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58" r:id="rId4"/>
    <p:sldId id="259" r:id="rId5"/>
    <p:sldId id="308" r:id="rId6"/>
    <p:sldId id="312" r:id="rId7"/>
    <p:sldId id="309" r:id="rId8"/>
    <p:sldId id="311" r:id="rId9"/>
    <p:sldId id="310" r:id="rId10"/>
    <p:sldId id="260"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jNZ5SF4fB6CireW7C8jhL81U6g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0DBA72-7059-4B5B-88DF-12238BA4922A}">
  <a:tblStyle styleId="{EA0DBA72-7059-4B5B-88DF-12238BA4922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680" autoAdjust="0"/>
  </p:normalViewPr>
  <p:slideViewPr>
    <p:cSldViewPr snapToGrid="0">
      <p:cViewPr varScale="1">
        <p:scale>
          <a:sx n="142" d="100"/>
          <a:sy n="142"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twitter.com/TCastanea/status/958883854340669440?s=20" TargetMode="External"/><Relationship Id="rId3" Type="http://schemas.openxmlformats.org/officeDocument/2006/relationships/hyperlink" Target="applewebdata://386D7A1C-8A18-4A97-A705-9E02500187DD/Collins,%2520M.%2520(2018,%2520January%252030).%2520Eeezy-access%2520shopping%2520baskets,%2520perfect%2520for%2520holding%2520and%2520weighing%2520angry%2520chickens%2520during%2520field%2520sampling%2520in%2520remote%2520areas.%2520come%2520in%2520a%2520pleasing%2520array%2520of%2520pastel%2520shades.%E2%AD%90%EF%B8%8F%2520%E2%AD%90%EF%B8%8F%2520%E2%AD%90%EF%B8%8F%2520%E2%AD%90%EF%B8%8F%2520#reviewforscience%20pic.twitter.com/ij5kqqemkk.%20Twitter.%20https://twitter.com/Echinovet/status/958479802327093248?s=20" TargetMode="External"/><Relationship Id="rId7" Type="http://schemas.openxmlformats.org/officeDocument/2006/relationships/hyperlink" Target="https://web.archive.org/web/20181101104436/https:/twitter.com/robynjwomack/status/957713365052346368"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twitter.com/RLongEco/status/958397335288954881?s=20" TargetMode="External"/><Relationship Id="rId5" Type="http://schemas.openxmlformats.org/officeDocument/2006/relationships/hyperlink" Target="applewebdata://03710AE0-D2C4-466B-A764-332505DD629A/Jacob,%2520A.%2520(2018,%2520January%252030).%2520Must-have%2520in%2520any%2520tropical%2520rainforest%2520first%2520aid%2520kit!%2520apply%2520topically%2520over%2520entrance%2520to%2520bot%2520fly%2520pupae%2520until%2520maggot%2520dies,%2520then%2520extract.%2520coloured%2520Polish%2520helps%2520track%2520infestation%2520over%2520course%2520of%2520field%2520season.%2520also%2520festive.%E2%AD%90%EF%B8%8F%E2%AD%90%EF%B8%8F%E2%AD%90%EF%B8%8F%E2%AD%90%EF%B8%8F%E2%AD%90%EF%B8%8F%2520#reviewforscience%20pic.twitter.com/bdwasryvma.%20Twitter.%20https://twitter.com/Aerin_J/status/958233756011081729" TargetMode="External"/><Relationship Id="rId4" Type="http://schemas.openxmlformats.org/officeDocument/2006/relationships/hyperlink" Target="https://twitter.com/geomechCooke/status/959567125391269889?s=2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nq0_zGzSc8g?t=1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ted.com/talks/stuart_firestein_the_pursuit_of_ignorance?language=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5906891e80_1_8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g25906891e80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5906891e80_1_8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https://www.shiningscience.com/2022/08/physicist-wins-ig-noble-prize-for-study.html</a:t>
            </a:r>
            <a:endParaRPr dirty="0"/>
          </a:p>
        </p:txBody>
      </p:sp>
      <p:sp>
        <p:nvSpPr>
          <p:cNvPr id="497" name="Google Shape;497;g25906891e80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460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906891e80_1_9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4800" i="0" dirty="0">
                <a:effectLst/>
              </a:rPr>
              <a:t>Bailey bridge construction manual - Wikimedia Commons. (n.d.-a). https://</a:t>
            </a:r>
            <a:r>
              <a:rPr lang="en-US" sz="4800" i="0" dirty="0" err="1">
                <a:effectLst/>
              </a:rPr>
              <a:t>upload.wikimedia.org</a:t>
            </a:r>
            <a:r>
              <a:rPr lang="en-US" sz="4800" i="0" dirty="0">
                <a:effectLst/>
              </a:rPr>
              <a:t>/</a:t>
            </a:r>
            <a:r>
              <a:rPr lang="en-US" sz="4800" i="0" dirty="0" err="1">
                <a:effectLst/>
              </a:rPr>
              <a:t>wikipedia</a:t>
            </a:r>
            <a:r>
              <a:rPr lang="en-US" sz="4800" i="0" dirty="0">
                <a:effectLst/>
              </a:rPr>
              <a:t>/commons/2/2d/</a:t>
            </a:r>
            <a:r>
              <a:rPr lang="en-US" sz="4800" i="0" dirty="0" err="1">
                <a:effectLst/>
              </a:rPr>
              <a:t>Bailey_Bridge_Construction_Manual.pdf</a:t>
            </a:r>
            <a:r>
              <a:rPr lang="en-US" sz="4800"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3200" i="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i="0" dirty="0" err="1">
                <a:effectLst/>
              </a:rPr>
              <a:t>Category:newtonian</a:t>
            </a:r>
            <a:r>
              <a:rPr lang="en-US" sz="3200" i="0" dirty="0">
                <a:effectLst/>
              </a:rPr>
              <a:t> telescopes. Wikimedia Commons. (n.d.). https://</a:t>
            </a:r>
            <a:r>
              <a:rPr lang="en-US" sz="3200" i="0" dirty="0" err="1">
                <a:effectLst/>
              </a:rPr>
              <a:t>commons.wikimedia.org</a:t>
            </a:r>
            <a:r>
              <a:rPr lang="en-US" sz="3200" i="0" dirty="0">
                <a:effectLst/>
              </a:rPr>
              <a:t>/wiki/</a:t>
            </a:r>
            <a:r>
              <a:rPr lang="en-US" sz="3200" i="0" dirty="0" err="1">
                <a:effectLst/>
              </a:rPr>
              <a:t>Category:Newtonian_telescopes</a:t>
            </a:r>
            <a:r>
              <a:rPr lang="en-US" sz="3200"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i="0" dirty="0">
                <a:effectLst/>
              </a:rPr>
              <a:t>CC0-Photographers. (2017, February 8). Free images : Measure, room, Beaker, product, science, laboratory, control, physics, thermometer, insulation, scientist, degree, stop clock 2592X1936 - - 651822 - free stock photos. </a:t>
            </a:r>
            <a:r>
              <a:rPr lang="en-US" sz="3200" i="0" dirty="0" err="1">
                <a:effectLst/>
              </a:rPr>
              <a:t>PxHere</a:t>
            </a:r>
            <a:r>
              <a:rPr lang="en-US" sz="3200" i="0" dirty="0">
                <a:effectLst/>
              </a:rPr>
              <a:t>. https://</a:t>
            </a:r>
            <a:r>
              <a:rPr lang="en-US" sz="3200" i="0" dirty="0" err="1">
                <a:effectLst/>
              </a:rPr>
              <a:t>pxhere.com</a:t>
            </a:r>
            <a:r>
              <a:rPr lang="en-US" sz="3200" i="0" dirty="0">
                <a:effectLst/>
              </a:rPr>
              <a:t>/</a:t>
            </a:r>
            <a:r>
              <a:rPr lang="en-US" sz="3200" i="0" dirty="0" err="1">
                <a:effectLst/>
              </a:rPr>
              <a:t>en</a:t>
            </a:r>
            <a:r>
              <a:rPr lang="en-US" sz="3200" i="0" dirty="0">
                <a:effectLst/>
              </a:rPr>
              <a:t>/photo/651822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Collins, M. (2018, January 30). </a:t>
            </a:r>
            <a:r>
              <a:rPr lang="en-US" sz="1800" i="0" dirty="0" err="1">
                <a:effectLst/>
                <a:latin typeface="Calibri" panose="020F0502020204030204" pitchFamily="34" charset="0"/>
                <a:ea typeface="Calibri" panose="020F0502020204030204" pitchFamily="34" charset="0"/>
                <a:cs typeface="Times New Roman" panose="02020603050405020304" pitchFamily="18" charset="0"/>
              </a:rPr>
              <a:t>Eeezy</a:t>
            </a:r>
            <a:r>
              <a:rPr lang="en-US" sz="1800" i="0" dirty="0">
                <a:effectLst/>
                <a:latin typeface="Calibri" panose="020F0502020204030204" pitchFamily="34" charset="0"/>
                <a:ea typeface="Calibri" panose="020F0502020204030204" pitchFamily="34" charset="0"/>
                <a:cs typeface="Times New Roman" panose="02020603050405020304" pitchFamily="18" charset="0"/>
              </a:rPr>
              <a:t>-access shopping baskets, perfect for holding and weighing angry chickens during field sampling in remote areas. come in a pleasing array of pastel shades.</a:t>
            </a:r>
            <a:r>
              <a:rPr lang="en-US" sz="1800" i="0" dirty="0">
                <a:effectLst/>
                <a:latin typeface="Apple Color Emoji" pitchFamily="2" charset="0"/>
                <a:ea typeface="Calibri" panose="020F0502020204030204" pitchFamily="34" charset="0"/>
                <a:cs typeface="Apple Color Emoji" pitchFamily="2" charset="0"/>
              </a:rPr>
              <a:t>⭐️</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0" dirty="0">
                <a:effectLst/>
                <a:latin typeface="Apple Color Emoji" pitchFamily="2" charset="0"/>
                <a:ea typeface="Calibri" panose="020F0502020204030204" pitchFamily="34" charset="0"/>
                <a:cs typeface="Apple Color Emoji" pitchFamily="2" charset="0"/>
              </a:rPr>
              <a:t>⭐️</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0" dirty="0">
                <a:effectLst/>
                <a:latin typeface="Apple Color Emoji" pitchFamily="2" charset="0"/>
                <a:ea typeface="Calibri" panose="020F0502020204030204" pitchFamily="34" charset="0"/>
                <a:cs typeface="Apple Color Emoji" pitchFamily="2" charset="0"/>
              </a:rPr>
              <a:t>⭐️</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0" dirty="0">
                <a:effectLst/>
                <a:latin typeface="Apple Color Emoji" pitchFamily="2" charset="0"/>
                <a:ea typeface="Calibri" panose="020F0502020204030204" pitchFamily="34" charset="0"/>
                <a:cs typeface="Apple Color Emoji" pitchFamily="2" charset="0"/>
              </a:rPr>
              <a:t>⭐️</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0" dirty="0" err="1">
                <a:effectLst/>
                <a:latin typeface="Calibri" panose="020F0502020204030204" pitchFamily="34" charset="0"/>
                <a:ea typeface="Calibri" panose="020F0502020204030204" pitchFamily="34" charset="0"/>
                <a:cs typeface="Times New Roman" panose="02020603050405020304" pitchFamily="18" charset="0"/>
              </a:rPr>
              <a:t>reviewforscience</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0" dirty="0" err="1">
                <a:effectLst/>
                <a:latin typeface="Calibri" panose="020F0502020204030204" pitchFamily="34" charset="0"/>
                <a:ea typeface="Calibri" panose="020F0502020204030204" pitchFamily="34" charset="0"/>
                <a:cs typeface="Times New Roman" panose="02020603050405020304" pitchFamily="18" charset="0"/>
              </a:rPr>
              <a:t>pic.twitter.com</a:t>
            </a:r>
            <a:r>
              <a:rPr lang="en-US" sz="1800" i="0" dirty="0">
                <a:effectLst/>
                <a:latin typeface="Calibri" panose="020F0502020204030204" pitchFamily="34" charset="0"/>
                <a:ea typeface="Calibri" panose="020F0502020204030204" pitchFamily="34" charset="0"/>
                <a:cs typeface="Times New Roman" panose="02020603050405020304" pitchFamily="18" charset="0"/>
              </a:rPr>
              <a:t>/ij5kqqemkk. Twitter. </a:t>
            </a:r>
            <a:r>
              <a:rPr lang="en-US" sz="1800" i="0" u="sng" dirty="0">
                <a:solidFill>
                  <a:srgbClr val="910D28"/>
                </a:solidFill>
                <a:effectLst/>
                <a:latin typeface="Calibri" panose="020F0502020204030204" pitchFamily="34" charset="0"/>
                <a:ea typeface="Calibri" panose="020F0502020204030204" pitchFamily="34" charset="0"/>
                <a:cs typeface="Times New Roman" panose="02020603050405020304" pitchFamily="18" charset="0"/>
                <a:hlinkClick r:id="rId3"/>
              </a:rPr>
              <a:t>https://twitter.com/Echinovet/status/958479802327093248?s=20</a:t>
            </a:r>
            <a:r>
              <a:rPr lang="en-US" sz="3200" i="0" dirty="0">
                <a:effectLst/>
              </a:rPr>
              <a:t> </a:t>
            </a:r>
            <a:endParaRPr lang="en-US"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3200" i="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4800" i="0" dirty="0" err="1">
                <a:effectLst/>
              </a:rPr>
              <a:t>Commons:upload</a:t>
            </a:r>
            <a:r>
              <a:rPr lang="en-US" sz="4800" i="0" dirty="0">
                <a:effectLst/>
              </a:rPr>
              <a:t>. Wikimedia Commons. (n.d.-b). https://</a:t>
            </a:r>
            <a:r>
              <a:rPr lang="en-US" sz="4800" i="0" dirty="0" err="1">
                <a:effectLst/>
              </a:rPr>
              <a:t>commons.wikimedia.org</a:t>
            </a:r>
            <a:r>
              <a:rPr lang="en-US" sz="4800" i="0" dirty="0">
                <a:effectLst/>
              </a:rPr>
              <a:t>/wiki/</a:t>
            </a:r>
            <a:r>
              <a:rPr lang="en-US" sz="4800" i="0" dirty="0" err="1">
                <a:effectLst/>
              </a:rPr>
              <a:t>Commons:Upload</a:t>
            </a:r>
            <a:r>
              <a:rPr lang="en-US" sz="4800"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3200" i="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i="0" dirty="0" err="1">
                <a:effectLst/>
              </a:rPr>
              <a:t>Commons:upload</a:t>
            </a:r>
            <a:r>
              <a:rPr lang="en-US" sz="3200" i="0" dirty="0">
                <a:effectLst/>
              </a:rPr>
              <a:t>. Wikimedia Commons. (n.d.-b). https://</a:t>
            </a:r>
            <a:r>
              <a:rPr lang="en-US" sz="3200" i="0" dirty="0" err="1">
                <a:effectLst/>
              </a:rPr>
              <a:t>commons.wikimedia.org</a:t>
            </a:r>
            <a:r>
              <a:rPr lang="en-US" sz="3200" i="0" dirty="0">
                <a:effectLst/>
              </a:rPr>
              <a:t>/wiki/</a:t>
            </a:r>
            <a:r>
              <a:rPr lang="en-US" sz="3200" i="0" dirty="0" err="1">
                <a:effectLst/>
              </a:rPr>
              <a:t>Commons:Upload</a:t>
            </a:r>
            <a:r>
              <a:rPr lang="en-US" sz="3200"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3200" i="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i="0" dirty="0" err="1">
                <a:effectLst/>
              </a:rPr>
              <a:t>Commons:upload</a:t>
            </a:r>
            <a:r>
              <a:rPr lang="en-US" sz="3200" i="0" dirty="0">
                <a:effectLst/>
              </a:rPr>
              <a:t>. Wikimedia Commons. (n.d.-b). https://</a:t>
            </a:r>
            <a:r>
              <a:rPr lang="en-US" sz="3200" i="0" dirty="0" err="1">
                <a:effectLst/>
              </a:rPr>
              <a:t>commons.wikimedia.org</a:t>
            </a:r>
            <a:r>
              <a:rPr lang="en-US" sz="3200" i="0" dirty="0">
                <a:effectLst/>
              </a:rPr>
              <a:t>/wiki/</a:t>
            </a:r>
            <a:r>
              <a:rPr lang="en-US" sz="3200" i="0" dirty="0" err="1">
                <a:effectLst/>
              </a:rPr>
              <a:t>Commons:Upload</a:t>
            </a:r>
            <a:r>
              <a:rPr lang="en-US" sz="3200"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Cooke, M. (2018, February 2). 1 mm by 1 mm glitter is perfect for tracking particle displacements in scaled physical experiments of fault evolution. A little goes a long way! (base photo is inverted B&amp;W) #</a:t>
            </a:r>
            <a:r>
              <a:rPr lang="en-US" sz="1800" i="0" dirty="0" err="1">
                <a:effectLst/>
                <a:latin typeface="Calibri" panose="020F0502020204030204" pitchFamily="34" charset="0"/>
                <a:ea typeface="Calibri" panose="020F0502020204030204" pitchFamily="34" charset="0"/>
                <a:cs typeface="Times New Roman" panose="02020603050405020304" pitchFamily="18" charset="0"/>
              </a:rPr>
              <a:t>reviewsforscience</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0" dirty="0" err="1">
                <a:effectLst/>
                <a:latin typeface="Calibri" panose="020F0502020204030204" pitchFamily="34" charset="0"/>
                <a:ea typeface="Calibri" panose="020F0502020204030204" pitchFamily="34" charset="0"/>
                <a:cs typeface="Times New Roman" panose="02020603050405020304" pitchFamily="18" charset="0"/>
              </a:rPr>
              <a:t>pic.twitter.com</a:t>
            </a:r>
            <a:r>
              <a:rPr lang="en-US" sz="1800" i="0" dirty="0">
                <a:effectLst/>
                <a:latin typeface="Calibri" panose="020F0502020204030204" pitchFamily="34" charset="0"/>
                <a:ea typeface="Calibri" panose="020F0502020204030204" pitchFamily="34" charset="0"/>
                <a:cs typeface="Times New Roman" panose="02020603050405020304" pitchFamily="18" charset="0"/>
              </a:rPr>
              <a:t>/rhaenply8H. Twitter. </a:t>
            </a:r>
            <a:r>
              <a:rPr lang="en-US" sz="1800" i="0" u="sng" dirty="0">
                <a:solidFill>
                  <a:srgbClr val="910D28"/>
                </a:solidFill>
                <a:effectLst/>
                <a:latin typeface="Calibri" panose="020F0502020204030204" pitchFamily="34" charset="0"/>
                <a:ea typeface="Calibri" panose="020F0502020204030204" pitchFamily="34" charset="0"/>
                <a:cs typeface="Times New Roman" panose="02020603050405020304" pitchFamily="18" charset="0"/>
                <a:hlinkClick r:id="rId4"/>
              </a:rPr>
              <a:t>https://twitter.com/geomechCooke/status/959567125391269889?s=20</a:t>
            </a:r>
            <a:r>
              <a:rPr lang="en-US" sz="3200"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i="0" dirty="0" err="1">
                <a:effectLst/>
              </a:rPr>
              <a:t>File:nikon</a:t>
            </a:r>
            <a:r>
              <a:rPr lang="en-US" sz="3200" i="0" dirty="0">
                <a:effectLst/>
              </a:rPr>
              <a:t> OPTIPHOT phase contrast trinocular laboratory microscope 2 ... (n.d.). https://</a:t>
            </a:r>
            <a:r>
              <a:rPr lang="en-US" sz="3200" i="0" dirty="0" err="1">
                <a:effectLst/>
              </a:rPr>
              <a:t>commons.wikimedia.org</a:t>
            </a:r>
            <a:r>
              <a:rPr lang="en-US" sz="3200" i="0" dirty="0">
                <a:effectLst/>
              </a:rPr>
              <a:t>/wiki/File:Nikon_Optiphot_Phase_Contrast_Trinocular_Laboratory_Microscope_2_(15981516061).jpg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i="0" dirty="0">
                <a:effectLst/>
              </a:rPr>
              <a:t>Fisher, S. (2024, January 11). Test tubes. Flickr. https://</a:t>
            </a:r>
            <a:r>
              <a:rPr lang="en-US" sz="3200" i="0" dirty="0" err="1">
                <a:effectLst/>
              </a:rPr>
              <a:t>www.flickr.com</a:t>
            </a:r>
            <a:r>
              <a:rPr lang="en-US" sz="3200" i="0" dirty="0">
                <a:effectLst/>
              </a:rPr>
              <a:t>/photos/87007001@N04/15126712086/in/photolist-p3GmuN-8Uuy3E-fF2fq7-2UXyAt-57fv5t-Wy3FhE-6zf2Ec-57fu5t-2miQutB-j2GoUn-7WiAjU-2kYoj42-bscyH3-7n8Lg8-5Pak3p-9fSnrR-x2HAJ-9qXhst-6zj9Lf-D8hMu-6fmTic-gJJrsc-oRBhwA-2jztNyj-2oo4YAj-6jTxY8-baRo1r-nDNuWz-HYkWdS-4RHF7U-2jooCps-q9ag3T-8MKYdt-27L7NHw-6eXHEk-C1f3gw-fM75Er-4tj9qw-MHWxUo-pFG2jT-fM7ac6-tCfyb-4ei1rg-ob49FR-a2qaWp-Rcodxz-fbLL4G-9nYJzZ-acnaQE-7wgsZ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Jacob, A. (2018, January 30). Must-have in any tropical rainforest first aid kit! apply topically over entrance to bot fly pupae until maggot dies, then extract. </a:t>
            </a:r>
            <a:r>
              <a:rPr lang="en-US" sz="1800" i="0" dirty="0" err="1">
                <a:effectLst/>
                <a:latin typeface="Times New Roman" panose="02020603050405020304" pitchFamily="18" charset="0"/>
                <a:ea typeface="Times New Roman" panose="02020603050405020304" pitchFamily="18" charset="0"/>
              </a:rPr>
              <a:t>coloured</a:t>
            </a:r>
            <a:r>
              <a:rPr lang="en-US" sz="1800" i="0" dirty="0">
                <a:effectLst/>
                <a:latin typeface="Times New Roman" panose="02020603050405020304" pitchFamily="18" charset="0"/>
                <a:ea typeface="Times New Roman" panose="02020603050405020304" pitchFamily="18" charset="0"/>
              </a:rPr>
              <a:t> Polish helps track infestation over course of field season. also festive.</a:t>
            </a:r>
            <a:r>
              <a:rPr lang="en-US" sz="1800" i="0" dirty="0">
                <a:effectLst/>
                <a:latin typeface="Apple Color Emoji" pitchFamily="2" charset="0"/>
                <a:ea typeface="Times New Roman" panose="02020603050405020304" pitchFamily="18" charset="0"/>
                <a:cs typeface="Apple Color Emoji" pitchFamily="2" charset="0"/>
              </a:rPr>
              <a:t>⭐️⭐️⭐️⭐️⭐️</a:t>
            </a:r>
            <a:r>
              <a:rPr lang="en-US" sz="1800" i="0" dirty="0">
                <a:effectLst/>
                <a:latin typeface="Times New Roman" panose="02020603050405020304" pitchFamily="18" charset="0"/>
                <a:ea typeface="Times New Roman" panose="02020603050405020304" pitchFamily="18" charset="0"/>
              </a:rPr>
              <a:t> #</a:t>
            </a:r>
            <a:r>
              <a:rPr lang="en-US" sz="1800" i="0" dirty="0" err="1">
                <a:effectLst/>
                <a:latin typeface="Times New Roman" panose="02020603050405020304" pitchFamily="18" charset="0"/>
                <a:ea typeface="Times New Roman" panose="02020603050405020304" pitchFamily="18" charset="0"/>
              </a:rPr>
              <a:t>reviewforscience</a:t>
            </a:r>
            <a:r>
              <a:rPr lang="en-US" sz="1800" i="0" dirty="0">
                <a:effectLst/>
                <a:latin typeface="Times New Roman" panose="02020603050405020304" pitchFamily="18" charset="0"/>
                <a:ea typeface="Times New Roman" panose="02020603050405020304" pitchFamily="18" charset="0"/>
              </a:rPr>
              <a:t> </a:t>
            </a:r>
            <a:r>
              <a:rPr lang="en-US" sz="1800" i="0" dirty="0" err="1">
                <a:effectLst/>
                <a:latin typeface="Times New Roman" panose="02020603050405020304" pitchFamily="18" charset="0"/>
                <a:ea typeface="Times New Roman" panose="02020603050405020304" pitchFamily="18" charset="0"/>
              </a:rPr>
              <a:t>pic.twitter.com</a:t>
            </a:r>
            <a:r>
              <a:rPr lang="en-US" sz="1800" i="0" dirty="0">
                <a:effectLst/>
                <a:latin typeface="Times New Roman" panose="02020603050405020304" pitchFamily="18" charset="0"/>
                <a:ea typeface="Times New Roman" panose="02020603050405020304" pitchFamily="18" charset="0"/>
              </a:rPr>
              <a:t>/</a:t>
            </a:r>
            <a:r>
              <a:rPr lang="en-US" sz="1800" i="0" dirty="0" err="1">
                <a:effectLst/>
                <a:latin typeface="Times New Roman" panose="02020603050405020304" pitchFamily="18" charset="0"/>
                <a:ea typeface="Times New Roman" panose="02020603050405020304" pitchFamily="18" charset="0"/>
              </a:rPr>
              <a:t>bdwasryvma</a:t>
            </a:r>
            <a:r>
              <a:rPr lang="en-US" sz="1800" i="0" dirty="0">
                <a:effectLst/>
                <a:latin typeface="Times New Roman" panose="02020603050405020304" pitchFamily="18" charset="0"/>
                <a:ea typeface="Times New Roman" panose="02020603050405020304" pitchFamily="18" charset="0"/>
              </a:rPr>
              <a:t>. Twitter. </a:t>
            </a:r>
            <a:r>
              <a:rPr lang="en-US" sz="1800" i="0" u="sng" dirty="0">
                <a:solidFill>
                  <a:srgbClr val="910D28"/>
                </a:solidFill>
                <a:effectLst/>
                <a:latin typeface="Times New Roman" panose="02020603050405020304" pitchFamily="18" charset="0"/>
                <a:ea typeface="Times New Roman" panose="02020603050405020304" pitchFamily="18" charset="0"/>
                <a:hlinkClick r:id="rId5"/>
              </a:rPr>
              <a:t>https://twitter.com/Aerin_J/status/958233756011081729</a:t>
            </a:r>
            <a:r>
              <a:rPr lang="en-US" sz="1800" i="0" dirty="0">
                <a:effectLst/>
                <a:latin typeface="Times New Roman" panose="02020603050405020304" pitchFamily="18" charset="0"/>
                <a:ea typeface="Times New Roman" panose="02020603050405020304" pitchFamily="18" charset="0"/>
              </a:rPr>
              <a:t> </a:t>
            </a:r>
            <a:endParaRPr lang="en-US" sz="1800" i="0" u="sng" dirty="0">
              <a:solidFill>
                <a:srgbClr val="910D28"/>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Long, R. (2018, January 30). Great for </a:t>
            </a:r>
            <a:r>
              <a:rPr lang="en-US" sz="1800" i="0" dirty="0" err="1">
                <a:effectLst/>
                <a:latin typeface="Times New Roman" panose="02020603050405020304" pitchFamily="18" charset="0"/>
                <a:ea typeface="Times New Roman" panose="02020603050405020304" pitchFamily="18" charset="0"/>
              </a:rPr>
              <a:t>powderizing</a:t>
            </a:r>
            <a:r>
              <a:rPr lang="en-US" sz="1800" i="0" dirty="0">
                <a:effectLst/>
                <a:latin typeface="Times New Roman" panose="02020603050405020304" pitchFamily="18" charset="0"/>
                <a:ea typeface="Times New Roman" panose="02020603050405020304" pitchFamily="18" charset="0"/>
              </a:rPr>
              <a:t> dried bear scat prior to stress hormone analysis. can be repurposed and used for pasta (make sure to remove larger chunks first!)</a:t>
            </a:r>
            <a:r>
              <a:rPr lang="en-US" sz="1800" i="0" dirty="0">
                <a:effectLst/>
                <a:latin typeface="Apple Color Emoji" pitchFamily="2" charset="0"/>
                <a:ea typeface="Times New Roman" panose="02020603050405020304" pitchFamily="18" charset="0"/>
                <a:cs typeface="Apple Color Emoji" pitchFamily="2" charset="0"/>
              </a:rPr>
              <a:t>⭐️⭐️⭐️⭐️⭐️</a:t>
            </a:r>
            <a:r>
              <a:rPr lang="en-US" sz="1800" i="0" dirty="0">
                <a:effectLst/>
                <a:latin typeface="Times New Roman" panose="02020603050405020304" pitchFamily="18" charset="0"/>
                <a:ea typeface="Times New Roman" panose="02020603050405020304" pitchFamily="18" charset="0"/>
              </a:rPr>
              <a:t> #</a:t>
            </a:r>
            <a:r>
              <a:rPr lang="en-US" sz="1800" i="0" dirty="0" err="1">
                <a:effectLst/>
                <a:latin typeface="Times New Roman" panose="02020603050405020304" pitchFamily="18" charset="0"/>
                <a:ea typeface="Times New Roman" panose="02020603050405020304" pitchFamily="18" charset="0"/>
              </a:rPr>
              <a:t>reviewforscience</a:t>
            </a:r>
            <a:r>
              <a:rPr lang="en-US" sz="1800" i="0" dirty="0">
                <a:effectLst/>
                <a:latin typeface="Times New Roman" panose="02020603050405020304" pitchFamily="18" charset="0"/>
                <a:ea typeface="Times New Roman" panose="02020603050405020304" pitchFamily="18" charset="0"/>
              </a:rPr>
              <a:t> #</a:t>
            </a:r>
            <a:r>
              <a:rPr lang="en-US" sz="1800" i="0" dirty="0" err="1">
                <a:effectLst/>
                <a:latin typeface="Times New Roman" panose="02020603050405020304" pitchFamily="18" charset="0"/>
                <a:ea typeface="Times New Roman" panose="02020603050405020304" pitchFamily="18" charset="0"/>
              </a:rPr>
              <a:t>reviewsforscience</a:t>
            </a:r>
            <a:r>
              <a:rPr lang="en-US" sz="1800" i="0" dirty="0">
                <a:effectLst/>
                <a:latin typeface="Times New Roman" panose="02020603050405020304" pitchFamily="18" charset="0"/>
                <a:ea typeface="Times New Roman" panose="02020603050405020304" pitchFamily="18" charset="0"/>
              </a:rPr>
              <a:t> </a:t>
            </a:r>
            <a:r>
              <a:rPr lang="en-US" sz="1800" i="0" dirty="0" err="1">
                <a:effectLst/>
                <a:latin typeface="Times New Roman" panose="02020603050405020304" pitchFamily="18" charset="0"/>
                <a:ea typeface="Times New Roman" panose="02020603050405020304" pitchFamily="18" charset="0"/>
              </a:rPr>
              <a:t>pic.twitter.com</a:t>
            </a:r>
            <a:r>
              <a:rPr lang="en-US" sz="1800" i="0" dirty="0">
                <a:effectLst/>
                <a:latin typeface="Times New Roman" panose="02020603050405020304" pitchFamily="18" charset="0"/>
                <a:ea typeface="Times New Roman" panose="02020603050405020304" pitchFamily="18" charset="0"/>
              </a:rPr>
              <a:t>/</a:t>
            </a:r>
            <a:r>
              <a:rPr lang="en-US" sz="1800" i="0" dirty="0" err="1">
                <a:effectLst/>
                <a:latin typeface="Times New Roman" panose="02020603050405020304" pitchFamily="18" charset="0"/>
                <a:ea typeface="Times New Roman" panose="02020603050405020304" pitchFamily="18" charset="0"/>
              </a:rPr>
              <a:t>nxvbnewcjx</a:t>
            </a:r>
            <a:r>
              <a:rPr lang="en-US" sz="1800" i="0" dirty="0">
                <a:effectLst/>
                <a:latin typeface="Times New Roman" panose="02020603050405020304" pitchFamily="18" charset="0"/>
                <a:ea typeface="Times New Roman" panose="02020603050405020304" pitchFamily="18" charset="0"/>
              </a:rPr>
              <a:t>. Twitter. </a:t>
            </a:r>
            <a:r>
              <a:rPr lang="en-US" sz="1800" i="0" u="sng" dirty="0">
                <a:solidFill>
                  <a:srgbClr val="910D28"/>
                </a:solidFill>
                <a:effectLst/>
                <a:latin typeface="Times New Roman" panose="02020603050405020304" pitchFamily="18" charset="0"/>
                <a:ea typeface="Times New Roman" panose="02020603050405020304" pitchFamily="18" charset="0"/>
                <a:hlinkClick r:id="rId6"/>
              </a:rPr>
              <a:t>https://twitter.com/RLongEco/status/958397335288954881?s=20</a:t>
            </a:r>
            <a:r>
              <a:rPr lang="en-US" sz="1800" i="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Robyn Womack </a:t>
            </a:r>
            <a:r>
              <a:rPr lang="en-US" sz="1800" i="0" dirty="0">
                <a:effectLst/>
                <a:latin typeface="Apple Color Emoji" pitchFamily="2" charset="0"/>
                <a:ea typeface="Calibri" panose="020F0502020204030204" pitchFamily="34" charset="0"/>
                <a:cs typeface="Apple Color Emoji" pitchFamily="2" charset="0"/>
              </a:rPr>
              <a:t>🐦⏰</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on Twitter. Twitter. (n.d.). </a:t>
            </a:r>
            <a:r>
              <a:rPr lang="en-US" sz="1800" i="0" u="sng" dirty="0">
                <a:solidFill>
                  <a:srgbClr val="910D28"/>
                </a:solidFill>
                <a:effectLst/>
                <a:latin typeface="Calibri" panose="020F0502020204030204" pitchFamily="34" charset="0"/>
                <a:ea typeface="Calibri" panose="020F0502020204030204" pitchFamily="34" charset="0"/>
                <a:cs typeface="Times New Roman" panose="02020603050405020304" pitchFamily="18" charset="0"/>
                <a:hlinkClick r:id="rId7"/>
              </a:rPr>
              <a:t>https://web.archive.org/web/20181101104436/https:/twitter.com/robynjwomack/status/957713365052346368</a:t>
            </a:r>
            <a:r>
              <a:rPr lang="en-US" sz="3200"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32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i="0" dirty="0">
                <a:effectLst/>
              </a:rPr>
              <a:t>SurFeRGiRL30. (2024, January 11). Kiddie Pool. Flickr. https://</a:t>
            </a:r>
            <a:r>
              <a:rPr lang="en-US" sz="3200" i="0" dirty="0" err="1">
                <a:effectLst/>
              </a:rPr>
              <a:t>www.flickr.com</a:t>
            </a:r>
            <a:r>
              <a:rPr lang="en-US" sz="3200" i="0" dirty="0">
                <a:effectLst/>
              </a:rPr>
              <a:t>/photos/surfergirl30/28646479446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Tara Chestnut, P. (2018, February 1). I was interested in understanding ecological processes in aquatic systems. wetlands were too complex but lab settings too simple. I was stuck until I found I could simulate my system &amp; answer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i="0" dirty="0">
                <a:effectLst/>
                <a:latin typeface="Times New Roman" panose="02020603050405020304" pitchFamily="18" charset="0"/>
                <a:ea typeface="Times New Roman" panose="02020603050405020304" pitchFamily="18" charset="0"/>
              </a:rPr>
              <a:t>my questions using mesocosms aka Cattle Tanks! #</a:t>
            </a:r>
            <a:r>
              <a:rPr lang="en-US" sz="1800" i="0" dirty="0" err="1">
                <a:effectLst/>
                <a:latin typeface="Times New Roman" panose="02020603050405020304" pitchFamily="18" charset="0"/>
                <a:ea typeface="Times New Roman" panose="02020603050405020304" pitchFamily="18" charset="0"/>
              </a:rPr>
              <a:t>reviewsforscience</a:t>
            </a:r>
            <a:r>
              <a:rPr lang="en-US" sz="1800" i="0" dirty="0">
                <a:effectLst/>
                <a:latin typeface="Times New Roman" panose="02020603050405020304" pitchFamily="18" charset="0"/>
                <a:ea typeface="Times New Roman" panose="02020603050405020304" pitchFamily="18" charset="0"/>
              </a:rPr>
              <a:t> #</a:t>
            </a:r>
            <a:r>
              <a:rPr lang="en-US" sz="1800" i="0" dirty="0" err="1">
                <a:effectLst/>
                <a:latin typeface="Times New Roman" panose="02020603050405020304" pitchFamily="18" charset="0"/>
                <a:ea typeface="Times New Roman" panose="02020603050405020304" pitchFamily="18" charset="0"/>
              </a:rPr>
              <a:t>reviewforscience</a:t>
            </a:r>
            <a:r>
              <a:rPr lang="en-US" sz="1800" i="0" dirty="0">
                <a:effectLst/>
                <a:latin typeface="Times New Roman" panose="02020603050405020304" pitchFamily="18" charset="0"/>
                <a:ea typeface="Times New Roman" panose="02020603050405020304" pitchFamily="18" charset="0"/>
              </a:rPr>
              <a:t> PIC.TWITTER.COM/SF5TJWG9EG. Twitter. </a:t>
            </a:r>
            <a:r>
              <a:rPr lang="en-US" sz="1800" i="0" u="sng" dirty="0">
                <a:solidFill>
                  <a:srgbClr val="910D28"/>
                </a:solidFill>
                <a:effectLst/>
                <a:latin typeface="Times New Roman" panose="02020603050405020304" pitchFamily="18" charset="0"/>
                <a:ea typeface="Times New Roman" panose="02020603050405020304" pitchFamily="18" charset="0"/>
                <a:hlinkClick r:id="rId8"/>
              </a:rPr>
              <a:t>https://twitter.com/TCastanea/status/958883854340669440?s=20</a:t>
            </a:r>
            <a:endParaRPr lang="en-US" sz="1800" i="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US"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effectLst/>
              </a:rPr>
              <a:t>Wikimedia Foundation. (2023a, August 27). Petri dish. Wikipedia. https://</a:t>
            </a:r>
            <a:r>
              <a:rPr lang="en-US" i="0" dirty="0" err="1">
                <a:effectLst/>
              </a:rPr>
              <a:t>en.wikipedia.org</a:t>
            </a:r>
            <a:r>
              <a:rPr lang="en-US" i="0" dirty="0">
                <a:effectLst/>
              </a:rPr>
              <a:t>/wiki/</a:t>
            </a:r>
            <a:r>
              <a:rPr lang="en-US" i="0" dirty="0" err="1">
                <a:effectLst/>
              </a:rPr>
              <a:t>Petri_dish</a:t>
            </a:r>
            <a:r>
              <a:rPr lang="en-US"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effectLst/>
              </a:rPr>
              <a:t>Wikimedia Foundation. (2023, November 12). Slow cooker. Wikipedia. https://</a:t>
            </a:r>
            <a:r>
              <a:rPr lang="en-US" i="0" dirty="0" err="1">
                <a:effectLst/>
              </a:rPr>
              <a:t>en.wikipedia.org</a:t>
            </a:r>
            <a:r>
              <a:rPr lang="en-US" i="0" dirty="0">
                <a:effectLst/>
              </a:rPr>
              <a:t>/wiki/</a:t>
            </a:r>
            <a:r>
              <a:rPr lang="en-US" i="0" dirty="0" err="1">
                <a:effectLst/>
              </a:rPr>
              <a:t>Slow_cooker</a:t>
            </a:r>
            <a:r>
              <a:rPr lang="en-US"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effectLst/>
              </a:rPr>
              <a:t>Wikimedia Foundation. (2024, January 3). Graduated cylinder. Wikipedia. https://</a:t>
            </a:r>
            <a:r>
              <a:rPr lang="en-US" i="0" dirty="0" err="1">
                <a:effectLst/>
              </a:rPr>
              <a:t>en.wikipedia.org</a:t>
            </a:r>
            <a:r>
              <a:rPr lang="en-US" i="0" dirty="0">
                <a:effectLst/>
              </a:rPr>
              <a:t>/wiki/</a:t>
            </a:r>
            <a:r>
              <a:rPr lang="en-US" i="0" dirty="0" err="1">
                <a:effectLst/>
              </a:rPr>
              <a:t>Graduated_cylinder</a:t>
            </a:r>
            <a:r>
              <a:rPr lang="en-US" i="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0" dirty="0">
              <a:effectLst/>
            </a:endParaRPr>
          </a:p>
          <a:p>
            <a:pPr marL="0" lvl="0" indent="0" algn="l" rtl="0">
              <a:spcBef>
                <a:spcPts val="0"/>
              </a:spcBef>
              <a:spcAft>
                <a:spcPts val="0"/>
              </a:spcAft>
              <a:buNone/>
            </a:pPr>
            <a:endParaRPr dirty="0"/>
          </a:p>
        </p:txBody>
      </p:sp>
      <p:sp>
        <p:nvSpPr>
          <p:cNvPr id="504" name="Google Shape;504;g25906891e80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5906891e80_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g25906891e80_1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SzPts val="2200"/>
              <a:buFont typeface="Helvetica Neue"/>
              <a:buNone/>
            </a:pPr>
            <a:r>
              <a:rPr lang="en" dirty="0"/>
              <a:t>0:10 - 1:12, 4:05-11:25</a:t>
            </a:r>
            <a:endParaRPr dirty="0"/>
          </a:p>
          <a:p>
            <a:pPr marL="0" lvl="0" indent="0" algn="l" rtl="0">
              <a:lnSpc>
                <a:spcPct val="117999"/>
              </a:lnSpc>
              <a:spcBef>
                <a:spcPts val="0"/>
              </a:spcBef>
              <a:spcAft>
                <a:spcPts val="0"/>
              </a:spcAft>
              <a:buClr>
                <a:schemeClr val="hlink"/>
              </a:buClr>
              <a:buSzPts val="2200"/>
              <a:buFont typeface="Helvetica Neue"/>
              <a:buNone/>
            </a:pPr>
            <a:r>
              <a:rPr lang="en" u="sng" dirty="0">
                <a:solidFill>
                  <a:schemeClr val="hlink"/>
                </a:solidFill>
                <a:hlinkClick r:id="rId3"/>
              </a:rPr>
              <a:t>https://youtu.be/nq0_zGzSc8g?t=10</a:t>
            </a:r>
            <a:endParaRPr dirty="0"/>
          </a:p>
          <a:p>
            <a:pPr marL="0" lvl="0" indent="0" algn="l" rtl="0">
              <a:lnSpc>
                <a:spcPct val="117999"/>
              </a:lnSpc>
              <a:spcBef>
                <a:spcPts val="0"/>
              </a:spcBef>
              <a:spcAft>
                <a:spcPts val="0"/>
              </a:spcAft>
              <a:buClr>
                <a:schemeClr val="hlink"/>
              </a:buClr>
              <a:buSzPts val="2200"/>
              <a:buFont typeface="Helvetica Neue"/>
              <a:buNone/>
            </a:pPr>
            <a:r>
              <a:rPr lang="en" u="sng" dirty="0">
                <a:solidFill>
                  <a:schemeClr val="hlink"/>
                </a:solidFill>
                <a:hlinkClick r:id="rId4"/>
              </a:rPr>
              <a:t>https://www.ted.com/talks/stuart_firestein_the_pursuit_of_ignorance?language=en</a:t>
            </a:r>
            <a:r>
              <a:rPr lang="en" dirty="0"/>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5906891e80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g25906891e80_1_1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https://twitter.com/surt_lab/status/1297271269960765440</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1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2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28"/>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3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31"/>
        <p:cNvGrpSpPr/>
        <p:nvPr/>
      </p:nvGrpSpPr>
      <p:grpSpPr>
        <a:xfrm>
          <a:off x="0" y="0"/>
          <a:ext cx="0" cy="0"/>
          <a:chOff x="0" y="0"/>
          <a:chExt cx="0" cy="0"/>
        </a:xfrm>
      </p:grpSpPr>
      <p:sp>
        <p:nvSpPr>
          <p:cNvPr id="32" name="Google Shape;32;p14"/>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spcBef>
                <a:spcPts val="520"/>
              </a:spcBef>
              <a:spcAft>
                <a:spcPts val="0"/>
              </a:spcAft>
              <a:buSzPts val="2600"/>
              <a:buNone/>
              <a:defRPr sz="2600">
                <a:solidFill>
                  <a:schemeClr val="lt1"/>
                </a:solidFill>
                <a:latin typeface="Calibri"/>
                <a:ea typeface="Calibri"/>
                <a:cs typeface="Calibri"/>
                <a:sym typeface="Calibri"/>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pic>
        <p:nvPicPr>
          <p:cNvPr id="34" name="Google Shape;34;p1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22"/>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spcBef>
                <a:spcPts val="520"/>
              </a:spcBef>
              <a:spcAft>
                <a:spcPts val="0"/>
              </a:spcAft>
              <a:buClr>
                <a:schemeClr val="accent4"/>
              </a:buClr>
              <a:buSzPts val="2600"/>
              <a:buFont typeface="Calibri"/>
              <a:buAutoNum type="arabicPeriod"/>
              <a:defRPr sz="2600"/>
            </a:lvl1pPr>
            <a:lvl2pPr marL="914400" lvl="1" indent="-355600" algn="l">
              <a:spcBef>
                <a:spcPts val="400"/>
              </a:spcBef>
              <a:spcAft>
                <a:spcPts val="0"/>
              </a:spcAft>
              <a:buClr>
                <a:schemeClr val="accent4"/>
              </a:buClr>
              <a:buSzPts val="2000"/>
              <a:buFont typeface="Calibri"/>
              <a:buAutoNum type="alphaLcParenR"/>
              <a:defRPr sz="2000"/>
            </a:lvl2pPr>
            <a:lvl3pPr marL="1371600" lvl="2" indent="-336550" algn="l">
              <a:spcBef>
                <a:spcPts val="340"/>
              </a:spcBef>
              <a:spcAft>
                <a:spcPts val="0"/>
              </a:spcAft>
              <a:buClr>
                <a:schemeClr val="accent4"/>
              </a:buClr>
              <a:buSzPts val="1700"/>
              <a:buFont typeface="Calibri"/>
              <a:buAutoNum type="romanLcPeriod"/>
              <a:defRPr sz="1700"/>
            </a:lvl3pPr>
            <a:lvl4pPr marL="1828800" lvl="3" indent="-323850" algn="l">
              <a:spcBef>
                <a:spcPts val="300"/>
              </a:spcBef>
              <a:spcAft>
                <a:spcPts val="0"/>
              </a:spcAft>
              <a:buSzPts val="1500"/>
              <a:buFont typeface="Calibri"/>
              <a:buAutoNum type="arabicPeriod"/>
              <a:defRPr/>
            </a:lvl4pPr>
            <a:lvl5pPr marL="2286000" lvl="4" indent="-314325" algn="l">
              <a:spcBef>
                <a:spcPts val="270"/>
              </a:spcBef>
              <a:spcAft>
                <a:spcPts val="0"/>
              </a:spcAft>
              <a:buSzPts val="1350"/>
              <a:buFont typeface="Calibri"/>
              <a:buAutoNum type="arabicPeriod"/>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37" name="Google Shape;37;p2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22"/>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9"/>
        <p:cNvGrpSpPr/>
        <p:nvPr/>
      </p:nvGrpSpPr>
      <p:grpSpPr>
        <a:xfrm>
          <a:off x="0" y="0"/>
          <a:ext cx="0" cy="0"/>
          <a:chOff x="0" y="0"/>
          <a:chExt cx="0" cy="0"/>
        </a:xfrm>
      </p:grpSpPr>
      <p:sp>
        <p:nvSpPr>
          <p:cNvPr id="40" name="Google Shape;40;p16"/>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6"/>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spcBef>
                <a:spcPts val="520"/>
              </a:spcBef>
              <a:spcAft>
                <a:spcPts val="0"/>
              </a:spcAft>
              <a:buClr>
                <a:schemeClr val="lt1"/>
              </a:buClr>
              <a:buSzPts val="2600"/>
              <a:buFont typeface="Arial"/>
              <a:buChar char="•"/>
              <a:defRPr sz="2600">
                <a:solidFill>
                  <a:schemeClr val="lt1"/>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840"/>
              <a:buNone/>
              <a:defRPr sz="1200">
                <a:solidFill>
                  <a:schemeClr val="lt1"/>
                </a:solidFill>
              </a:defRPr>
            </a:lvl3pPr>
            <a:lvl4pPr marL="1828800" lvl="3" indent="-228600" algn="l">
              <a:spcBef>
                <a:spcPts val="210"/>
              </a:spcBef>
              <a:spcAft>
                <a:spcPts val="0"/>
              </a:spcAft>
              <a:buSzPts val="683"/>
              <a:buNone/>
              <a:defRPr sz="1050">
                <a:solidFill>
                  <a:schemeClr val="lt1"/>
                </a:solidFill>
              </a:defRPr>
            </a:lvl4pPr>
            <a:lvl5pPr marL="2286000" lvl="4" indent="-228600" algn="l">
              <a:spcBef>
                <a:spcPts val="210"/>
              </a:spcBef>
              <a:spcAft>
                <a:spcPts val="0"/>
              </a:spcAft>
              <a:buSzPts val="683"/>
              <a:buNone/>
              <a:defRPr sz="105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42" name="Google Shape;42;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457200" y="302954"/>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3"/>
          <p:cNvSpPr txBox="1">
            <a:spLocks noGrp="1"/>
          </p:cNvSpPr>
          <p:nvPr>
            <p:ph type="body" idx="1"/>
          </p:nvPr>
        </p:nvSpPr>
        <p:spPr>
          <a:xfrm>
            <a:off x="457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23850" algn="l">
              <a:spcBef>
                <a:spcPts val="300"/>
              </a:spcBef>
              <a:spcAft>
                <a:spcPts val="0"/>
              </a:spcAft>
              <a:buSzPts val="1500"/>
              <a:buFont typeface="Arial"/>
              <a:buChar char="•"/>
              <a:defRPr sz="1500"/>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46" name="Google Shape;46;p2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23"/>
          <p:cNvSpPr txBox="1">
            <a:spLocks noGrp="1"/>
          </p:cNvSpPr>
          <p:nvPr>
            <p:ph type="body" idx="2"/>
          </p:nvPr>
        </p:nvSpPr>
        <p:spPr>
          <a:xfrm>
            <a:off x="4648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23850" algn="l">
              <a:spcBef>
                <a:spcPts val="300"/>
              </a:spcBef>
              <a:spcAft>
                <a:spcPts val="0"/>
              </a:spcAft>
              <a:buSzPts val="1500"/>
              <a:buFont typeface="Arial"/>
              <a:buChar char="•"/>
              <a:defRPr sz="1500"/>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2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4"/>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1" name="Google Shape;51;p24"/>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2" name="Google Shape;52;p24"/>
          <p:cNvSpPr txBox="1">
            <a:spLocks noGrp="1"/>
          </p:cNvSpPr>
          <p:nvPr>
            <p:ph type="body" idx="3"/>
          </p:nvPr>
        </p:nvSpPr>
        <p:spPr>
          <a:xfrm>
            <a:off x="457200" y="1974760"/>
            <a:ext cx="4040188" cy="279548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Font typeface="Arial"/>
              <a:buChar char="•"/>
              <a:defRPr sz="1500"/>
            </a:lvl2pPr>
            <a:lvl3pPr marL="1371600" lvl="2" indent="-314325" algn="l">
              <a:spcBef>
                <a:spcPts val="270"/>
              </a:spcBef>
              <a:spcAft>
                <a:spcPts val="0"/>
              </a:spcAft>
              <a:buSzPts val="1350"/>
              <a:buFont typeface="Arial"/>
              <a:buChar char="•"/>
              <a:defRPr sz="135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53" name="Google Shape;53;p2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24"/>
          <p:cNvSpPr txBox="1">
            <a:spLocks noGrp="1"/>
          </p:cNvSpPr>
          <p:nvPr>
            <p:ph type="body" idx="4"/>
          </p:nvPr>
        </p:nvSpPr>
        <p:spPr>
          <a:xfrm>
            <a:off x="4649788" y="1974760"/>
            <a:ext cx="4040188" cy="2795481"/>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Font typeface="Arial"/>
              <a:buChar char="•"/>
              <a:defRPr sz="1500"/>
            </a:lvl2pPr>
            <a:lvl3pPr marL="1371600" lvl="2" indent="-314325" algn="l">
              <a:spcBef>
                <a:spcPts val="270"/>
              </a:spcBef>
              <a:spcAft>
                <a:spcPts val="0"/>
              </a:spcAft>
              <a:buSzPts val="1350"/>
              <a:buFont typeface="Arial"/>
              <a:buChar char="•"/>
              <a:defRPr sz="135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25"/>
          <p:cNvSpPr txBox="1">
            <a:spLocks noGrp="1"/>
          </p:cNvSpPr>
          <p:nvPr>
            <p:ph type="body" idx="1"/>
          </p:nvPr>
        </p:nvSpPr>
        <p:spPr>
          <a:xfrm>
            <a:off x="3581400" y="1330012"/>
            <a:ext cx="5111750" cy="3257550"/>
          </a:xfrm>
          <a:prstGeom prst="rect">
            <a:avLst/>
          </a:prstGeom>
          <a:noFill/>
          <a:ln>
            <a:noFill/>
          </a:ln>
        </p:spPr>
        <p:txBody>
          <a:bodyPr spcFirstLastPara="1" wrap="square" lIns="91425" tIns="0" rIns="91425" bIns="45700" anchor="t" anchorCtr="0">
            <a:normAutofit/>
          </a:bodyPr>
          <a:lstStyle>
            <a:lvl1pPr marL="457200" lvl="0" indent="-228600" algn="l">
              <a:spcBef>
                <a:spcPts val="420"/>
              </a:spcBef>
              <a:spcAft>
                <a:spcPts val="0"/>
              </a:spcAft>
              <a:buSzPts val="2100"/>
              <a:buNone/>
              <a:defRPr sz="2100"/>
            </a:lvl1pPr>
            <a:lvl2pPr marL="914400" lvl="1" indent="-333851" algn="l">
              <a:spcBef>
                <a:spcPts val="390"/>
              </a:spcBef>
              <a:spcAft>
                <a:spcPts val="0"/>
              </a:spcAft>
              <a:buSzPts val="1658"/>
              <a:buChar char="⚫"/>
              <a:defRPr sz="1950"/>
            </a:lvl2pPr>
            <a:lvl3pPr marL="1371600" lvl="2" indent="-308610" algn="l">
              <a:spcBef>
                <a:spcPts val="360"/>
              </a:spcBef>
              <a:spcAft>
                <a:spcPts val="0"/>
              </a:spcAft>
              <a:buSzPts val="1260"/>
              <a:buChar char="⚫"/>
              <a:defRPr sz="1800"/>
            </a:lvl3pPr>
            <a:lvl4pPr marL="1828800" lvl="3" indent="-290512" algn="l">
              <a:spcBef>
                <a:spcPts val="300"/>
              </a:spcBef>
              <a:spcAft>
                <a:spcPts val="0"/>
              </a:spcAft>
              <a:buSzPts val="975"/>
              <a:buChar char="⚫"/>
              <a:defRPr sz="1500"/>
            </a:lvl4pPr>
            <a:lvl5pPr marL="2286000" lvl="4" indent="-284321" algn="l">
              <a:spcBef>
                <a:spcPts val="270"/>
              </a:spcBef>
              <a:spcAft>
                <a:spcPts val="0"/>
              </a:spcAft>
              <a:buSzPts val="877"/>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 name="Google Shape;57;p25"/>
          <p:cNvSpPr txBox="1">
            <a:spLocks noGrp="1"/>
          </p:cNvSpPr>
          <p:nvPr>
            <p:ph type="body" idx="2"/>
          </p:nvPr>
        </p:nvSpPr>
        <p:spPr>
          <a:xfrm>
            <a:off x="450850" y="1330012"/>
            <a:ext cx="3124200" cy="325755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320"/>
              </a:spcBef>
              <a:spcAft>
                <a:spcPts val="0"/>
              </a:spcAft>
              <a:buSzPts val="1600"/>
              <a:buFont typeface="Arial"/>
              <a:buChar char="•"/>
              <a:defRPr sz="1600"/>
            </a:lvl2pPr>
            <a:lvl3pPr marL="1371600" lvl="2" indent="-317500" algn="l">
              <a:spcBef>
                <a:spcPts val="280"/>
              </a:spcBef>
              <a:spcAft>
                <a:spcPts val="0"/>
              </a:spcAft>
              <a:buSzPts val="1400"/>
              <a:buFont typeface="Arial"/>
              <a:buChar char="•"/>
              <a:defRPr sz="1400"/>
            </a:lvl3pPr>
            <a:lvl4pPr marL="1828800" lvl="3" indent="-311150" algn="l">
              <a:spcBef>
                <a:spcPts val="260"/>
              </a:spcBef>
              <a:spcAft>
                <a:spcPts val="0"/>
              </a:spcAft>
              <a:buSzPts val="1300"/>
              <a:buFont typeface="Arial"/>
              <a:buChar char="•"/>
              <a:defRPr sz="13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58" name="Google Shape;58;p2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25"/>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2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26"/>
          <p:cNvSpPr>
            <a:spLocks noGrp="1"/>
          </p:cNvSpPr>
          <p:nvPr>
            <p:ph type="media" idx="2"/>
          </p:nvPr>
        </p:nvSpPr>
        <p:spPr>
          <a:xfrm>
            <a:off x="457200" y="1343696"/>
            <a:ext cx="6125827" cy="3408340"/>
          </a:xfrm>
          <a:prstGeom prst="rect">
            <a:avLst/>
          </a:prstGeom>
          <a:noFill/>
          <a:ln>
            <a:noFill/>
          </a:ln>
        </p:spPr>
        <p:txBody>
          <a:bodyPr spcFirstLastPara="1" wrap="square" lIns="91425" tIns="45700" rIns="91425" bIns="45700" anchor="t" anchorCtr="0">
            <a:norm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26"/>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2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27"/>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notesSlide" Target="../notesSlides/notesSlide7.xml"/><Relationship Id="rId16" Type="http://schemas.openxmlformats.org/officeDocument/2006/relationships/image" Target="../media/image20.jpg"/><Relationship Id="rId20" Type="http://schemas.openxmlformats.org/officeDocument/2006/relationships/image" Target="../media/image24.jpg"/><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jpg"/><Relationship Id="rId5" Type="http://schemas.openxmlformats.org/officeDocument/2006/relationships/image" Target="../media/image9.png"/><Relationship Id="rId15" Type="http://schemas.openxmlformats.org/officeDocument/2006/relationships/image" Target="../media/image19.jpeg"/><Relationship Id="rId23" Type="http://schemas.openxmlformats.org/officeDocument/2006/relationships/image" Target="../media/image27.jp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hyperlink" Target="https://youtu.be/nq0_zGzSc8g?t=10"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5"/>
          <p:cNvSpPr txBox="1">
            <a:spLocks noGrp="1"/>
          </p:cNvSpPr>
          <p:nvPr>
            <p:ph type="title"/>
          </p:nvPr>
        </p:nvSpPr>
        <p:spPr>
          <a:xfrm>
            <a:off x="530352" y="987552"/>
            <a:ext cx="8292700" cy="1021842"/>
          </a:xfrm>
          <a:prstGeom prst="rect">
            <a:avLst/>
          </a:prstGeom>
          <a:noFill/>
          <a:ln>
            <a:noFill/>
          </a:ln>
        </p:spPr>
        <p:txBody>
          <a:bodyPr spcFirstLastPara="1" wrap="square" lIns="0" tIns="45700" rIns="0" bIns="0" anchor="b" anchorCtr="0">
            <a:normAutofit fontScale="90000"/>
          </a:bodyPr>
          <a:lstStyle/>
          <a:p>
            <a:pPr marL="0" lvl="0" indent="0" algn="ctr" rtl="0">
              <a:spcBef>
                <a:spcPts val="0"/>
              </a:spcBef>
              <a:spcAft>
                <a:spcPts val="0"/>
              </a:spcAft>
              <a:buClr>
                <a:schemeClr val="accent4"/>
              </a:buClr>
              <a:buSzPts val="3600"/>
              <a:buFont typeface="Calibri"/>
              <a:buNone/>
            </a:pPr>
            <a:r>
              <a:rPr lang="en-US" dirty="0"/>
              <a:t>How do scientists do their work? </a:t>
            </a:r>
            <a:endParaRPr dirty="0"/>
          </a:p>
        </p:txBody>
      </p:sp>
      <p:sp>
        <p:nvSpPr>
          <p:cNvPr id="110" name="Google Shape;110;p5"/>
          <p:cNvSpPr txBox="1">
            <a:spLocks noGrp="1"/>
          </p:cNvSpPr>
          <p:nvPr>
            <p:ph type="body" idx="1"/>
          </p:nvPr>
        </p:nvSpPr>
        <p:spPr>
          <a:xfrm>
            <a:off x="685800" y="2571750"/>
            <a:ext cx="7772400" cy="113228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4"/>
              </a:buClr>
              <a:buSzPts val="2600"/>
              <a:buNone/>
            </a:pPr>
            <a:r>
              <a:rPr lang="en-US" sz="3200" dirty="0"/>
              <a:t>I Used to Think… But Now I Know</a:t>
            </a:r>
            <a:endParaRPr lang="pt-BR" sz="32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itle 1">
            <a:extLst>
              <a:ext uri="{FF2B5EF4-FFF2-40B4-BE49-F238E27FC236}">
                <a16:creationId xmlns:a16="http://schemas.microsoft.com/office/drawing/2014/main" id="{85123064-79BD-48DC-BECE-597AFFFDCD1C}"/>
              </a:ext>
            </a:extLst>
          </p:cNvPr>
          <p:cNvSpPr>
            <a:spLocks noGrp="1"/>
          </p:cNvSpPr>
          <p:nvPr>
            <p:ph type="ctrTitle"/>
          </p:nvPr>
        </p:nvSpPr>
        <p:spPr/>
        <p:txBody>
          <a:bodyPr/>
          <a:lstStyle/>
          <a:p>
            <a:r>
              <a:rPr lang="en-US" dirty="0"/>
              <a:t>Science in the Wild</a:t>
            </a:r>
          </a:p>
        </p:txBody>
      </p:sp>
      <p:sp>
        <p:nvSpPr>
          <p:cNvPr id="3" name="Subtitle 2">
            <a:extLst>
              <a:ext uri="{FF2B5EF4-FFF2-40B4-BE49-F238E27FC236}">
                <a16:creationId xmlns:a16="http://schemas.microsoft.com/office/drawing/2014/main" id="{DA4039BD-4153-C8FE-B355-BCFE4313F978}"/>
              </a:ext>
            </a:extLst>
          </p:cNvPr>
          <p:cNvSpPr>
            <a:spLocks noGrp="1"/>
          </p:cNvSpPr>
          <p:nvPr>
            <p:ph type="subTitle" idx="1"/>
          </p:nvPr>
        </p:nvSpPr>
        <p:spPr/>
        <p:txBody>
          <a:bodyPr/>
          <a:lstStyle/>
          <a:p>
            <a:r>
              <a:rPr lang="en-US" dirty="0"/>
              <a:t>The Nature of Science</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US"/>
              <a:t>Essential Question</a:t>
            </a:r>
            <a:endParaRPr/>
          </a:p>
        </p:txBody>
      </p:sp>
      <p:sp>
        <p:nvSpPr>
          <p:cNvPr id="2" name="Text Placeholder 1">
            <a:extLst>
              <a:ext uri="{FF2B5EF4-FFF2-40B4-BE49-F238E27FC236}">
                <a16:creationId xmlns:a16="http://schemas.microsoft.com/office/drawing/2014/main" id="{921CBD73-1CF9-3FB7-47F0-CFD10E9E108F}"/>
              </a:ext>
            </a:extLst>
          </p:cNvPr>
          <p:cNvSpPr>
            <a:spLocks noGrp="1"/>
          </p:cNvSpPr>
          <p:nvPr>
            <p:ph type="body" idx="1"/>
          </p:nvPr>
        </p:nvSpPr>
        <p:spPr/>
        <p:txBody>
          <a:bodyPr/>
          <a:lstStyle/>
          <a:p>
            <a:r>
              <a:rPr lang="en-US" dirty="0"/>
              <a:t>How do scientists do their work?</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US"/>
              <a:t>Lesson Objectives</a:t>
            </a:r>
            <a:endParaRPr/>
          </a:p>
        </p:txBody>
      </p:sp>
      <p:sp>
        <p:nvSpPr>
          <p:cNvPr id="2" name="Text Placeholder 1">
            <a:extLst>
              <a:ext uri="{FF2B5EF4-FFF2-40B4-BE49-F238E27FC236}">
                <a16:creationId xmlns:a16="http://schemas.microsoft.com/office/drawing/2014/main" id="{44209FE7-154A-3711-BBDB-862DF61BE636}"/>
              </a:ext>
            </a:extLst>
          </p:cNvPr>
          <p:cNvSpPr>
            <a:spLocks noGrp="1"/>
          </p:cNvSpPr>
          <p:nvPr>
            <p:ph type="body" idx="1"/>
          </p:nvPr>
        </p:nvSpPr>
        <p:spPr>
          <a:xfrm>
            <a:off x="530352" y="2028498"/>
            <a:ext cx="7772400" cy="1798660"/>
          </a:xfrm>
        </p:spPr>
        <p:txBody>
          <a:bodyPr>
            <a:normAutofit/>
          </a:bodyPr>
          <a:lstStyle/>
          <a:p>
            <a:r>
              <a:rPr lang="en-US" dirty="0"/>
              <a:t>Describe how science is done in the real world.</a:t>
            </a:r>
          </a:p>
          <a:p>
            <a:r>
              <a:rPr lang="en-US" dirty="0"/>
              <a:t>Reflect on how your understanding of science has changed.</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2" name="Title 1">
            <a:extLst>
              <a:ext uri="{FF2B5EF4-FFF2-40B4-BE49-F238E27FC236}">
                <a16:creationId xmlns:a16="http://schemas.microsoft.com/office/drawing/2014/main" id="{726E80CF-339E-49A7-3BC1-D8545561897D}"/>
              </a:ext>
            </a:extLst>
          </p:cNvPr>
          <p:cNvSpPr>
            <a:spLocks noGrp="1"/>
          </p:cNvSpPr>
          <p:nvPr>
            <p:ph type="title"/>
          </p:nvPr>
        </p:nvSpPr>
        <p:spPr>
          <a:xfrm>
            <a:off x="457200" y="307247"/>
            <a:ext cx="8229600" cy="569589"/>
          </a:xfrm>
        </p:spPr>
        <p:txBody>
          <a:bodyPr>
            <a:normAutofit fontScale="90000"/>
          </a:bodyPr>
          <a:lstStyle/>
          <a:p>
            <a:r>
              <a:rPr lang="en-US" dirty="0"/>
              <a:t>Is this really science?</a:t>
            </a:r>
          </a:p>
        </p:txBody>
      </p:sp>
      <p:pic>
        <p:nvPicPr>
          <p:cNvPr id="4" name="Picture 3" descr="A cat in a glass bowl&#10;&#10;Description automatically generated">
            <a:extLst>
              <a:ext uri="{FF2B5EF4-FFF2-40B4-BE49-F238E27FC236}">
                <a16:creationId xmlns:a16="http://schemas.microsoft.com/office/drawing/2014/main" id="{615080ED-0E53-5A5D-85E7-3FBD5203F5AE}"/>
              </a:ext>
            </a:extLst>
          </p:cNvPr>
          <p:cNvPicPr>
            <a:picLocks noChangeAspect="1"/>
          </p:cNvPicPr>
          <p:nvPr/>
        </p:nvPicPr>
        <p:blipFill>
          <a:blip r:embed="rId3"/>
          <a:stretch>
            <a:fillRect/>
          </a:stretch>
        </p:blipFill>
        <p:spPr>
          <a:xfrm>
            <a:off x="356746" y="951906"/>
            <a:ext cx="4072862" cy="3022064"/>
          </a:xfrm>
          <a:prstGeom prst="rect">
            <a:avLst/>
          </a:prstGeom>
        </p:spPr>
      </p:pic>
      <p:pic>
        <p:nvPicPr>
          <p:cNvPr id="6" name="Picture 5" descr="A collage of cats in a sink&#10;&#10;Description automatically generated">
            <a:extLst>
              <a:ext uri="{FF2B5EF4-FFF2-40B4-BE49-F238E27FC236}">
                <a16:creationId xmlns:a16="http://schemas.microsoft.com/office/drawing/2014/main" id="{26E058C7-1CE7-2E03-194F-68E8A2FAE300}"/>
              </a:ext>
            </a:extLst>
          </p:cNvPr>
          <p:cNvPicPr>
            <a:picLocks noChangeAspect="1"/>
          </p:cNvPicPr>
          <p:nvPr/>
        </p:nvPicPr>
        <p:blipFill>
          <a:blip r:embed="rId4"/>
          <a:stretch>
            <a:fillRect/>
          </a:stretch>
        </p:blipFill>
        <p:spPr>
          <a:xfrm>
            <a:off x="4927600" y="836474"/>
            <a:ext cx="3194050" cy="32529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500" name="Google Shape;500;p93"/>
          <p:cNvPicPr preferRelativeResize="0"/>
          <p:nvPr/>
        </p:nvPicPr>
        <p:blipFill rotWithShape="1">
          <a:blip r:embed="rId3">
            <a:alphaModFix/>
          </a:blip>
          <a:srcRect/>
          <a:stretch/>
        </p:blipFill>
        <p:spPr>
          <a:xfrm>
            <a:off x="1619250" y="990058"/>
            <a:ext cx="4945080" cy="3846195"/>
          </a:xfrm>
          <a:prstGeom prst="rect">
            <a:avLst/>
          </a:prstGeom>
          <a:noFill/>
          <a:ln>
            <a:noFill/>
          </a:ln>
        </p:spPr>
      </p:pic>
      <p:sp>
        <p:nvSpPr>
          <p:cNvPr id="2" name="Title 1">
            <a:extLst>
              <a:ext uri="{FF2B5EF4-FFF2-40B4-BE49-F238E27FC236}">
                <a16:creationId xmlns:a16="http://schemas.microsoft.com/office/drawing/2014/main" id="{726E80CF-339E-49A7-3BC1-D8545561897D}"/>
              </a:ext>
            </a:extLst>
          </p:cNvPr>
          <p:cNvSpPr>
            <a:spLocks noGrp="1"/>
          </p:cNvSpPr>
          <p:nvPr>
            <p:ph type="title"/>
          </p:nvPr>
        </p:nvSpPr>
        <p:spPr>
          <a:xfrm>
            <a:off x="457200" y="307247"/>
            <a:ext cx="8229600" cy="569589"/>
          </a:xfrm>
        </p:spPr>
        <p:txBody>
          <a:bodyPr>
            <a:normAutofit fontScale="90000"/>
          </a:bodyPr>
          <a:lstStyle/>
          <a:p>
            <a:r>
              <a:rPr lang="en-US" dirty="0"/>
              <a:t>Is this really science?</a:t>
            </a:r>
          </a:p>
        </p:txBody>
      </p:sp>
    </p:spTree>
    <p:extLst>
      <p:ext uri="{BB962C8B-B14F-4D97-AF65-F5344CB8AC3E}">
        <p14:creationId xmlns:p14="http://schemas.microsoft.com/office/powerpoint/2010/main" val="3016731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06" name="Google Shape;506;p94"/>
          <p:cNvGrpSpPr/>
          <p:nvPr/>
        </p:nvGrpSpPr>
        <p:grpSpPr>
          <a:xfrm>
            <a:off x="460753" y="825168"/>
            <a:ext cx="6880355" cy="904147"/>
            <a:chOff x="460753" y="713768"/>
            <a:chExt cx="6880355" cy="904147"/>
          </a:xfrm>
        </p:grpSpPr>
        <p:pic>
          <p:nvPicPr>
            <p:cNvPr id="507" name="Google Shape;507;p94"/>
            <p:cNvPicPr preferRelativeResize="0"/>
            <p:nvPr/>
          </p:nvPicPr>
          <p:blipFill rotWithShape="1">
            <a:blip r:embed="rId3">
              <a:alphaModFix/>
            </a:blip>
            <a:srcRect/>
            <a:stretch/>
          </p:blipFill>
          <p:spPr>
            <a:xfrm>
              <a:off x="460753" y="804097"/>
              <a:ext cx="1036875" cy="723506"/>
            </a:xfrm>
            <a:prstGeom prst="rect">
              <a:avLst/>
            </a:prstGeom>
            <a:noFill/>
            <a:ln>
              <a:noFill/>
            </a:ln>
          </p:spPr>
        </p:pic>
        <p:pic>
          <p:nvPicPr>
            <p:cNvPr id="509" name="Google Shape;509;p94"/>
            <p:cNvPicPr preferRelativeResize="0"/>
            <p:nvPr/>
          </p:nvPicPr>
          <p:blipFill rotWithShape="1">
            <a:blip r:embed="rId4">
              <a:alphaModFix/>
            </a:blip>
            <a:srcRect/>
            <a:stretch/>
          </p:blipFill>
          <p:spPr>
            <a:xfrm>
              <a:off x="5014966" y="832699"/>
              <a:ext cx="844350" cy="666308"/>
            </a:xfrm>
            <a:prstGeom prst="rect">
              <a:avLst/>
            </a:prstGeom>
            <a:noFill/>
            <a:ln>
              <a:noFill/>
            </a:ln>
          </p:spPr>
        </p:pic>
        <p:pic>
          <p:nvPicPr>
            <p:cNvPr id="510" name="Google Shape;510;p94"/>
            <p:cNvPicPr preferRelativeResize="0"/>
            <p:nvPr/>
          </p:nvPicPr>
          <p:blipFill rotWithShape="1">
            <a:blip r:embed="rId5">
              <a:alphaModFix/>
            </a:blip>
            <a:srcRect/>
            <a:stretch/>
          </p:blipFill>
          <p:spPr>
            <a:xfrm>
              <a:off x="6388758" y="713768"/>
              <a:ext cx="952350" cy="904147"/>
            </a:xfrm>
            <a:prstGeom prst="rect">
              <a:avLst/>
            </a:prstGeom>
            <a:noFill/>
            <a:ln>
              <a:noFill/>
            </a:ln>
          </p:spPr>
        </p:pic>
        <p:pic>
          <p:nvPicPr>
            <p:cNvPr id="511" name="Google Shape;511;p94"/>
            <p:cNvPicPr preferRelativeResize="0"/>
            <p:nvPr/>
          </p:nvPicPr>
          <p:blipFill rotWithShape="1">
            <a:blip r:embed="rId6">
              <a:alphaModFix/>
            </a:blip>
            <a:srcRect/>
            <a:stretch/>
          </p:blipFill>
          <p:spPr>
            <a:xfrm>
              <a:off x="3400853" y="838039"/>
              <a:ext cx="1084650" cy="655610"/>
            </a:xfrm>
            <a:prstGeom prst="rect">
              <a:avLst/>
            </a:prstGeom>
            <a:noFill/>
            <a:ln>
              <a:noFill/>
            </a:ln>
          </p:spPr>
        </p:pic>
      </p:grpSp>
      <p:pic>
        <p:nvPicPr>
          <p:cNvPr id="517" name="Google Shape;517;p94"/>
          <p:cNvPicPr preferRelativeResize="0"/>
          <p:nvPr/>
        </p:nvPicPr>
        <p:blipFill rotWithShape="1">
          <a:blip r:embed="rId7">
            <a:alphaModFix/>
          </a:blip>
          <a:srcRect/>
          <a:stretch/>
        </p:blipFill>
        <p:spPr>
          <a:xfrm>
            <a:off x="2093581" y="4125308"/>
            <a:ext cx="682740" cy="847650"/>
          </a:xfrm>
          <a:prstGeom prst="rect">
            <a:avLst/>
          </a:prstGeom>
          <a:noFill/>
          <a:ln>
            <a:noFill/>
          </a:ln>
        </p:spPr>
      </p:pic>
      <p:sp>
        <p:nvSpPr>
          <p:cNvPr id="518" name="Google Shape;518;p94"/>
          <p:cNvSpPr txBox="1">
            <a:spLocks noGrp="1"/>
          </p:cNvSpPr>
          <p:nvPr>
            <p:ph type="title"/>
          </p:nvPr>
        </p:nvSpPr>
        <p:spPr>
          <a:xfrm>
            <a:off x="440882" y="173539"/>
            <a:ext cx="7998268" cy="857250"/>
          </a:xfrm>
          <a:prstGeom prst="rect">
            <a:avLst/>
          </a:prstGeom>
        </p:spPr>
        <p:txBody>
          <a:bodyPr spcFirstLastPara="1" wrap="square" lIns="0" tIns="45700" rIns="0" bIns="0" anchor="t" anchorCtr="0">
            <a:normAutofit/>
          </a:bodyPr>
          <a:lstStyle/>
          <a:p>
            <a:pPr marL="0" lvl="0" indent="0" algn="ctr" rtl="0">
              <a:spcBef>
                <a:spcPts val="0"/>
              </a:spcBef>
              <a:spcAft>
                <a:spcPts val="0"/>
              </a:spcAft>
              <a:buNone/>
            </a:pPr>
            <a:r>
              <a:rPr lang="en" dirty="0"/>
              <a:t>Which items are scientific equipment?</a:t>
            </a:r>
            <a:endParaRPr dirty="0"/>
          </a:p>
        </p:txBody>
      </p:sp>
      <p:grpSp>
        <p:nvGrpSpPr>
          <p:cNvPr id="519" name="Google Shape;519;p94"/>
          <p:cNvGrpSpPr/>
          <p:nvPr/>
        </p:nvGrpSpPr>
        <p:grpSpPr>
          <a:xfrm>
            <a:off x="440882" y="1896940"/>
            <a:ext cx="6875581" cy="863707"/>
            <a:chOff x="436855" y="1821827"/>
            <a:chExt cx="6875581" cy="863707"/>
          </a:xfrm>
        </p:grpSpPr>
        <p:pic>
          <p:nvPicPr>
            <p:cNvPr id="520" name="Google Shape;520;p94"/>
            <p:cNvPicPr preferRelativeResize="0"/>
            <p:nvPr/>
          </p:nvPicPr>
          <p:blipFill rotWithShape="1">
            <a:blip r:embed="rId8">
              <a:alphaModFix/>
            </a:blip>
            <a:srcRect/>
            <a:stretch/>
          </p:blipFill>
          <p:spPr>
            <a:xfrm>
              <a:off x="436855" y="1853823"/>
              <a:ext cx="1084650" cy="799736"/>
            </a:xfrm>
            <a:prstGeom prst="rect">
              <a:avLst/>
            </a:prstGeom>
            <a:noFill/>
            <a:ln>
              <a:noFill/>
            </a:ln>
          </p:spPr>
        </p:pic>
        <p:pic>
          <p:nvPicPr>
            <p:cNvPr id="521" name="Google Shape;521;p94"/>
            <p:cNvPicPr preferRelativeResize="0"/>
            <p:nvPr/>
          </p:nvPicPr>
          <p:blipFill rotWithShape="1">
            <a:blip r:embed="rId9">
              <a:alphaModFix/>
            </a:blip>
            <a:srcRect/>
            <a:stretch/>
          </p:blipFill>
          <p:spPr>
            <a:xfrm>
              <a:off x="6417405" y="1821827"/>
              <a:ext cx="895031" cy="863707"/>
            </a:xfrm>
            <a:prstGeom prst="rect">
              <a:avLst/>
            </a:prstGeom>
            <a:noFill/>
            <a:ln>
              <a:noFill/>
            </a:ln>
          </p:spPr>
        </p:pic>
      </p:grpSp>
      <p:grpSp>
        <p:nvGrpSpPr>
          <p:cNvPr id="526" name="Google Shape;526;p94"/>
          <p:cNvGrpSpPr/>
          <p:nvPr/>
        </p:nvGrpSpPr>
        <p:grpSpPr>
          <a:xfrm>
            <a:off x="618604" y="2906606"/>
            <a:ext cx="4862295" cy="904150"/>
            <a:chOff x="817629" y="2817034"/>
            <a:chExt cx="4862295" cy="904150"/>
          </a:xfrm>
        </p:grpSpPr>
        <p:pic>
          <p:nvPicPr>
            <p:cNvPr id="528" name="Google Shape;528;p94"/>
            <p:cNvPicPr preferRelativeResize="0"/>
            <p:nvPr/>
          </p:nvPicPr>
          <p:blipFill rotWithShape="1">
            <a:blip r:embed="rId10">
              <a:alphaModFix/>
            </a:blip>
            <a:srcRect/>
            <a:stretch/>
          </p:blipFill>
          <p:spPr>
            <a:xfrm>
              <a:off x="2070735" y="2869228"/>
              <a:ext cx="757032" cy="799744"/>
            </a:xfrm>
            <a:prstGeom prst="rect">
              <a:avLst/>
            </a:prstGeom>
            <a:noFill/>
            <a:ln>
              <a:noFill/>
            </a:ln>
          </p:spPr>
        </p:pic>
        <p:pic>
          <p:nvPicPr>
            <p:cNvPr id="530" name="Google Shape;530;p94"/>
            <p:cNvPicPr preferRelativeResize="0"/>
            <p:nvPr/>
          </p:nvPicPr>
          <p:blipFill rotWithShape="1">
            <a:blip r:embed="rId11">
              <a:alphaModFix/>
            </a:blip>
            <a:srcRect/>
            <a:stretch/>
          </p:blipFill>
          <p:spPr>
            <a:xfrm>
              <a:off x="5194366" y="2817034"/>
              <a:ext cx="485558" cy="904150"/>
            </a:xfrm>
            <a:prstGeom prst="rect">
              <a:avLst/>
            </a:prstGeom>
            <a:noFill/>
            <a:ln>
              <a:noFill/>
            </a:ln>
          </p:spPr>
        </p:pic>
        <p:pic>
          <p:nvPicPr>
            <p:cNvPr id="531" name="Google Shape;531;p94"/>
            <p:cNvPicPr preferRelativeResize="0"/>
            <p:nvPr/>
          </p:nvPicPr>
          <p:blipFill rotWithShape="1">
            <a:blip r:embed="rId12">
              <a:alphaModFix/>
            </a:blip>
            <a:srcRect/>
            <a:stretch/>
          </p:blipFill>
          <p:spPr>
            <a:xfrm>
              <a:off x="817629" y="2845265"/>
              <a:ext cx="323130" cy="847650"/>
            </a:xfrm>
            <a:prstGeom prst="rect">
              <a:avLst/>
            </a:prstGeom>
            <a:noFill/>
            <a:ln>
              <a:noFill/>
            </a:ln>
          </p:spPr>
        </p:pic>
      </p:grpSp>
      <p:pic>
        <p:nvPicPr>
          <p:cNvPr id="7" name="Picture 6" descr="A telescope on a tripod&#10;&#10;Description automatically generated">
            <a:extLst>
              <a:ext uri="{FF2B5EF4-FFF2-40B4-BE49-F238E27FC236}">
                <a16:creationId xmlns:a16="http://schemas.microsoft.com/office/drawing/2014/main" id="{A67F4D19-2F52-8932-BF7E-D22F94A941FD}"/>
              </a:ext>
            </a:extLst>
          </p:cNvPr>
          <p:cNvPicPr>
            <a:picLocks noChangeAspect="1"/>
          </p:cNvPicPr>
          <p:nvPr/>
        </p:nvPicPr>
        <p:blipFill>
          <a:blip r:embed="rId13"/>
          <a:stretch>
            <a:fillRect/>
          </a:stretch>
        </p:blipFill>
        <p:spPr>
          <a:xfrm>
            <a:off x="2027070" y="814396"/>
            <a:ext cx="716700" cy="956067"/>
          </a:xfrm>
          <a:prstGeom prst="rect">
            <a:avLst/>
          </a:prstGeom>
        </p:spPr>
      </p:pic>
      <p:pic>
        <p:nvPicPr>
          <p:cNvPr id="9" name="Picture 8" descr="A thermometer in a glass cup&#10;&#10;Description automatically generated">
            <a:extLst>
              <a:ext uri="{FF2B5EF4-FFF2-40B4-BE49-F238E27FC236}">
                <a16:creationId xmlns:a16="http://schemas.microsoft.com/office/drawing/2014/main" id="{EED87126-3B15-B7F5-DD44-022E751D5514}"/>
              </a:ext>
            </a:extLst>
          </p:cNvPr>
          <p:cNvPicPr>
            <a:picLocks noChangeAspect="1"/>
          </p:cNvPicPr>
          <p:nvPr/>
        </p:nvPicPr>
        <p:blipFill>
          <a:blip r:embed="rId14"/>
          <a:stretch>
            <a:fillRect/>
          </a:stretch>
        </p:blipFill>
        <p:spPr>
          <a:xfrm>
            <a:off x="7801198" y="825168"/>
            <a:ext cx="479745" cy="993646"/>
          </a:xfrm>
          <a:prstGeom prst="rect">
            <a:avLst/>
          </a:prstGeom>
        </p:spPr>
      </p:pic>
      <p:pic>
        <p:nvPicPr>
          <p:cNvPr id="1026" name="Picture 2">
            <a:extLst>
              <a:ext uri="{FF2B5EF4-FFF2-40B4-BE49-F238E27FC236}">
                <a16:creationId xmlns:a16="http://schemas.microsoft.com/office/drawing/2014/main" id="{47AC9CE8-C1C6-B098-D047-B2CE8859B3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3528" y="2005834"/>
            <a:ext cx="963784" cy="722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A615AB-7414-9B48-9B71-E3C96642F94A}"/>
              </a:ext>
            </a:extLst>
          </p:cNvPr>
          <p:cNvPicPr>
            <a:picLocks noChangeAspect="1"/>
          </p:cNvPicPr>
          <p:nvPr/>
        </p:nvPicPr>
        <p:blipFill>
          <a:blip r:embed="rId16"/>
          <a:stretch>
            <a:fillRect/>
          </a:stretch>
        </p:blipFill>
        <p:spPr>
          <a:xfrm>
            <a:off x="3555327" y="1864509"/>
            <a:ext cx="716700" cy="830205"/>
          </a:xfrm>
          <a:prstGeom prst="rect">
            <a:avLst/>
          </a:prstGeom>
        </p:spPr>
      </p:pic>
      <p:pic>
        <p:nvPicPr>
          <p:cNvPr id="13" name="Picture 12" descr="A close-up of a microscope&#10;&#10;Description automatically generated">
            <a:extLst>
              <a:ext uri="{FF2B5EF4-FFF2-40B4-BE49-F238E27FC236}">
                <a16:creationId xmlns:a16="http://schemas.microsoft.com/office/drawing/2014/main" id="{2C9A525C-8F95-F54D-2E16-906EE7848E2B}"/>
              </a:ext>
            </a:extLst>
          </p:cNvPr>
          <p:cNvPicPr>
            <a:picLocks noChangeAspect="1"/>
          </p:cNvPicPr>
          <p:nvPr/>
        </p:nvPicPr>
        <p:blipFill>
          <a:blip r:embed="rId17"/>
          <a:stretch>
            <a:fillRect/>
          </a:stretch>
        </p:blipFill>
        <p:spPr>
          <a:xfrm>
            <a:off x="5078542" y="1790274"/>
            <a:ext cx="716700" cy="955600"/>
          </a:xfrm>
          <a:prstGeom prst="rect">
            <a:avLst/>
          </a:prstGeom>
        </p:spPr>
      </p:pic>
      <p:pic>
        <p:nvPicPr>
          <p:cNvPr id="15" name="Picture 14" descr="Test tubes with colored liquid in a rack&#10;&#10;Description automatically generated">
            <a:extLst>
              <a:ext uri="{FF2B5EF4-FFF2-40B4-BE49-F238E27FC236}">
                <a16:creationId xmlns:a16="http://schemas.microsoft.com/office/drawing/2014/main" id="{894B17B6-FDA5-00D8-7026-E7807B9A7B01}"/>
              </a:ext>
            </a:extLst>
          </p:cNvPr>
          <p:cNvPicPr>
            <a:picLocks noChangeAspect="1"/>
          </p:cNvPicPr>
          <p:nvPr/>
        </p:nvPicPr>
        <p:blipFill>
          <a:blip r:embed="rId18"/>
          <a:stretch>
            <a:fillRect/>
          </a:stretch>
        </p:blipFill>
        <p:spPr>
          <a:xfrm>
            <a:off x="7619168" y="1896940"/>
            <a:ext cx="1060901" cy="707010"/>
          </a:xfrm>
          <a:prstGeom prst="rect">
            <a:avLst/>
          </a:prstGeom>
        </p:spPr>
      </p:pic>
      <p:pic>
        <p:nvPicPr>
          <p:cNvPr id="17" name="Picture 16" descr="A bucket full of wood&#10;&#10;Description automatically generated">
            <a:extLst>
              <a:ext uri="{FF2B5EF4-FFF2-40B4-BE49-F238E27FC236}">
                <a16:creationId xmlns:a16="http://schemas.microsoft.com/office/drawing/2014/main" id="{589BE55B-C05A-E636-D2CF-DEF828253257}"/>
              </a:ext>
            </a:extLst>
          </p:cNvPr>
          <p:cNvPicPr>
            <a:picLocks noChangeAspect="1"/>
          </p:cNvPicPr>
          <p:nvPr/>
        </p:nvPicPr>
        <p:blipFill>
          <a:blip r:embed="rId19"/>
          <a:stretch>
            <a:fillRect/>
          </a:stretch>
        </p:blipFill>
        <p:spPr>
          <a:xfrm>
            <a:off x="3611166" y="2844777"/>
            <a:ext cx="586913" cy="997008"/>
          </a:xfrm>
          <a:prstGeom prst="rect">
            <a:avLst/>
          </a:prstGeom>
        </p:spPr>
      </p:pic>
      <p:pic>
        <p:nvPicPr>
          <p:cNvPr id="19" name="Picture 18" descr="A beaker of clear liquid&#10;&#10;Description automatically generated">
            <a:extLst>
              <a:ext uri="{FF2B5EF4-FFF2-40B4-BE49-F238E27FC236}">
                <a16:creationId xmlns:a16="http://schemas.microsoft.com/office/drawing/2014/main" id="{5EBEDE21-582F-2E56-37A0-E51E07F84FC5}"/>
              </a:ext>
            </a:extLst>
          </p:cNvPr>
          <p:cNvPicPr>
            <a:picLocks noChangeAspect="1"/>
          </p:cNvPicPr>
          <p:nvPr/>
        </p:nvPicPr>
        <p:blipFill>
          <a:blip r:embed="rId20"/>
          <a:stretch>
            <a:fillRect/>
          </a:stretch>
        </p:blipFill>
        <p:spPr>
          <a:xfrm>
            <a:off x="6213693" y="2878424"/>
            <a:ext cx="769430" cy="995733"/>
          </a:xfrm>
          <a:prstGeom prst="rect">
            <a:avLst/>
          </a:prstGeom>
        </p:spPr>
      </p:pic>
      <p:pic>
        <p:nvPicPr>
          <p:cNvPr id="21" name="Picture 20" descr="A pipette with a needle&#10;&#10;Description automatically generated">
            <a:extLst>
              <a:ext uri="{FF2B5EF4-FFF2-40B4-BE49-F238E27FC236}">
                <a16:creationId xmlns:a16="http://schemas.microsoft.com/office/drawing/2014/main" id="{688790B4-3C10-FC7A-825B-F31573EEB5D7}"/>
              </a:ext>
            </a:extLst>
          </p:cNvPr>
          <p:cNvPicPr>
            <a:picLocks noChangeAspect="1"/>
          </p:cNvPicPr>
          <p:nvPr/>
        </p:nvPicPr>
        <p:blipFill>
          <a:blip r:embed="rId21"/>
          <a:stretch>
            <a:fillRect/>
          </a:stretch>
        </p:blipFill>
        <p:spPr>
          <a:xfrm>
            <a:off x="7537825" y="2878424"/>
            <a:ext cx="1142244" cy="1142244"/>
          </a:xfrm>
          <a:prstGeom prst="rect">
            <a:avLst/>
          </a:prstGeom>
        </p:spPr>
      </p:pic>
      <p:pic>
        <p:nvPicPr>
          <p:cNvPr id="23" name="Picture 22" descr="A slow cooker on a white counter&#10;&#10;Description automatically generated">
            <a:extLst>
              <a:ext uri="{FF2B5EF4-FFF2-40B4-BE49-F238E27FC236}">
                <a16:creationId xmlns:a16="http://schemas.microsoft.com/office/drawing/2014/main" id="{E8814354-555F-2D40-3907-A115EF4FFBCD}"/>
              </a:ext>
            </a:extLst>
          </p:cNvPr>
          <p:cNvPicPr>
            <a:picLocks noChangeAspect="1"/>
          </p:cNvPicPr>
          <p:nvPr/>
        </p:nvPicPr>
        <p:blipFill>
          <a:blip r:embed="rId22"/>
          <a:stretch>
            <a:fillRect/>
          </a:stretch>
        </p:blipFill>
        <p:spPr>
          <a:xfrm>
            <a:off x="3401023" y="4154055"/>
            <a:ext cx="1025307" cy="676214"/>
          </a:xfrm>
          <a:prstGeom prst="rect">
            <a:avLst/>
          </a:prstGeom>
        </p:spPr>
      </p:pic>
      <p:pic>
        <p:nvPicPr>
          <p:cNvPr id="25" name="Picture 24" descr="A measuring cylinder with blue cap&#10;&#10;Description automatically generated">
            <a:extLst>
              <a:ext uri="{FF2B5EF4-FFF2-40B4-BE49-F238E27FC236}">
                <a16:creationId xmlns:a16="http://schemas.microsoft.com/office/drawing/2014/main" id="{9E6F64AA-F321-100B-1776-89843F754798}"/>
              </a:ext>
            </a:extLst>
          </p:cNvPr>
          <p:cNvPicPr>
            <a:picLocks noChangeAspect="1"/>
          </p:cNvPicPr>
          <p:nvPr/>
        </p:nvPicPr>
        <p:blipFill>
          <a:blip r:embed="rId23"/>
          <a:stretch>
            <a:fillRect/>
          </a:stretch>
        </p:blipFill>
        <p:spPr>
          <a:xfrm>
            <a:off x="5014966" y="4010361"/>
            <a:ext cx="682741" cy="963601"/>
          </a:xfrm>
          <a:prstGeom prst="rect">
            <a:avLst/>
          </a:prstGeom>
        </p:spPr>
      </p:pic>
      <p:pic>
        <p:nvPicPr>
          <p:cNvPr id="27" name="Picture 26">
            <a:extLst>
              <a:ext uri="{FF2B5EF4-FFF2-40B4-BE49-F238E27FC236}">
                <a16:creationId xmlns:a16="http://schemas.microsoft.com/office/drawing/2014/main" id="{C013474B-F12B-3F70-6C42-8EA7C35509D2}"/>
              </a:ext>
            </a:extLst>
          </p:cNvPr>
          <p:cNvPicPr>
            <a:picLocks noChangeAspect="1"/>
          </p:cNvPicPr>
          <p:nvPr/>
        </p:nvPicPr>
        <p:blipFill>
          <a:blip r:embed="rId24"/>
          <a:stretch>
            <a:fillRect/>
          </a:stretch>
        </p:blipFill>
        <p:spPr>
          <a:xfrm>
            <a:off x="6050674" y="4020668"/>
            <a:ext cx="1164618" cy="825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9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The Pursuit of Ignorance</a:t>
            </a:r>
            <a:endParaRPr/>
          </a:p>
        </p:txBody>
      </p:sp>
      <p:pic>
        <p:nvPicPr>
          <p:cNvPr id="550" name="Google Shape;550;p96" descr="What does real scientific work look like? As neuroscientist Stuart Firestein jokes: It looks a lot less like the scientific method and a lot more like &quot;farting around ... in the dark.&quot; In this witty talk, Firestein gets to the heart of science as it is really practiced and suggests that we should value what we don't know -- or &quot;high-quality ignorance&quot; -- just as much as what we know.&#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title="Stuart Firestein: The pursuit of ignorance">
            <a:hlinkClick r:id="rId3"/>
          </p:cNvPr>
          <p:cNvPicPr preferRelativeResize="0"/>
          <p:nvPr/>
        </p:nvPicPr>
        <p:blipFill>
          <a:blip r:embed="rId4">
            <a:alphaModFix/>
          </a:blip>
          <a:stretch>
            <a:fillRect/>
          </a:stretch>
        </p:blipFill>
        <p:spPr>
          <a:xfrm>
            <a:off x="1464825" y="1302350"/>
            <a:ext cx="6214350" cy="3495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10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29" name="Title 28">
            <a:extLst>
              <a:ext uri="{FF2B5EF4-FFF2-40B4-BE49-F238E27FC236}">
                <a16:creationId xmlns:a16="http://schemas.microsoft.com/office/drawing/2014/main" id="{357ED5C7-B196-69B6-21AA-F9F03243DA57}"/>
              </a:ext>
            </a:extLst>
          </p:cNvPr>
          <p:cNvSpPr>
            <a:spLocks noGrp="1"/>
          </p:cNvSpPr>
          <p:nvPr>
            <p:ph type="title"/>
          </p:nvPr>
        </p:nvSpPr>
        <p:spPr/>
        <p:txBody>
          <a:bodyPr/>
          <a:lstStyle/>
          <a:p>
            <a:r>
              <a:rPr lang="en-US" dirty="0"/>
              <a:t>Science in the Wild</a:t>
            </a:r>
          </a:p>
        </p:txBody>
      </p:sp>
      <p:sp>
        <p:nvSpPr>
          <p:cNvPr id="30" name="Text Placeholder 29">
            <a:extLst>
              <a:ext uri="{FF2B5EF4-FFF2-40B4-BE49-F238E27FC236}">
                <a16:creationId xmlns:a16="http://schemas.microsoft.com/office/drawing/2014/main" id="{77A6FA68-2EBA-030D-E4B8-EF01496FAE9F}"/>
              </a:ext>
            </a:extLst>
          </p:cNvPr>
          <p:cNvSpPr>
            <a:spLocks noGrp="1"/>
          </p:cNvSpPr>
          <p:nvPr>
            <p:ph type="body" idx="1"/>
          </p:nvPr>
        </p:nvSpPr>
        <p:spPr/>
        <p:txBody>
          <a:bodyPr anchor="ctr"/>
          <a:lstStyle/>
          <a:p>
            <a:r>
              <a:rPr lang="en-US" dirty="0"/>
              <a:t>You will have 2 minutes at each station.</a:t>
            </a:r>
          </a:p>
          <a:p>
            <a:r>
              <a:rPr lang="en-US" dirty="0"/>
              <a:t>As a group, decide what the tweets at your station tell you about how science is done.</a:t>
            </a:r>
          </a:p>
          <a:p>
            <a:r>
              <a:rPr lang="en-US" dirty="0"/>
              <a:t>Write down your answers.</a:t>
            </a:r>
          </a:p>
        </p:txBody>
      </p:sp>
      <p:pic>
        <p:nvPicPr>
          <p:cNvPr id="32" name="Picture 31">
            <a:extLst>
              <a:ext uri="{FF2B5EF4-FFF2-40B4-BE49-F238E27FC236}">
                <a16:creationId xmlns:a16="http://schemas.microsoft.com/office/drawing/2014/main" id="{B1852E88-1B99-6F45-C32C-40D032EDA99E}"/>
              </a:ext>
            </a:extLst>
          </p:cNvPr>
          <p:cNvPicPr>
            <a:picLocks noChangeAspect="1"/>
          </p:cNvPicPr>
          <p:nvPr/>
        </p:nvPicPr>
        <p:blipFill>
          <a:blip r:embed="rId3"/>
          <a:stretch>
            <a:fillRect/>
          </a:stretch>
        </p:blipFill>
        <p:spPr>
          <a:xfrm>
            <a:off x="4838700" y="538235"/>
            <a:ext cx="3073400" cy="4067029"/>
          </a:xfrm>
          <a:prstGeom prst="rect">
            <a:avLst/>
          </a:prstGeom>
          <a:ln>
            <a:solidFill>
              <a:srgbClr val="000000"/>
            </a:solidFill>
          </a:ln>
        </p:spPr>
      </p:pic>
    </p:spTree>
  </p:cSld>
  <p:clrMapOvr>
    <a:masterClrMapping/>
  </p:clrMapOvr>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4101</TotalTime>
  <Words>973</Words>
  <Application>Microsoft Office PowerPoint</Application>
  <PresentationFormat>On-screen Show (16:9)</PresentationFormat>
  <Paragraphs>59</Paragraphs>
  <Slides>10</Slides>
  <Notes>10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Apple Color Emoji</vt:lpstr>
      <vt:lpstr>Arial</vt:lpstr>
      <vt:lpstr>Calibri</vt:lpstr>
      <vt:lpstr>Helvetica Neue</vt:lpstr>
      <vt:lpstr>Noto Sans Symbols</vt:lpstr>
      <vt:lpstr>Times New Roman</vt:lpstr>
      <vt:lpstr>LEARN theme</vt:lpstr>
      <vt:lpstr>PowerPoint Presentation</vt:lpstr>
      <vt:lpstr>Science in the Wild</vt:lpstr>
      <vt:lpstr>Essential Question</vt:lpstr>
      <vt:lpstr>Lesson Objectives</vt:lpstr>
      <vt:lpstr>Is this really science?</vt:lpstr>
      <vt:lpstr>Is this really science?</vt:lpstr>
      <vt:lpstr>Which items are scientific equipment?</vt:lpstr>
      <vt:lpstr>The Pursuit of Ignorance</vt:lpstr>
      <vt:lpstr>Science in the Wild</vt:lpstr>
      <vt:lpstr>How do scientists do their 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K20 Center</dc:creator>
  <cp:lastModifiedBy>McLeod Porter, Delma</cp:lastModifiedBy>
  <cp:revision>14</cp:revision>
  <dcterms:created xsi:type="dcterms:W3CDTF">2020-10-14T20:24:40Z</dcterms:created>
  <dcterms:modified xsi:type="dcterms:W3CDTF">2024-01-19T17:23:32Z</dcterms:modified>
</cp:coreProperties>
</file>