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 id="2147483667" r:id="rId2"/>
  </p:sldMasterIdLst>
  <p:notesMasterIdLst>
    <p:notesMasterId r:id="rId52"/>
  </p:notesMasterIdLst>
  <p:sldIdLst>
    <p:sldId id="256" r:id="rId3"/>
    <p:sldId id="257" r:id="rId4"/>
    <p:sldId id="259"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09"/>
  </p:normalViewPr>
  <p:slideViewPr>
    <p:cSldViewPr snapToGrid="0">
      <p:cViewPr varScale="1">
        <p:scale>
          <a:sx n="159" d="100"/>
          <a:sy n="159" d="100"/>
        </p:scale>
        <p:origin x="156"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5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rCfPQLVzus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tQSbms5MDv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earn.k20center.ou.edu/strategy/5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learn.k20center.ou.edu/strategy/56"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learn.k20center.ou.edu/strategy/56"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3181a95c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3181a95c5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t>K20 Center. (n.d.). Cornell notes system. Strategies. Retrieved from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https://learn.k20center.ou.edu/strategy/56</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31292248c2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31292248c2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31292248c2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31292248c2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t>Physics Explained. (2020, August 22).  What is the ultraviolet catastrophe?. Video. YouTube. </a:t>
            </a:r>
            <a:r>
              <a:rPr lang="en-US" u="sng" dirty="0">
                <a:solidFill>
                  <a:schemeClr val="hlink"/>
                </a:solidFill>
                <a:hlinkClick r:id="rId3"/>
              </a:rPr>
              <a:t>https://www.youtube.com/watch?v=rCfPQLVzus4</a:t>
            </a:r>
            <a:r>
              <a:rPr lang="en-US" dirty="0"/>
              <a:t> </a:t>
            </a:r>
            <a:endParaRPr dirty="0"/>
          </a:p>
          <a:p>
            <a:pPr marL="0" lvl="0" indent="0" algn="l" rtl="0">
              <a:spcBef>
                <a:spcPts val="120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31292248c2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31292248c2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US" dirty="0" err="1"/>
              <a:t>Walding</a:t>
            </a:r>
            <a:r>
              <a:rPr lang="en-US" dirty="0"/>
              <a:t>, Richard. (2019a, June 26). Heating a nail white hot (NCPQ). Video. YouTube. https://www.youtube.com/watch?v=1wMoR2y01Nw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31292248c2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31292248c2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Wikimedia Foundation. (n.d.). File:black body.svg. Wikipedia. https://en.wikipedia.org/wiki/File:Black_body.svg </a:t>
            </a:r>
            <a:endParaRPr/>
          </a:p>
          <a:p>
            <a:pPr marL="0" lvl="0" indent="0" algn="l" rtl="0">
              <a:spcBef>
                <a:spcPts val="120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31292248c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31292248c2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physics, </a:t>
            </a:r>
            <a:r>
              <a:rPr lang="en-US" b="0" i="1" dirty="0"/>
              <a:t>quantization</a:t>
            </a:r>
            <a:r>
              <a:rPr lang="en-US" dirty="0"/>
              <a:t> is the systematic transition procedures from a classical understanding of physical phenomena to a newer understanding known as quantum mechanics.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31292248c2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31292248c2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US" sz="1200" u="sng" dirty="0">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PBS Space Time.  (2016b, June 22). Planck’s constant and the origin of quantum mechanics. PBS Digital Studios. Video. YouTube. https://www.youtube.com/watch?v=tQSbms5MDvY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3181a95c5d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3181a95c5d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US"/>
              <a:t>K20 Center. (n.d.). Cornell notes system. Strategies. Retrieved from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https://learn.k20center.ou.edu/strategy/56</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56b2e0d5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56b2e0d5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56b2e0d55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56b2e0d55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31292248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31292248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31292248c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31292248c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dirty="0"/>
              <a:t>University of Colorado-Boulder. (n.d.). Balloons and static electricity.  PHET Interactive Simulations. https://phet.colorado.edu/en/simulations/balloons-and-static-electricity/about</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31292248c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31292248c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dirty="0"/>
              <a:t>University of Colorado-Boulder. (n.d.). Balloons and static electricity.  PHET Interactive Simulations. https://phet.colorado.edu/en/simulations/balloons-and-static-electricity/about</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56b2e0d55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56b2e0d55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56b2e0d55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56b2e0d55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US" sz="1200" dirty="0">
                <a:latin typeface="Times New Roman"/>
                <a:ea typeface="Times New Roman"/>
                <a:cs typeface="Times New Roman"/>
                <a:sym typeface="Times New Roman"/>
              </a:rPr>
              <a:t> Bozeman Science. (2015). Electrostatic induction. Video. YouTube.  https://www.youtube.com/watch?v=dwJ-MM7yu4E</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56b2e0d55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56b2e0d55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US" dirty="0"/>
              <a:t>University of California, Berkeley. (2012, August 15).  Photoelectric effect. Video. YouTube. https://www.youtube.com/watch?v=kcSYV8bJox8</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56b2e0d55b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56b2e0d55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University of Colorado-Boulder. (n.d.). Photoelectric effect. PHET Interactive Simulations. https://phet.colorado.edu/en/simulations/photoelectric</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5779da49e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5779da49e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US" dirty="0"/>
              <a:t>University of Colorado-Boulder. (n.d.). Photoelectric effect. PHET Interactive Simulations. https://phet.colorado.edu/en/simulations/photoelectric</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5779da49e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5779da49e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US" dirty="0"/>
              <a:t>University of Colorado-Boulder. (n.d.). Photoelectric effect. PHET Interactive Simulations. https://phet.colorado.edu/en/simulations/photoelectric</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5779da49e0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5779da49e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US" dirty="0"/>
              <a:t>University of Colorado-Boulder. (n.d.). Photoelectric effect. PHET Interactive Simulations. https://phet.colorado.edu/en/simulations/photoelectric</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5779da49e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5779da49e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US" dirty="0"/>
              <a:t>University of Colorado-Boulder. (n.d.). Photoelectric effect. PHET Interactive Simulations. https://phet.colorado.edu/en/simulations/photoelectric</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5779da49e0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5779da49e0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US" dirty="0"/>
              <a:t>University of Colorado-Boulder. (n.d.). Photoelectric effect. PHET Interactive Simulations. https://phet.colorado.edu/en/simulations/photoelectric</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5779da49e0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5779da49e0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US" dirty="0"/>
              <a:t>University of Colorado-Boulder. (n.d.). Photoelectric effect. PHET Interactive Simulations. https://phet.colorado.edu/en/simulations/photoelectric</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5779da49e0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5779da49e0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US" dirty="0"/>
              <a:t>University of Colorado-Boulder. (n.d.). Photoelectric effect. PHET Interactive Simulations. https://phet.colorado.edu/en/simulations/photoelectric</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5779da49e0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5779da49e0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US" dirty="0"/>
              <a:t>University of Colorado-Boulder. (n.d.). Photoelectric effect. PHET Interactive Simulations. https://phet.colorado.edu/en/simulations/photoelectric</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5779da49e0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5779da49e0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US" dirty="0"/>
              <a:t>University of Colorado-Boulder. (n.d.). Photoelectric effect. PHET Interactive Simulations. https://phet.colorado.edu/en/simulations/photoelectric</a:t>
            </a: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5779da49e0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5779da49e0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US" dirty="0"/>
              <a:t>University of Colorado-Boulder. (n.d.). Photoelectric effect. PHET Interactive Simulations. https://phet.colorado.edu/en/simulations/photoelectric</a:t>
            </a: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5779da49e0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5779da49e0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US" dirty="0"/>
              <a:t>University of Colorado-Boulder. (n.d.). Photoelectric effect. PHET Interactive Simulations. https://phet.colorado.edu/en/simulations/photoelectric</a:t>
            </a: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5779da49e0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5779da49e0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US" dirty="0"/>
              <a:t>University of Colorado-Boulder. (n.d.). Photoelectric effect. PHET Interactive Simulations. https://phet.colorado.edu/en/simulations/photoelectric</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2eedfe88b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2eedfe88b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US" sz="1200" dirty="0">
                <a:latin typeface="Times New Roman"/>
                <a:ea typeface="Times New Roman"/>
                <a:cs typeface="Times New Roman"/>
                <a:sym typeface="Times New Roman"/>
              </a:rPr>
              <a:t> The Action Lab. (2021a, July 8). Knocking electrons with light. The photoelectric effect. Video. YouTube. https://www.youtube.com/watch?v=kcSYV8bJox8</a:t>
            </a: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3181a95c5d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3181a95c5d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US"/>
              <a:t>K20 Center. (n.d.). Cornell notes system. Strategies. Retrieved from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https://learn.k20center.ou.edu/strategy/56</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31292248c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31292248c2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5779da49e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25779da49e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31292248c2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231292248c2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31292248c2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231292248c2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US" dirty="0" err="1"/>
              <a:t>Ionactive</a:t>
            </a:r>
            <a:r>
              <a:rPr lang="en-US" dirty="0"/>
              <a:t> Consulting Limited. (2009, November 4). How does an X-ray tube work (radiation protection)? Video. YouTube. https://www.youtube.com/watch?v=Bc0eOjWkxpU</a:t>
            </a: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31292248c2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31292248c2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31292248c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31292248c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US" sz="1200" dirty="0">
                <a:latin typeface="Times New Roman"/>
                <a:ea typeface="Times New Roman"/>
                <a:cs typeface="Times New Roman"/>
                <a:sym typeface="Times New Roman"/>
              </a:rPr>
              <a:t>Si </a:t>
            </a:r>
            <a:r>
              <a:rPr lang="en-US" sz="1200" dirty="0" err="1">
                <a:latin typeface="Times New Roman"/>
                <a:ea typeface="Times New Roman"/>
                <a:cs typeface="Times New Roman"/>
                <a:sym typeface="Times New Roman"/>
              </a:rPr>
              <a:t>Rebiaz</a:t>
            </a:r>
            <a:r>
              <a:rPr lang="en-US" sz="1200" dirty="0">
                <a:latin typeface="Times New Roman"/>
                <a:ea typeface="Times New Roman"/>
                <a:cs typeface="Times New Roman"/>
                <a:sym typeface="Times New Roman"/>
              </a:rPr>
              <a:t>, Catalan. (2021c, December 6). Compton Experiment Animation | 12th class physics. Video YouTube. https://www.youtube.com/watch?v=zTzJJ9lGP0U</a:t>
            </a: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3181a95c5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23181a95c5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t>K20 Center. (n.d.). Cornell notes system. Strategies. Retrieved from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https://learn.k20center.ou.edu/strategy/56</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31292248c2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231292248c2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solidFill>
                  <a:srgbClr val="000000"/>
                </a:solidFill>
              </a:rPr>
              <a:t>K20 Center. (n.d.). 3-2-1. Strategies.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https://learn.k20center.ou.edu/strategy/117</a:t>
            </a:r>
            <a:endParaRPr>
              <a:solidFill>
                <a:srgbClr val="000000"/>
              </a:solidFill>
            </a:endParaRPr>
          </a:p>
          <a:p>
            <a:pPr marL="0" lvl="0" indent="0" algn="l" rtl="0">
              <a:spcBef>
                <a:spcPts val="10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31292248c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31292248c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31292248c2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31292248c2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31292248c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31292248c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31292248c2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31292248c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31292248c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31292248c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9" name="Google Shape;59;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0" name="Google Shape;60;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61" name="Google Shape;61;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63" name="Google Shape;63;p11"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64"/>
        <p:cNvGrpSpPr/>
        <p:nvPr/>
      </p:nvGrpSpPr>
      <p:grpSpPr>
        <a:xfrm>
          <a:off x="0" y="0"/>
          <a:ext cx="0" cy="0"/>
          <a:chOff x="0" y="0"/>
          <a:chExt cx="0" cy="0"/>
        </a:xfrm>
      </p:grpSpPr>
      <p:sp>
        <p:nvSpPr>
          <p:cNvPr id="65" name="Google Shape;65;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6" name="Google Shape;66;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67" name="Google Shape;67;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8" name="Google Shape;68;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9" name="Google Shape;69;p12"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70"/>
        <p:cNvGrpSpPr/>
        <p:nvPr/>
      </p:nvGrpSpPr>
      <p:grpSpPr>
        <a:xfrm>
          <a:off x="0" y="0"/>
          <a:ext cx="0" cy="0"/>
          <a:chOff x="0" y="0"/>
          <a:chExt cx="0" cy="0"/>
        </a:xfrm>
      </p:grpSpPr>
      <p:pic>
        <p:nvPicPr>
          <p:cNvPr id="71" name="Google Shape;7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2" name="Google Shape;7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73" name="Google Shape;7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4" name="Google Shape;74;p13"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75"/>
        <p:cNvGrpSpPr/>
        <p:nvPr/>
      </p:nvGrpSpPr>
      <p:grpSpPr>
        <a:xfrm>
          <a:off x="0" y="0"/>
          <a:ext cx="0" cy="0"/>
          <a:chOff x="0" y="0"/>
          <a:chExt cx="0" cy="0"/>
        </a:xfrm>
      </p:grpSpPr>
      <p:pic>
        <p:nvPicPr>
          <p:cNvPr id="76" name="Google Shape;76;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7" name="Google Shape;77;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8" name="Google Shape;78;p14"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79"/>
        <p:cNvGrpSpPr/>
        <p:nvPr/>
      </p:nvGrpSpPr>
      <p:grpSpPr>
        <a:xfrm>
          <a:off x="0" y="0"/>
          <a:ext cx="0" cy="0"/>
          <a:chOff x="0" y="0"/>
          <a:chExt cx="0" cy="0"/>
        </a:xfrm>
      </p:grpSpPr>
      <p:pic>
        <p:nvPicPr>
          <p:cNvPr id="80" name="Google Shape;80;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1" name="Google Shape;81;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2" name="Google Shape;82;p15"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83"/>
        <p:cNvGrpSpPr/>
        <p:nvPr/>
      </p:nvGrpSpPr>
      <p:grpSpPr>
        <a:xfrm>
          <a:off x="0" y="0"/>
          <a:ext cx="0" cy="0"/>
          <a:chOff x="0" y="0"/>
          <a:chExt cx="0" cy="0"/>
        </a:xfrm>
      </p:grpSpPr>
      <p:pic>
        <p:nvPicPr>
          <p:cNvPr id="84" name="Google Shape;84;p16"/>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85" name="Google Shape;85;p16"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86"/>
        <p:cNvGrpSpPr/>
        <p:nvPr/>
      </p:nvGrpSpPr>
      <p:grpSpPr>
        <a:xfrm>
          <a:off x="0" y="0"/>
          <a:ext cx="0" cy="0"/>
          <a:chOff x="0" y="0"/>
          <a:chExt cx="0" cy="0"/>
        </a:xfrm>
      </p:grpSpPr>
      <p:pic>
        <p:nvPicPr>
          <p:cNvPr id="87" name="Google Shape;87;p17"/>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88" name="Google Shape;88;p17"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9"/>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95" name="Google Shape;95;p19"/>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96" name="Google Shape;96;p19"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0"/>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00" name="Google Shape;100;p20"/>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101" name="Google Shape;101;p20"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 name="Google Shape;14;p3"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5"/>
        <p:cNvGrpSpPr/>
        <p:nvPr/>
      </p:nvGrpSpPr>
      <p:grpSpPr>
        <a:xfrm>
          <a:off x="0" y="0"/>
          <a:ext cx="0" cy="0"/>
          <a:chOff x="0" y="0"/>
          <a:chExt cx="0" cy="0"/>
        </a:xfrm>
      </p:grpSpPr>
      <p:pic>
        <p:nvPicPr>
          <p:cNvPr id="16" name="Google Shape;16;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7" name="Google Shape;17;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19" name="Google Shape;19;p4"/>
          <p:cNvSpPr>
            <a:spLocks noGrp="1"/>
          </p:cNvSpPr>
          <p:nvPr>
            <p:ph type="pic" idx="2"/>
          </p:nvPr>
        </p:nvSpPr>
        <p:spPr>
          <a:xfrm>
            <a:off x="5911850" y="1663336"/>
            <a:ext cx="1828800" cy="1828009"/>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pic>
        <p:nvPicPr>
          <p:cNvPr id="20" name="Google Shape;20;p4"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3" name="Google Shape;23;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25" name="Google Shape;25;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pic>
        <p:nvPicPr>
          <p:cNvPr id="26" name="Google Shape;26;p5"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7"/>
        <p:cNvGrpSpPr/>
        <p:nvPr/>
      </p:nvGrpSpPr>
      <p:grpSpPr>
        <a:xfrm>
          <a:off x="0" y="0"/>
          <a:ext cx="0" cy="0"/>
          <a:chOff x="0" y="0"/>
          <a:chExt cx="0" cy="0"/>
        </a:xfrm>
      </p:grpSpPr>
      <p:sp>
        <p:nvSpPr>
          <p:cNvPr id="28" name="Google Shape;28;p6"/>
          <p:cNvSpPr/>
          <p:nvPr/>
        </p:nvSpPr>
        <p:spPr>
          <a:xfrm>
            <a:off x="1394597"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9" name="Google Shape;29;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0" name="Google Shape;30;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2247871"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spcBef>
                <a:spcPts val="520"/>
              </a:spcBef>
              <a:spcAft>
                <a:spcPts val="0"/>
              </a:spcAft>
              <a:buSzPts val="2600"/>
              <a:buNone/>
              <a:defRPr b="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32" name="Google Shape;32;p6"/>
          <p:cNvSpPr txBox="1">
            <a:spLocks noGrp="1"/>
          </p:cNvSpPr>
          <p:nvPr>
            <p:ph type="body" idx="2"/>
          </p:nvPr>
        </p:nvSpPr>
        <p:spPr>
          <a:xfrm>
            <a:off x="2691070"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spcBef>
                <a:spcPts val="320"/>
              </a:spcBef>
              <a:spcAft>
                <a:spcPts val="0"/>
              </a:spcAft>
              <a:buSzPts val="1600"/>
              <a:buNone/>
              <a:defRPr sz="1600" b="1" i="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pic>
        <p:nvPicPr>
          <p:cNvPr id="33" name="Google Shape;33;p6" descr="A picture containing icon&#10;&#10;Description automatically generated"/>
          <p:cNvPicPr preferRelativeResize="0"/>
          <p:nvPr/>
        </p:nvPicPr>
        <p:blipFill rotWithShape="1">
          <a:blip r:embed="rId3">
            <a:alphaModFix/>
          </a:blip>
          <a:srcRect l="34179" t="21571" r="32617" b="56088"/>
          <a:stretch/>
        </p:blipFill>
        <p:spPr>
          <a:xfrm>
            <a:off x="1567134" y="1352281"/>
            <a:ext cx="639651" cy="536620"/>
          </a:xfrm>
          <a:prstGeom prst="rect">
            <a:avLst/>
          </a:prstGeom>
          <a:solidFill>
            <a:srgbClr val="1C3C58"/>
          </a:solidFill>
          <a:ln>
            <a:noFill/>
          </a:ln>
        </p:spPr>
      </p:pic>
      <p:pic>
        <p:nvPicPr>
          <p:cNvPr id="34" name="Google Shape;34;p6" descr="A picture containing transport, wheel&#10;&#10;Description automatically generated"/>
          <p:cNvPicPr preferRelativeResize="0"/>
          <p:nvPr/>
        </p:nvPicPr>
        <p:blipFill rotWithShape="1">
          <a:blip r:embed="rId4">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5"/>
        <p:cNvGrpSpPr/>
        <p:nvPr/>
      </p:nvGrpSpPr>
      <p:grpSpPr>
        <a:xfrm>
          <a:off x="0" y="0"/>
          <a:ext cx="0" cy="0"/>
          <a:chOff x="0" y="0"/>
          <a:chExt cx="0" cy="0"/>
        </a:xfrm>
      </p:grpSpPr>
      <p:sp>
        <p:nvSpPr>
          <p:cNvPr id="36" name="Google Shape;36;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38" name="Google Shape;38;p7"/>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39" name="Google Shape;39;p7"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40"/>
        <p:cNvGrpSpPr/>
        <p:nvPr/>
      </p:nvGrpSpPr>
      <p:grpSpPr>
        <a:xfrm>
          <a:off x="0" y="0"/>
          <a:ext cx="0" cy="0"/>
          <a:chOff x="0" y="0"/>
          <a:chExt cx="0" cy="0"/>
        </a:xfrm>
      </p:grpSpPr>
      <p:sp>
        <p:nvSpPr>
          <p:cNvPr id="41" name="Google Shape;41;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2" name="Google Shape;42;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3" name="Google Shape;43;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4" name="Google Shape;44;p8"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8" name="Google Shape;48;p9"/>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49" name="Google Shape;49;p9"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3" name="Google Shape;53;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5" name="Google Shape;55;p10"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8"/>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1wMoR2y01Nw?feature=oembed" TargetMode="External"/><Relationship Id="rId5" Type="http://schemas.openxmlformats.org/officeDocument/2006/relationships/image" Target="../media/image9.jpeg"/><Relationship Id="rId4" Type="http://schemas.openxmlformats.org/officeDocument/2006/relationships/hyperlink" Target="https://www.youtube.com/watch?v=1wMoR2y01Nw"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tQSbms5MDvY?feature=oembed" TargetMode="External"/><Relationship Id="rId5" Type="http://schemas.openxmlformats.org/officeDocument/2006/relationships/image" Target="../media/image11.jpeg"/><Relationship Id="rId4" Type="http://schemas.openxmlformats.org/officeDocument/2006/relationships/hyperlink" Target="https://www.youtube.com/watch?v=tQSbms5MDv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https://www.youtube.com/embed/dwJ-MM7yu4E?feature=oembed" TargetMode="External"/><Relationship Id="rId5" Type="http://schemas.openxmlformats.org/officeDocument/2006/relationships/image" Target="../media/image14.jpeg"/><Relationship Id="rId4" Type="http://schemas.openxmlformats.org/officeDocument/2006/relationships/hyperlink" Target="https://www.youtube.com/watch?v=dwJ-MM7yu4E"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https://www.youtube.com/embed/oYnp0WZDhYQ?feature=oembed" TargetMode="External"/><Relationship Id="rId5" Type="http://schemas.openxmlformats.org/officeDocument/2006/relationships/image" Target="../media/image15.jpeg"/><Relationship Id="rId4" Type="http://schemas.openxmlformats.org/officeDocument/2006/relationships/hyperlink" Target="https://www.youtube.com/watch?v=oYnp0WZDhYQ"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k20.ou.edu/photoelectric"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ideo" Target="https://www.youtube.com/embed/kcSYV8bJox8?feature=oembed" TargetMode="External"/><Relationship Id="rId5" Type="http://schemas.openxmlformats.org/officeDocument/2006/relationships/image" Target="../media/image28.jpeg"/><Relationship Id="rId4" Type="http://schemas.openxmlformats.org/officeDocument/2006/relationships/hyperlink" Target="https://www.youtube.com/watch?v=kcSYV8bJox8"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ideo" Target="https://www.youtube.com/embed/Bc0eOjWkxpU?feature=oembed" TargetMode="External"/><Relationship Id="rId5" Type="http://schemas.openxmlformats.org/officeDocument/2006/relationships/image" Target="../media/image29.jpeg"/><Relationship Id="rId4" Type="http://schemas.openxmlformats.org/officeDocument/2006/relationships/hyperlink" Target="https://www.youtube.com/watch?v=Bc0eOjWkxpU"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ideo" Target="https://www.youtube.com/embed/zTzJJ9lGP0U?feature=oembed" TargetMode="External"/><Relationship Id="rId5" Type="http://schemas.openxmlformats.org/officeDocument/2006/relationships/image" Target="../media/image30.jpeg"/><Relationship Id="rId4" Type="http://schemas.openxmlformats.org/officeDocument/2006/relationships/hyperlink" Target="https://www.youtube.com/watch?v=zTzJJ9lGP0U"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0"/>
          <p:cNvSpPr/>
          <p:nvPr/>
        </p:nvSpPr>
        <p:spPr>
          <a:xfrm>
            <a:off x="5814975" y="1202274"/>
            <a:ext cx="2568300" cy="2625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0"/>
          <p:cNvSpPr txBox="1">
            <a:spLocks noGrp="1"/>
          </p:cNvSpPr>
          <p:nvPr>
            <p:ph type="body" idx="1"/>
          </p:nvPr>
        </p:nvSpPr>
        <p:spPr>
          <a:xfrm>
            <a:off x="457200" y="1309351"/>
            <a:ext cx="5197642" cy="2294249"/>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sz="2000" dirty="0"/>
              <a:t>In your Science Notebook, create a diagram to match the one on the right.</a:t>
            </a:r>
            <a:endParaRPr sz="2000" dirty="0"/>
          </a:p>
          <a:p>
            <a:pPr marL="457200" lvl="0" indent="-393700" algn="l" rtl="0">
              <a:spcBef>
                <a:spcPts val="0"/>
              </a:spcBef>
              <a:spcAft>
                <a:spcPts val="0"/>
              </a:spcAft>
              <a:buSzPts val="2600"/>
              <a:buChar char="•"/>
            </a:pPr>
            <a:r>
              <a:rPr lang="en-US" sz="2000" dirty="0"/>
              <a:t>For the next few slides, focus on the right-hand side section of your notes. </a:t>
            </a:r>
            <a:endParaRPr sz="2000" dirty="0"/>
          </a:p>
          <a:p>
            <a:pPr marL="457200" lvl="0" indent="-393700" algn="l" rtl="0">
              <a:spcBef>
                <a:spcPts val="0"/>
              </a:spcBef>
              <a:spcAft>
                <a:spcPts val="0"/>
              </a:spcAft>
              <a:buSzPts val="2600"/>
              <a:buChar char="•"/>
            </a:pPr>
            <a:r>
              <a:rPr lang="en-US" sz="2000" dirty="0"/>
              <a:t>Record any Big Ideas you learn.</a:t>
            </a:r>
            <a:endParaRPr sz="2000" dirty="0"/>
          </a:p>
        </p:txBody>
      </p:sp>
      <p:sp>
        <p:nvSpPr>
          <p:cNvPr id="160" name="Google Shape;160;p3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Cornell Notes</a:t>
            </a:r>
            <a:endParaRPr/>
          </a:p>
        </p:txBody>
      </p:sp>
      <p:cxnSp>
        <p:nvCxnSpPr>
          <p:cNvPr id="161" name="Google Shape;161;p30"/>
          <p:cNvCxnSpPr/>
          <p:nvPr/>
        </p:nvCxnSpPr>
        <p:spPr>
          <a:xfrm>
            <a:off x="7155780" y="1202275"/>
            <a:ext cx="0" cy="1946700"/>
          </a:xfrm>
          <a:prstGeom prst="straightConnector1">
            <a:avLst/>
          </a:prstGeom>
          <a:noFill/>
          <a:ln w="9525" cap="flat" cmpd="sng">
            <a:solidFill>
              <a:schemeClr val="dk2"/>
            </a:solidFill>
            <a:prstDash val="solid"/>
            <a:round/>
            <a:headEnd type="none" w="med" len="med"/>
            <a:tailEnd type="none" w="med" len="med"/>
          </a:ln>
        </p:spPr>
      </p:cxnSp>
      <p:cxnSp>
        <p:nvCxnSpPr>
          <p:cNvPr id="162" name="Google Shape;162;p30"/>
          <p:cNvCxnSpPr/>
          <p:nvPr/>
        </p:nvCxnSpPr>
        <p:spPr>
          <a:xfrm>
            <a:off x="5872450" y="3148975"/>
            <a:ext cx="2568300" cy="0"/>
          </a:xfrm>
          <a:prstGeom prst="straightConnector1">
            <a:avLst/>
          </a:prstGeom>
          <a:noFill/>
          <a:ln w="9525" cap="flat" cmpd="sng">
            <a:solidFill>
              <a:schemeClr val="dk2"/>
            </a:solidFill>
            <a:prstDash val="solid"/>
            <a:round/>
            <a:headEnd type="none" w="med" len="med"/>
            <a:tailEnd type="none" w="med" len="med"/>
          </a:ln>
        </p:spPr>
      </p:cxnSp>
      <p:sp>
        <p:nvSpPr>
          <p:cNvPr id="163" name="Google Shape;163;p30"/>
          <p:cNvSpPr txBox="1"/>
          <p:nvPr/>
        </p:nvSpPr>
        <p:spPr>
          <a:xfrm>
            <a:off x="7230150" y="1243175"/>
            <a:ext cx="850500" cy="41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Big Ideas</a:t>
            </a:r>
            <a:endParaRPr>
              <a:latin typeface="Calibri"/>
              <a:ea typeface="Calibri"/>
              <a:cs typeface="Calibri"/>
              <a:sym typeface="Calibri"/>
            </a:endParaRPr>
          </a:p>
        </p:txBody>
      </p:sp>
      <p:sp>
        <p:nvSpPr>
          <p:cNvPr id="164" name="Google Shape;164;p30"/>
          <p:cNvSpPr txBox="1"/>
          <p:nvPr/>
        </p:nvSpPr>
        <p:spPr>
          <a:xfrm>
            <a:off x="5839725" y="1251575"/>
            <a:ext cx="125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Key Concepts</a:t>
            </a:r>
            <a:endParaRPr>
              <a:latin typeface="Calibri"/>
              <a:ea typeface="Calibri"/>
              <a:cs typeface="Calibri"/>
              <a:sym typeface="Calibri"/>
            </a:endParaRPr>
          </a:p>
        </p:txBody>
      </p:sp>
      <p:sp>
        <p:nvSpPr>
          <p:cNvPr id="165" name="Google Shape;165;p30"/>
          <p:cNvSpPr txBox="1"/>
          <p:nvPr/>
        </p:nvSpPr>
        <p:spPr>
          <a:xfrm>
            <a:off x="6571750" y="3186600"/>
            <a:ext cx="1169700" cy="41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Summarize</a:t>
            </a:r>
            <a:endParaRPr>
              <a:latin typeface="Calibri"/>
              <a:ea typeface="Calibri"/>
              <a:cs typeface="Calibri"/>
              <a:sym typeface="Calibri"/>
            </a:endParaRPr>
          </a:p>
        </p:txBody>
      </p:sp>
      <p:pic>
        <p:nvPicPr>
          <p:cNvPr id="166" name="Google Shape;166;p30"/>
          <p:cNvPicPr preferRelativeResize="0"/>
          <p:nvPr/>
        </p:nvPicPr>
        <p:blipFill>
          <a:blip r:embed="rId3">
            <a:alphaModFix/>
          </a:blip>
          <a:stretch>
            <a:fillRect/>
          </a:stretch>
        </p:blipFill>
        <p:spPr>
          <a:xfrm>
            <a:off x="7045254" y="16787"/>
            <a:ext cx="1552870" cy="1164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1"/>
          <p:cNvSpPr txBox="1">
            <a:spLocks noGrp="1"/>
          </p:cNvSpPr>
          <p:nvPr>
            <p:ph type="body" idx="1"/>
          </p:nvPr>
        </p:nvSpPr>
        <p:spPr>
          <a:xfrm>
            <a:off x="457200" y="1092783"/>
            <a:ext cx="8229600" cy="3434100"/>
          </a:xfrm>
          <a:prstGeom prst="rect">
            <a:avLst/>
          </a:prstGeom>
        </p:spPr>
        <p:txBody>
          <a:bodyPr spcFirstLastPara="1" wrap="square" lIns="91425" tIns="45700" rIns="91425" bIns="45700" anchor="t" anchorCtr="0">
            <a:normAutofit/>
          </a:bodyPr>
          <a:lstStyle/>
          <a:p>
            <a:pPr marL="342900" indent="-342900"/>
            <a:r>
              <a:rPr lang="en-US" sz="2000" dirty="0"/>
              <a:t>Max Planck won the Nobel Prize in 1918 for his quantum theory.</a:t>
            </a:r>
          </a:p>
          <a:p>
            <a:pPr marL="342900" indent="-342900"/>
            <a:r>
              <a:rPr lang="en-US" sz="2000" dirty="0"/>
              <a:t>At the end of the 19th century, Planck studied the light emitted by objects known as </a:t>
            </a:r>
            <a:r>
              <a:rPr lang="en-US" sz="2000" u="sng" dirty="0"/>
              <a:t>blackbodies</a:t>
            </a:r>
            <a:r>
              <a:rPr lang="en-US" sz="2000" dirty="0"/>
              <a:t>. </a:t>
            </a:r>
          </a:p>
          <a:p>
            <a:pPr marL="342900" indent="-342900"/>
            <a:r>
              <a:rPr lang="en-US" sz="2000" dirty="0"/>
              <a:t>A </a:t>
            </a:r>
            <a:r>
              <a:rPr lang="en-US" sz="2000" b="1" u="sng" dirty="0"/>
              <a:t>blackbody</a:t>
            </a:r>
            <a:r>
              <a:rPr lang="en-US" sz="2000" dirty="0"/>
              <a:t> is an object that absorbs all of the incident light it receives when it is at a lower temperature than its surroundings and will emit radiation of all types when its temperature is greater than its surroundings. </a:t>
            </a:r>
          </a:p>
          <a:p>
            <a:pPr marL="342900" indent="-342900"/>
            <a:r>
              <a:rPr lang="en-US" sz="2000" dirty="0"/>
              <a:t>An </a:t>
            </a:r>
            <a:r>
              <a:rPr lang="en-US" sz="2000" b="1" u="sng" dirty="0"/>
              <a:t>iron rod </a:t>
            </a:r>
            <a:r>
              <a:rPr lang="en-US" sz="2000" dirty="0"/>
              <a:t>is an example of a blackbody. As iron is heated, the intensity of light it emits increases.</a:t>
            </a:r>
            <a:endParaRPr sz="2000" dirty="0"/>
          </a:p>
          <a:p>
            <a:pPr marL="0" lvl="0" indent="0" algn="l" rtl="0">
              <a:spcBef>
                <a:spcPts val="520"/>
              </a:spcBef>
              <a:spcAft>
                <a:spcPts val="0"/>
              </a:spcAft>
              <a:buNone/>
            </a:pPr>
            <a:endParaRPr dirty="0"/>
          </a:p>
        </p:txBody>
      </p:sp>
      <p:sp>
        <p:nvSpPr>
          <p:cNvPr id="172" name="Google Shape;172;p31"/>
          <p:cNvSpPr txBox="1">
            <a:spLocks noGrp="1"/>
          </p:cNvSpPr>
          <p:nvPr>
            <p:ph type="title"/>
          </p:nvPr>
        </p:nvSpPr>
        <p:spPr>
          <a:xfrm>
            <a:off x="457200" y="114742"/>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Max Planck</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2800" dirty="0"/>
              <a:t>Light Emitted from Iron as the Temperature is Increased</a:t>
            </a:r>
            <a:endParaRPr sz="2800" dirty="0"/>
          </a:p>
        </p:txBody>
      </p:sp>
      <p:pic>
        <p:nvPicPr>
          <p:cNvPr id="178" name="Google Shape;178;p32"/>
          <p:cNvPicPr preferRelativeResize="0"/>
          <p:nvPr/>
        </p:nvPicPr>
        <p:blipFill>
          <a:blip r:embed="rId3">
            <a:alphaModFix/>
          </a:blip>
          <a:stretch>
            <a:fillRect/>
          </a:stretch>
        </p:blipFill>
        <p:spPr>
          <a:xfrm>
            <a:off x="460158" y="1572126"/>
            <a:ext cx="5167556" cy="1181100"/>
          </a:xfrm>
          <a:prstGeom prst="rect">
            <a:avLst/>
          </a:prstGeom>
          <a:noFill/>
          <a:ln>
            <a:noFill/>
          </a:ln>
        </p:spPr>
      </p:pic>
      <p:pic>
        <p:nvPicPr>
          <p:cNvPr id="179" name="Google Shape;179;p32"/>
          <p:cNvPicPr preferRelativeResize="0"/>
          <p:nvPr/>
        </p:nvPicPr>
        <p:blipFill>
          <a:blip r:embed="rId4">
            <a:alphaModFix/>
          </a:blip>
          <a:stretch>
            <a:fillRect/>
          </a:stretch>
        </p:blipFill>
        <p:spPr>
          <a:xfrm>
            <a:off x="6015845" y="1164647"/>
            <a:ext cx="2316024" cy="282442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3"/>
          <p:cNvSpPr txBox="1">
            <a:spLocks noGrp="1"/>
          </p:cNvSpPr>
          <p:nvPr>
            <p:ph type="body" idx="1"/>
          </p:nvPr>
        </p:nvSpPr>
        <p:spPr>
          <a:xfrm>
            <a:off x="1143000" y="4513501"/>
            <a:ext cx="5853363" cy="537000"/>
          </a:xfrm>
          <a:prstGeom prst="rect">
            <a:avLst/>
          </a:prstGeom>
        </p:spPr>
        <p:txBody>
          <a:bodyPr spcFirstLastPara="1" wrap="square" lIns="91425" tIns="45700" rIns="91425" bIns="45700" anchor="t" anchorCtr="0">
            <a:normAutofit/>
          </a:bodyPr>
          <a:lstStyle/>
          <a:p>
            <a:pPr marL="0" lvl="0" indent="0" algn="ctr" rtl="0">
              <a:lnSpc>
                <a:spcPct val="80000"/>
              </a:lnSpc>
              <a:spcBef>
                <a:spcPts val="520"/>
              </a:spcBef>
              <a:spcAft>
                <a:spcPts val="0"/>
              </a:spcAft>
              <a:buNone/>
            </a:pPr>
            <a:r>
              <a:rPr lang="en-US" sz="1500" u="sng" dirty="0">
                <a:solidFill>
                  <a:schemeClr val="tx1"/>
                </a:solidFill>
                <a:hlinkClick r:id="rId4">
                  <a:extLst>
                    <a:ext uri="{A12FA001-AC4F-418D-AE19-62706E023703}">
                      <ahyp:hlinkClr xmlns:ahyp="http://schemas.microsoft.com/office/drawing/2018/hyperlinkcolor" val="tx"/>
                    </a:ext>
                  </a:extLst>
                </a:hlinkClick>
              </a:rPr>
              <a:t>https://www.youtube.com/watch?v=1wMoR2y01Nw</a:t>
            </a:r>
            <a:endParaRPr sz="1500" dirty="0">
              <a:solidFill>
                <a:schemeClr val="tx1"/>
              </a:solidFill>
            </a:endParaRPr>
          </a:p>
          <a:p>
            <a:pPr marL="0" lvl="0" indent="0" algn="l" rtl="0">
              <a:lnSpc>
                <a:spcPct val="80000"/>
              </a:lnSpc>
              <a:spcBef>
                <a:spcPts val="520"/>
              </a:spcBef>
              <a:spcAft>
                <a:spcPts val="0"/>
              </a:spcAft>
              <a:buNone/>
            </a:pPr>
            <a:endParaRPr dirty="0"/>
          </a:p>
        </p:txBody>
      </p:sp>
      <p:sp>
        <p:nvSpPr>
          <p:cNvPr id="185" name="Google Shape;185;p3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Heating a Nail White Hot</a:t>
            </a:r>
            <a:endParaRPr dirty="0"/>
          </a:p>
        </p:txBody>
      </p:sp>
      <p:pic>
        <p:nvPicPr>
          <p:cNvPr id="2" name="Online Media 1" descr="Heating a nail white hot (NCPQ)">
            <a:hlinkClick r:id="" action="ppaction://media"/>
            <a:extLst>
              <a:ext uri="{FF2B5EF4-FFF2-40B4-BE49-F238E27FC236}">
                <a16:creationId xmlns:a16="http://schemas.microsoft.com/office/drawing/2014/main" id="{D24E5620-B39E-59C3-2EF3-D2238F23EF3B}"/>
              </a:ext>
            </a:extLst>
          </p:cNvPr>
          <p:cNvPicPr>
            <a:picLocks noRot="1" noChangeAspect="1"/>
          </p:cNvPicPr>
          <p:nvPr>
            <a:videoFile r:link="rId1"/>
          </p:nvPr>
        </p:nvPicPr>
        <p:blipFill>
          <a:blip r:embed="rId5"/>
          <a:stretch>
            <a:fillRect/>
          </a:stretch>
        </p:blipFill>
        <p:spPr>
          <a:xfrm>
            <a:off x="1209173" y="1352046"/>
            <a:ext cx="5263816" cy="29740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2" name="Google Shape;192;p34"/>
          <p:cNvPicPr preferRelativeResize="0"/>
          <p:nvPr/>
        </p:nvPicPr>
        <p:blipFill>
          <a:blip r:embed="rId3">
            <a:alphaModFix/>
          </a:blip>
          <a:stretch>
            <a:fillRect/>
          </a:stretch>
        </p:blipFill>
        <p:spPr>
          <a:xfrm>
            <a:off x="5044965" y="622748"/>
            <a:ext cx="3661783" cy="3252416"/>
          </a:xfrm>
          <a:prstGeom prst="rect">
            <a:avLst/>
          </a:prstGeom>
          <a:noFill/>
          <a:ln>
            <a:noFill/>
          </a:ln>
        </p:spPr>
      </p:pic>
      <p:sp>
        <p:nvSpPr>
          <p:cNvPr id="4" name="Text Placeholder 3">
            <a:extLst>
              <a:ext uri="{FF2B5EF4-FFF2-40B4-BE49-F238E27FC236}">
                <a16:creationId xmlns:a16="http://schemas.microsoft.com/office/drawing/2014/main" id="{45F22486-ABF3-6D7C-CC3A-A55C1D94D3E9}"/>
              </a:ext>
            </a:extLst>
          </p:cNvPr>
          <p:cNvSpPr>
            <a:spLocks noGrp="1"/>
          </p:cNvSpPr>
          <p:nvPr>
            <p:ph type="body" idx="1"/>
          </p:nvPr>
        </p:nvSpPr>
        <p:spPr>
          <a:xfrm>
            <a:off x="445680" y="902602"/>
            <a:ext cx="4325353" cy="3434098"/>
          </a:xfrm>
        </p:spPr>
        <p:txBody>
          <a:bodyPr>
            <a:normAutofit fontScale="92500"/>
          </a:bodyPr>
          <a:lstStyle/>
          <a:p>
            <a:r>
              <a:rPr lang="en-US" sz="1500" b="1" u="sng" dirty="0"/>
              <a:t>Classical physics or wave theory</a:t>
            </a:r>
            <a:r>
              <a:rPr lang="en-US" sz="1500" b="1" dirty="0"/>
              <a:t>  </a:t>
            </a:r>
            <a:r>
              <a:rPr lang="en-US" sz="1500" dirty="0"/>
              <a:t>predicts that the light intensity emitted from blackbodies increases infinitely as the wavelengths or the emitted radiation decreased (shown by the black curve).</a:t>
            </a:r>
          </a:p>
          <a:p>
            <a:r>
              <a:rPr lang="en-US" sz="1500" dirty="0"/>
              <a:t>The actual measurements are shown by the colored curves.</a:t>
            </a:r>
          </a:p>
          <a:p>
            <a:r>
              <a:rPr lang="en-US" sz="1500" dirty="0"/>
              <a:t>As the radiation gets into the ultraviolet spectrum, the intensity </a:t>
            </a:r>
            <a:r>
              <a:rPr lang="en-US" sz="1500" b="1" u="sng" dirty="0"/>
              <a:t>decreases to zero</a:t>
            </a:r>
            <a:r>
              <a:rPr lang="en-US" sz="1500" dirty="0"/>
              <a:t>.</a:t>
            </a:r>
          </a:p>
          <a:p>
            <a:r>
              <a:rPr lang="en-US" sz="1500" dirty="0"/>
              <a:t>The unexpected result was termed the </a:t>
            </a:r>
            <a:r>
              <a:rPr lang="en-US" sz="1500" b="1" u="sng" dirty="0"/>
              <a:t>ultraviolet</a:t>
            </a:r>
            <a:r>
              <a:rPr lang="en-US" sz="1500" b="1" dirty="0"/>
              <a:t> </a:t>
            </a:r>
            <a:r>
              <a:rPr lang="en-US" sz="1500" b="1" u="sng" dirty="0"/>
              <a:t>catastrophe</a:t>
            </a:r>
            <a:r>
              <a:rPr lang="en-US" sz="1500" b="1" dirty="0"/>
              <a:t> </a:t>
            </a:r>
            <a:r>
              <a:rPr lang="en-US" sz="1500" dirty="0"/>
              <a:t>because the measurements could not be explained by classical physics. </a:t>
            </a:r>
          </a:p>
          <a:p>
            <a:r>
              <a:rPr lang="en-US" sz="1500" dirty="0"/>
              <a:t>The  problem was due to the thinking that energy could be </a:t>
            </a:r>
            <a:r>
              <a:rPr lang="en-US" sz="1500" b="1" u="sng" dirty="0"/>
              <a:t>emitted in any amount </a:t>
            </a:r>
            <a:r>
              <a:rPr lang="en-US" sz="1500" dirty="0"/>
              <a:t>and there was no </a:t>
            </a:r>
            <a:r>
              <a:rPr lang="en-US" sz="1500" b="1" u="sng" dirty="0"/>
              <a:t>fundamental unit of energy</a:t>
            </a:r>
            <a:r>
              <a:rPr lang="en-US" sz="1500" dirty="0"/>
              <a:t>. </a:t>
            </a:r>
          </a:p>
        </p:txBody>
      </p:sp>
      <p:sp>
        <p:nvSpPr>
          <p:cNvPr id="3" name="Title 2">
            <a:extLst>
              <a:ext uri="{FF2B5EF4-FFF2-40B4-BE49-F238E27FC236}">
                <a16:creationId xmlns:a16="http://schemas.microsoft.com/office/drawing/2014/main" id="{88BEA98C-E65F-2A1F-06A3-374649E57DB5}"/>
              </a:ext>
            </a:extLst>
          </p:cNvPr>
          <p:cNvSpPr>
            <a:spLocks noGrp="1"/>
          </p:cNvSpPr>
          <p:nvPr>
            <p:ph type="title"/>
          </p:nvPr>
        </p:nvSpPr>
        <p:spPr>
          <a:xfrm>
            <a:off x="482425" y="0"/>
            <a:ext cx="4032819" cy="857250"/>
          </a:xfrm>
        </p:spPr>
        <p:txBody>
          <a:bodyPr>
            <a:normAutofit/>
          </a:bodyPr>
          <a:lstStyle/>
          <a:p>
            <a:r>
              <a:rPr lang="en-US" sz="2600" dirty="0"/>
              <a:t>The Ultraviolet Catastrophe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97"/>
        <p:cNvGrpSpPr/>
        <p:nvPr/>
      </p:nvGrpSpPr>
      <p:grpSpPr>
        <a:xfrm>
          <a:off x="0" y="0"/>
          <a:ext cx="0" cy="0"/>
          <a:chOff x="0" y="0"/>
          <a:chExt cx="0" cy="0"/>
        </a:xfrm>
      </p:grpSpPr>
      <p:sp>
        <p:nvSpPr>
          <p:cNvPr id="199" name="Google Shape;199;p35"/>
          <p:cNvSpPr txBox="1">
            <a:spLocks noGrp="1"/>
          </p:cNvSpPr>
          <p:nvPr>
            <p:ph type="title"/>
          </p:nvPr>
        </p:nvSpPr>
        <p:spPr>
          <a:xfrm>
            <a:off x="457200" y="-155969"/>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2600" dirty="0"/>
              <a:t>Max Planck Solves the Ultraviolet Catastrophe</a:t>
            </a:r>
            <a:endParaRPr sz="2600" dirty="0"/>
          </a:p>
        </p:txBody>
      </p:sp>
      <p:sp>
        <p:nvSpPr>
          <p:cNvPr id="3" name="Text Placeholder 2">
            <a:extLst>
              <a:ext uri="{FF2B5EF4-FFF2-40B4-BE49-F238E27FC236}">
                <a16:creationId xmlns:a16="http://schemas.microsoft.com/office/drawing/2014/main" id="{A5DCF811-6952-4045-90E8-DE736469F11F}"/>
              </a:ext>
            </a:extLst>
          </p:cNvPr>
          <p:cNvSpPr>
            <a:spLocks noGrp="1"/>
          </p:cNvSpPr>
          <p:nvPr>
            <p:ph type="body" idx="1"/>
          </p:nvPr>
        </p:nvSpPr>
        <p:spPr>
          <a:xfrm>
            <a:off x="475247" y="820632"/>
            <a:ext cx="7435516" cy="3502235"/>
          </a:xfrm>
        </p:spPr>
        <p:txBody>
          <a:bodyPr>
            <a:normAutofit fontScale="92500" lnSpcReduction="10000"/>
          </a:bodyPr>
          <a:lstStyle/>
          <a:p>
            <a:r>
              <a:rPr lang="en-US" sz="1600" dirty="0"/>
              <a:t>Planck assumed that the emitted energy in blackbodies was transferred in </a:t>
            </a:r>
            <a:r>
              <a:rPr lang="en-US" sz="1600" u="sng" dirty="0"/>
              <a:t>discrete packets or fundamental units</a:t>
            </a:r>
            <a:r>
              <a:rPr lang="en-US" sz="1600" dirty="0"/>
              <a:t>. He stated that </a:t>
            </a:r>
            <a:r>
              <a:rPr lang="en-US" sz="1600" b="1" u="sng" dirty="0"/>
              <a:t>energy is quantized </a:t>
            </a:r>
            <a:r>
              <a:rPr lang="en-US" sz="1600" dirty="0"/>
              <a:t>instead of continuous (classical wave theory).</a:t>
            </a:r>
          </a:p>
          <a:p>
            <a:r>
              <a:rPr lang="en-US" sz="1600" dirty="0"/>
              <a:t>The smallest quantity of energy of the emitted radiation was termed a </a:t>
            </a:r>
            <a:r>
              <a:rPr lang="en-US" sz="1600" b="1" u="sng" dirty="0"/>
              <a:t>quantum</a:t>
            </a:r>
            <a:r>
              <a:rPr lang="en-US" sz="1600" dirty="0"/>
              <a:t>.</a:t>
            </a:r>
          </a:p>
          <a:p>
            <a:r>
              <a:rPr lang="en-US" sz="1600" dirty="0"/>
              <a:t>A quantum is dependent on the frequency of the radiation.</a:t>
            </a:r>
          </a:p>
          <a:p>
            <a:r>
              <a:rPr lang="en-US" sz="1600" dirty="0"/>
              <a:t>Mathematically, the relationship is:  </a:t>
            </a:r>
            <a:r>
              <a:rPr lang="en-US" sz="1600" b="1" dirty="0"/>
              <a:t>E=hf </a:t>
            </a:r>
            <a:r>
              <a:rPr lang="en-US" sz="1600" dirty="0"/>
              <a:t>where E is energy, </a:t>
            </a:r>
            <a:r>
              <a:rPr lang="en-US" sz="1600" b="1" dirty="0"/>
              <a:t>h</a:t>
            </a:r>
            <a:r>
              <a:rPr lang="en-US" sz="1600" dirty="0"/>
              <a:t> is Planck’s Constant, and </a:t>
            </a:r>
            <a:r>
              <a:rPr lang="en-US" sz="1600" b="1" dirty="0"/>
              <a:t>f</a:t>
            </a:r>
            <a:r>
              <a:rPr lang="en-US" sz="1600" dirty="0"/>
              <a:t> is frequency.  Planck’s Constant has a value of 6.626x10^-34 J-s.</a:t>
            </a:r>
          </a:p>
          <a:p>
            <a:r>
              <a:rPr lang="en-US" sz="1600" dirty="0"/>
              <a:t>Energy can only be absorbed or emitted in multiples of a quantum.</a:t>
            </a:r>
          </a:p>
          <a:p>
            <a:r>
              <a:rPr lang="en-US" sz="1600" dirty="0"/>
              <a:t>Energy emitted = </a:t>
            </a:r>
            <a:r>
              <a:rPr lang="en-US" sz="1600" b="1" dirty="0" err="1"/>
              <a:t>nhf</a:t>
            </a:r>
            <a:r>
              <a:rPr lang="en-US" sz="1600" dirty="0"/>
              <a:t>, where </a:t>
            </a:r>
            <a:r>
              <a:rPr lang="en-US" sz="1600" b="1" dirty="0"/>
              <a:t>n</a:t>
            </a:r>
            <a:r>
              <a:rPr lang="en-US" sz="1600" dirty="0"/>
              <a:t> represents the number of quanta. A </a:t>
            </a:r>
            <a:r>
              <a:rPr lang="en-US" sz="1600" u="sng" dirty="0"/>
              <a:t>quantum is the fundamental quantity of energy</a:t>
            </a:r>
            <a:r>
              <a:rPr lang="en-US" sz="1600" dirty="0"/>
              <a:t>; therefore, </a:t>
            </a:r>
            <a:r>
              <a:rPr lang="en-US" sz="1600" b="1" u="sng" dirty="0"/>
              <a:t>n</a:t>
            </a:r>
            <a:r>
              <a:rPr lang="en-US" sz="1600" u="sng" dirty="0"/>
              <a:t> must be a positive integer</a:t>
            </a:r>
            <a:r>
              <a:rPr lang="en-US" sz="1600" dirty="0"/>
              <a:t>. It is </a:t>
            </a:r>
            <a:r>
              <a:rPr lang="en-US" sz="1600" u="sng" dirty="0"/>
              <a:t>impossible to have a fraction </a:t>
            </a:r>
            <a:r>
              <a:rPr lang="en-US" sz="1600" dirty="0"/>
              <a:t>of a quantum of energy.</a:t>
            </a:r>
          </a:p>
          <a:p>
            <a:r>
              <a:rPr lang="en-US" sz="1600" dirty="0"/>
              <a:t>When this principle is applied to light intensity emitted by blackbodies, the mathematical predictions match the measured results.</a:t>
            </a:r>
          </a:p>
          <a:p>
            <a:endParaRPr lang="en-US" sz="2000" dirty="0"/>
          </a:p>
          <a:p>
            <a:endParaRPr lang="en-US" sz="2000"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03"/>
        <p:cNvGrpSpPr/>
        <p:nvPr/>
      </p:nvGrpSpPr>
      <p:grpSpPr>
        <a:xfrm>
          <a:off x="0" y="0"/>
          <a:ext cx="0" cy="0"/>
          <a:chOff x="0" y="0"/>
          <a:chExt cx="0" cy="0"/>
        </a:xfrm>
      </p:grpSpPr>
      <p:sp>
        <p:nvSpPr>
          <p:cNvPr id="204" name="Google Shape;204;p36"/>
          <p:cNvSpPr txBox="1">
            <a:spLocks noGrp="1"/>
          </p:cNvSpPr>
          <p:nvPr>
            <p:ph type="body" idx="1"/>
          </p:nvPr>
        </p:nvSpPr>
        <p:spPr>
          <a:xfrm>
            <a:off x="138194" y="4253755"/>
            <a:ext cx="8229600" cy="405600"/>
          </a:xfrm>
          <a:prstGeom prst="rect">
            <a:avLst/>
          </a:prstGeom>
        </p:spPr>
        <p:txBody>
          <a:bodyPr spcFirstLastPara="1" wrap="square" lIns="91425" tIns="45700" rIns="91425" bIns="45700" anchor="t" anchorCtr="0">
            <a:noAutofit/>
          </a:bodyPr>
          <a:lstStyle/>
          <a:p>
            <a:pPr marL="0" lvl="0" indent="0" algn="ctr" rtl="0">
              <a:lnSpc>
                <a:spcPct val="90000"/>
              </a:lnSpc>
              <a:spcBef>
                <a:spcPts val="520"/>
              </a:spcBef>
              <a:spcAft>
                <a:spcPts val="0"/>
              </a:spcAft>
              <a:buSzPts val="358"/>
              <a:buNone/>
            </a:pPr>
            <a:r>
              <a:rPr lang="en-US" sz="1545" u="sng" dirty="0">
                <a:solidFill>
                  <a:schemeClr val="tx1"/>
                </a:solidFill>
                <a:hlinkClick r:id="rId4">
                  <a:extLst>
                    <a:ext uri="{A12FA001-AC4F-418D-AE19-62706E023703}">
                      <ahyp:hlinkClr xmlns:ahyp="http://schemas.microsoft.com/office/drawing/2018/hyperlinkcolor" val="tx"/>
                    </a:ext>
                  </a:extLst>
                </a:hlinkClick>
              </a:rPr>
              <a:t>https://www.youtube.com/watch?v=tQSbms5MDvY</a:t>
            </a:r>
            <a:endParaRPr sz="1545" dirty="0">
              <a:solidFill>
                <a:schemeClr val="tx1"/>
              </a:solidFill>
            </a:endParaRPr>
          </a:p>
          <a:p>
            <a:pPr marL="0" lvl="0" indent="0" algn="l" rtl="0">
              <a:lnSpc>
                <a:spcPct val="90000"/>
              </a:lnSpc>
              <a:spcBef>
                <a:spcPts val="520"/>
              </a:spcBef>
              <a:spcAft>
                <a:spcPts val="0"/>
              </a:spcAft>
              <a:buSzPts val="358"/>
              <a:buNone/>
            </a:pPr>
            <a:endParaRPr sz="845" dirty="0"/>
          </a:p>
        </p:txBody>
      </p:sp>
      <p:sp>
        <p:nvSpPr>
          <p:cNvPr id="205" name="Google Shape;205;p3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2800" dirty="0"/>
              <a:t>Planck’s Constant and the Origin of Quantum Mechanics</a:t>
            </a:r>
            <a:endParaRPr sz="2800" dirty="0"/>
          </a:p>
        </p:txBody>
      </p:sp>
      <p:pic>
        <p:nvPicPr>
          <p:cNvPr id="2" name="Online Media 1" descr="Planck's Constant and The Origin of Quantum Mechanics | Space Time | PBS Digital Studios">
            <a:hlinkClick r:id="" action="ppaction://media"/>
            <a:extLst>
              <a:ext uri="{FF2B5EF4-FFF2-40B4-BE49-F238E27FC236}">
                <a16:creationId xmlns:a16="http://schemas.microsoft.com/office/drawing/2014/main" id="{C65F388F-95CE-9C12-6D6F-72D1A5A23F04}"/>
              </a:ext>
            </a:extLst>
          </p:cNvPr>
          <p:cNvPicPr>
            <a:picLocks noRot="1" noChangeAspect="1"/>
          </p:cNvPicPr>
          <p:nvPr>
            <a:videoFile r:link="rId1"/>
          </p:nvPr>
        </p:nvPicPr>
        <p:blipFill>
          <a:blip r:embed="rId5"/>
          <a:stretch>
            <a:fillRect/>
          </a:stretch>
        </p:blipFill>
        <p:spPr>
          <a:xfrm>
            <a:off x="1760579" y="1365585"/>
            <a:ext cx="4984830" cy="28164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7"/>
          <p:cNvSpPr txBox="1">
            <a:spLocks noGrp="1"/>
          </p:cNvSpPr>
          <p:nvPr>
            <p:ph type="body" idx="1"/>
          </p:nvPr>
        </p:nvSpPr>
        <p:spPr>
          <a:xfrm>
            <a:off x="457200" y="1309352"/>
            <a:ext cx="646193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dirty="0"/>
              <a:t>Look at the information you have recorded on the right-hand side of your notes (The Big Ideas).</a:t>
            </a:r>
            <a:endParaRPr dirty="0"/>
          </a:p>
          <a:p>
            <a:pPr marL="457200" lvl="0" indent="-393700" algn="l" rtl="0">
              <a:spcBef>
                <a:spcPts val="0"/>
              </a:spcBef>
              <a:spcAft>
                <a:spcPts val="0"/>
              </a:spcAft>
              <a:buSzPts val="2600"/>
              <a:buChar char="•"/>
            </a:pPr>
            <a:r>
              <a:rPr lang="en-US" dirty="0"/>
              <a:t>Find the key concepts and record them on the left side of the notes under “Key Concepts.”</a:t>
            </a:r>
            <a:endParaRPr dirty="0"/>
          </a:p>
          <a:p>
            <a:pPr marL="457200" lvl="0" indent="-393700" algn="l" rtl="0">
              <a:spcBef>
                <a:spcPts val="0"/>
              </a:spcBef>
              <a:spcAft>
                <a:spcPts val="0"/>
              </a:spcAft>
              <a:buSzPts val="2600"/>
              <a:buChar char="•"/>
            </a:pPr>
            <a:r>
              <a:rPr lang="en-US" dirty="0"/>
              <a:t>At the bottom of your notes, summarize what you have learned in a few sentences.</a:t>
            </a:r>
            <a:endParaRPr dirty="0"/>
          </a:p>
        </p:txBody>
      </p:sp>
      <p:sp>
        <p:nvSpPr>
          <p:cNvPr id="212" name="Google Shape;212;p37"/>
          <p:cNvSpPr txBox="1">
            <a:spLocks noGrp="1"/>
          </p:cNvSpPr>
          <p:nvPr>
            <p:ph type="title"/>
          </p:nvPr>
        </p:nvSpPr>
        <p:spPr>
          <a:xfrm>
            <a:off x="457200" y="307247"/>
            <a:ext cx="4036595"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Cornell Notes</a:t>
            </a:r>
            <a:endParaRPr dirty="0"/>
          </a:p>
        </p:txBody>
      </p:sp>
      <p:pic>
        <p:nvPicPr>
          <p:cNvPr id="213" name="Google Shape;213;p37"/>
          <p:cNvPicPr preferRelativeResize="0"/>
          <p:nvPr/>
        </p:nvPicPr>
        <p:blipFill>
          <a:blip r:embed="rId3">
            <a:alphaModFix/>
          </a:blip>
          <a:stretch>
            <a:fillRect/>
          </a:stretch>
        </p:blipFill>
        <p:spPr>
          <a:xfrm>
            <a:off x="6274676" y="625641"/>
            <a:ext cx="2231650" cy="199122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217"/>
        <p:cNvGrpSpPr/>
        <p:nvPr/>
      </p:nvGrpSpPr>
      <p:grpSpPr>
        <a:xfrm>
          <a:off x="0" y="0"/>
          <a:ext cx="0" cy="0"/>
          <a:chOff x="0" y="0"/>
          <a:chExt cx="0" cy="0"/>
        </a:xfrm>
      </p:grpSpPr>
      <p:sp>
        <p:nvSpPr>
          <p:cNvPr id="218" name="Google Shape;218;p38"/>
          <p:cNvSpPr txBox="1">
            <a:spLocks noGrp="1"/>
          </p:cNvSpPr>
          <p:nvPr>
            <p:ph type="body" idx="1"/>
          </p:nvPr>
        </p:nvSpPr>
        <p:spPr>
          <a:xfrm>
            <a:off x="457200" y="1309352"/>
            <a:ext cx="6725570" cy="343409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SzPts val="2600"/>
              <a:buNone/>
            </a:pPr>
            <a:r>
              <a:rPr lang="en-US" sz="2400" dirty="0"/>
              <a:t>With a partner, investigate electroscopes and how they work. Collect the following materials:</a:t>
            </a:r>
            <a:endParaRPr sz="2400" dirty="0"/>
          </a:p>
          <a:p>
            <a:pPr lvl="1">
              <a:spcBef>
                <a:spcPts val="0"/>
              </a:spcBef>
              <a:buClr>
                <a:schemeClr val="accent6"/>
              </a:buClr>
              <a:buFont typeface="Arial" panose="020B0604020202020204" pitchFamily="34" charset="0"/>
              <a:buChar char="•"/>
            </a:pPr>
            <a:r>
              <a:rPr lang="en-US" sz="2100" dirty="0"/>
              <a:t>Static tube</a:t>
            </a:r>
          </a:p>
          <a:p>
            <a:pPr lvl="1">
              <a:spcBef>
                <a:spcPts val="0"/>
              </a:spcBef>
              <a:buClr>
                <a:schemeClr val="accent6"/>
              </a:buClr>
              <a:buFont typeface="Arial" panose="020B0604020202020204" pitchFamily="34" charset="0"/>
              <a:buChar char="•"/>
            </a:pPr>
            <a:r>
              <a:rPr lang="en-US" dirty="0"/>
              <a:t>A</a:t>
            </a:r>
            <a:r>
              <a:rPr lang="en-US" sz="2000" dirty="0"/>
              <a:t>n electroscope </a:t>
            </a:r>
          </a:p>
          <a:p>
            <a:pPr lvl="1">
              <a:spcBef>
                <a:spcPts val="0"/>
              </a:spcBef>
              <a:buClr>
                <a:schemeClr val="accent6"/>
              </a:buClr>
              <a:buFont typeface="Arial" panose="020B0604020202020204" pitchFamily="34" charset="0"/>
              <a:buChar char="•"/>
            </a:pPr>
            <a:r>
              <a:rPr lang="en-US" sz="2000" dirty="0"/>
              <a:t>An ebony (or </a:t>
            </a:r>
            <a:r>
              <a:rPr lang="en-US" sz="2000" dirty="0" err="1"/>
              <a:t>pvc</a:t>
            </a:r>
            <a:r>
              <a:rPr lang="en-US" sz="2000" dirty="0"/>
              <a:t>) rod </a:t>
            </a:r>
          </a:p>
          <a:p>
            <a:pPr lvl="1">
              <a:spcBef>
                <a:spcPts val="0"/>
              </a:spcBef>
              <a:buClr>
                <a:schemeClr val="accent6"/>
              </a:buClr>
              <a:buFont typeface="Arial" panose="020B0604020202020204" pitchFamily="34" charset="0"/>
              <a:buChar char="•"/>
            </a:pPr>
            <a:r>
              <a:rPr lang="en-US" sz="2000" dirty="0"/>
              <a:t>Acrylic rod</a:t>
            </a:r>
            <a:endParaRPr lang="en-US" dirty="0"/>
          </a:p>
          <a:p>
            <a:pPr lvl="1">
              <a:spcBef>
                <a:spcPts val="0"/>
              </a:spcBef>
              <a:buClr>
                <a:schemeClr val="accent6"/>
              </a:buClr>
              <a:buFont typeface="Arial" panose="020B0604020202020204" pitchFamily="34" charset="0"/>
              <a:buChar char="•"/>
            </a:pPr>
            <a:r>
              <a:rPr lang="en-US" dirty="0"/>
              <a:t>W</a:t>
            </a:r>
            <a:r>
              <a:rPr lang="en-US" sz="2000" dirty="0"/>
              <a:t>ool cloth </a:t>
            </a:r>
          </a:p>
          <a:p>
            <a:pPr lvl="1">
              <a:spcBef>
                <a:spcPts val="0"/>
              </a:spcBef>
              <a:buClr>
                <a:schemeClr val="accent6"/>
              </a:buClr>
              <a:buFont typeface="Arial" panose="020B0604020202020204" pitchFamily="34" charset="0"/>
              <a:buChar char="•"/>
            </a:pPr>
            <a:r>
              <a:rPr lang="en-US" dirty="0"/>
              <a:t>S</a:t>
            </a:r>
            <a:r>
              <a:rPr lang="en-US" sz="2000" dirty="0"/>
              <a:t>ilk cloth</a:t>
            </a:r>
          </a:p>
          <a:p>
            <a:pPr lvl="1">
              <a:spcBef>
                <a:spcPts val="0"/>
              </a:spcBef>
              <a:buClr>
                <a:schemeClr val="accent6"/>
              </a:buClr>
              <a:buFont typeface="Arial" panose="020B0604020202020204" pitchFamily="34" charset="0"/>
              <a:buChar char="•"/>
            </a:pPr>
            <a:r>
              <a:rPr lang="en-US" sz="2000" dirty="0"/>
              <a:t>Electroscope Investigation handout</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r>
              <a:rPr lang="en-US" sz="2000" dirty="0"/>
              <a:t>You have 15-20 minutes to complete the procedures and answer the questions on the handout.</a:t>
            </a:r>
            <a:endParaRPr sz="2000" dirty="0"/>
          </a:p>
          <a:p>
            <a:pPr marL="0" lvl="0" indent="0" algn="l" rtl="0">
              <a:spcBef>
                <a:spcPts val="0"/>
              </a:spcBef>
              <a:spcAft>
                <a:spcPts val="0"/>
              </a:spcAft>
              <a:buSzPts val="2600"/>
              <a:buNone/>
            </a:pPr>
            <a:endParaRPr sz="2000" dirty="0"/>
          </a:p>
        </p:txBody>
      </p:sp>
      <p:sp>
        <p:nvSpPr>
          <p:cNvPr id="219" name="Google Shape;219;p3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Electroscope Investigation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9"/>
          <p:cNvSpPr txBox="1">
            <a:spLocks noGrp="1"/>
          </p:cNvSpPr>
          <p:nvPr>
            <p:ph type="body" idx="1"/>
          </p:nvPr>
        </p:nvSpPr>
        <p:spPr>
          <a:xfrm>
            <a:off x="457200" y="1309352"/>
            <a:ext cx="7868653"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u="sng" dirty="0"/>
              <a:t>Conductors</a:t>
            </a:r>
            <a:r>
              <a:rPr lang="en-US" b="1" dirty="0"/>
              <a:t> </a:t>
            </a:r>
            <a:r>
              <a:rPr lang="en-US" dirty="0"/>
              <a:t>are materials composed of substances that readily share valence electrons. Electricity  (electrons) flows through these materials with relatively low resistance.</a:t>
            </a:r>
            <a:endParaRPr dirty="0"/>
          </a:p>
          <a:p>
            <a:pPr marL="0" lvl="0" indent="0" algn="l" rtl="0">
              <a:spcBef>
                <a:spcPts val="520"/>
              </a:spcBef>
              <a:spcAft>
                <a:spcPts val="0"/>
              </a:spcAft>
              <a:buNone/>
            </a:pPr>
            <a:endParaRPr dirty="0"/>
          </a:p>
          <a:p>
            <a:pPr marL="0" lvl="0" indent="0" algn="l" rtl="0">
              <a:spcBef>
                <a:spcPts val="520"/>
              </a:spcBef>
              <a:spcAft>
                <a:spcPts val="0"/>
              </a:spcAft>
              <a:buNone/>
            </a:pPr>
            <a:r>
              <a:rPr lang="en-US" u="sng" dirty="0"/>
              <a:t>Metallic elements</a:t>
            </a:r>
            <a:r>
              <a:rPr lang="en-US" dirty="0"/>
              <a:t> are good examples of conductors. </a:t>
            </a:r>
            <a:endParaRPr dirty="0"/>
          </a:p>
          <a:p>
            <a:pPr marL="0" lvl="0" indent="0" algn="l" rtl="0">
              <a:spcBef>
                <a:spcPts val="520"/>
              </a:spcBef>
              <a:spcAft>
                <a:spcPts val="0"/>
              </a:spcAft>
              <a:buNone/>
            </a:pPr>
            <a:endParaRPr dirty="0"/>
          </a:p>
        </p:txBody>
      </p:sp>
      <p:sp>
        <p:nvSpPr>
          <p:cNvPr id="225" name="Google Shape;225;p3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Conductors (Record on paper)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a:t>Quantum Mechanics</a:t>
            </a:r>
            <a:endParaRPr/>
          </a:p>
        </p:txBody>
      </p:sp>
      <p:sp>
        <p:nvSpPr>
          <p:cNvPr id="111" name="Google Shape;111;p2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p>
            <a:pPr marL="0" marR="34289" lvl="0" indent="0" algn="l" rtl="0">
              <a:spcBef>
                <a:spcPts val="0"/>
              </a:spcBef>
              <a:spcAft>
                <a:spcPts val="0"/>
              </a:spcAft>
              <a:buSzPts val="2600"/>
              <a:buNone/>
            </a:pPr>
            <a:r>
              <a:rPr lang="en-US"/>
              <a:t>Lesson 2: Particle Properties of Light</a:t>
            </a:r>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Clr>
                <a:schemeClr val="dk1"/>
              </a:buClr>
              <a:buSzPts val="1100"/>
              <a:buFont typeface="Arial"/>
              <a:buNone/>
            </a:pPr>
            <a:r>
              <a:rPr lang="en-US" u="sng" dirty="0"/>
              <a:t>Insulators</a:t>
            </a:r>
            <a:r>
              <a:rPr lang="en-US" dirty="0"/>
              <a:t> are materials composed of substances that resist sharing valence electrons. These materials have relatively high resistance to the movement of electricity.</a:t>
            </a:r>
            <a:endParaRPr dirty="0"/>
          </a:p>
          <a:p>
            <a:pPr marL="0" lvl="0" indent="0" algn="l" rtl="0">
              <a:spcBef>
                <a:spcPts val="520"/>
              </a:spcBef>
              <a:spcAft>
                <a:spcPts val="0"/>
              </a:spcAft>
              <a:buClr>
                <a:schemeClr val="dk1"/>
              </a:buClr>
              <a:buSzPts val="1100"/>
              <a:buFont typeface="Arial"/>
              <a:buNone/>
            </a:pPr>
            <a:endParaRPr dirty="0"/>
          </a:p>
          <a:p>
            <a:pPr marL="0" lvl="0" indent="0" algn="l" rtl="0">
              <a:spcBef>
                <a:spcPts val="520"/>
              </a:spcBef>
              <a:spcAft>
                <a:spcPts val="0"/>
              </a:spcAft>
              <a:buClr>
                <a:schemeClr val="dk1"/>
              </a:buClr>
              <a:buSzPts val="1100"/>
              <a:buFont typeface="Arial"/>
              <a:buNone/>
            </a:pPr>
            <a:r>
              <a:rPr lang="en-US" dirty="0"/>
              <a:t>Compounds like </a:t>
            </a:r>
            <a:r>
              <a:rPr lang="en-US" u="sng" dirty="0"/>
              <a:t>plastic</a:t>
            </a:r>
            <a:r>
              <a:rPr lang="en-US" dirty="0"/>
              <a:t>, </a:t>
            </a:r>
            <a:r>
              <a:rPr lang="en-US" u="sng" dirty="0"/>
              <a:t>air,</a:t>
            </a:r>
            <a:r>
              <a:rPr lang="en-US" dirty="0"/>
              <a:t> and </a:t>
            </a:r>
            <a:r>
              <a:rPr lang="en-US" u="sng" dirty="0"/>
              <a:t>rubber</a:t>
            </a:r>
            <a:r>
              <a:rPr lang="en-US" dirty="0"/>
              <a:t> are examples of insulators. </a:t>
            </a:r>
            <a:endParaRPr dirty="0"/>
          </a:p>
        </p:txBody>
      </p:sp>
      <p:sp>
        <p:nvSpPr>
          <p:cNvPr id="231" name="Google Shape;231;p4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Insulators (Record on paper)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1"/>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t>Label each part of the electroscope. Include the following:</a:t>
            </a:r>
            <a:endParaRPr dirty="0"/>
          </a:p>
          <a:p>
            <a:pPr marL="863600" lvl="1" indent="-342900">
              <a:spcBef>
                <a:spcPts val="520"/>
              </a:spcBef>
              <a:buClr>
                <a:schemeClr val="accent6"/>
              </a:buClr>
              <a:buSzPct val="100000"/>
            </a:pPr>
            <a:r>
              <a:rPr lang="en-US" dirty="0"/>
              <a:t>Top plate or ball</a:t>
            </a:r>
          </a:p>
          <a:p>
            <a:pPr marL="863600" lvl="1" indent="-342900">
              <a:spcBef>
                <a:spcPts val="520"/>
              </a:spcBef>
              <a:buClr>
                <a:schemeClr val="accent6"/>
              </a:buClr>
              <a:buSzPct val="100000"/>
            </a:pPr>
            <a:r>
              <a:rPr lang="en-US" dirty="0"/>
              <a:t>Stationary stem</a:t>
            </a:r>
          </a:p>
          <a:p>
            <a:pPr marL="863600" lvl="1" indent="-342900">
              <a:spcBef>
                <a:spcPts val="520"/>
              </a:spcBef>
              <a:buClr>
                <a:schemeClr val="accent6"/>
              </a:buClr>
              <a:buSzPct val="100000"/>
            </a:pPr>
            <a:r>
              <a:rPr lang="en-US" dirty="0"/>
              <a:t>Mobile rod</a:t>
            </a:r>
          </a:p>
          <a:p>
            <a:pPr marL="863600" lvl="1" indent="-342900">
              <a:spcBef>
                <a:spcPts val="520"/>
              </a:spcBef>
              <a:buClr>
                <a:schemeClr val="accent6"/>
              </a:buClr>
              <a:buSzPct val="100000"/>
            </a:pPr>
            <a:r>
              <a:rPr lang="en-US" dirty="0"/>
              <a:t>Plastic/rubber stopper</a:t>
            </a:r>
            <a:endParaRPr dirty="0"/>
          </a:p>
          <a:p>
            <a:pPr marL="0" lvl="0" indent="0" algn="l" rtl="0">
              <a:spcBef>
                <a:spcPts val="520"/>
              </a:spcBef>
              <a:spcAft>
                <a:spcPts val="0"/>
              </a:spcAft>
              <a:buNone/>
            </a:pPr>
            <a:r>
              <a:rPr lang="en-US" dirty="0"/>
              <a:t>Identify each part you labeled as a </a:t>
            </a:r>
            <a:r>
              <a:rPr lang="en-US" u="sng" dirty="0"/>
              <a:t>conductor</a:t>
            </a:r>
            <a:r>
              <a:rPr lang="en-US" dirty="0"/>
              <a:t> or </a:t>
            </a:r>
            <a:r>
              <a:rPr lang="en-US" u="sng" dirty="0"/>
              <a:t>insulator</a:t>
            </a:r>
            <a:r>
              <a:rPr lang="en-US" dirty="0"/>
              <a:t> based on its material. </a:t>
            </a:r>
            <a:endParaRPr dirty="0"/>
          </a:p>
          <a:p>
            <a:pPr marL="0" lvl="0" indent="0" algn="l" rtl="0">
              <a:spcBef>
                <a:spcPts val="520"/>
              </a:spcBef>
              <a:spcAft>
                <a:spcPts val="0"/>
              </a:spcAft>
              <a:buNone/>
            </a:pPr>
            <a:endParaRPr dirty="0"/>
          </a:p>
        </p:txBody>
      </p:sp>
      <p:sp>
        <p:nvSpPr>
          <p:cNvPr id="237" name="Google Shape;237;p4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Sketch a Diagram of the Electroscope</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241"/>
        <p:cNvGrpSpPr/>
        <p:nvPr/>
      </p:nvGrpSpPr>
      <p:grpSpPr>
        <a:xfrm>
          <a:off x="0" y="0"/>
          <a:ext cx="0" cy="0"/>
          <a:chOff x="0" y="0"/>
          <a:chExt cx="0" cy="0"/>
        </a:xfrm>
      </p:grpSpPr>
      <p:sp>
        <p:nvSpPr>
          <p:cNvPr id="242" name="Google Shape;242;p4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US"/>
              <a:t>PhET ‘Balloon and Static Electricity’ </a:t>
            </a:r>
            <a:endParaRPr/>
          </a:p>
          <a:p>
            <a:pPr marL="0" lvl="0" indent="0" algn="l" rtl="0">
              <a:spcBef>
                <a:spcPts val="0"/>
              </a:spcBef>
              <a:spcAft>
                <a:spcPts val="0"/>
              </a:spcAft>
              <a:buNone/>
            </a:pPr>
            <a:r>
              <a:rPr lang="en-US"/>
              <a:t>Before rubbing balloon on sweater</a:t>
            </a:r>
            <a:endParaRPr/>
          </a:p>
        </p:txBody>
      </p:sp>
      <p:pic>
        <p:nvPicPr>
          <p:cNvPr id="243" name="Google Shape;243;p42"/>
          <p:cNvPicPr preferRelativeResize="0"/>
          <p:nvPr/>
        </p:nvPicPr>
        <p:blipFill>
          <a:blip r:embed="rId3">
            <a:alphaModFix/>
          </a:blip>
          <a:stretch>
            <a:fillRect/>
          </a:stretch>
        </p:blipFill>
        <p:spPr>
          <a:xfrm>
            <a:off x="1917300" y="1309346"/>
            <a:ext cx="4708775" cy="31755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247"/>
        <p:cNvGrpSpPr/>
        <p:nvPr/>
      </p:nvGrpSpPr>
      <p:grpSpPr>
        <a:xfrm>
          <a:off x="0" y="0"/>
          <a:ext cx="0" cy="0"/>
          <a:chOff x="0" y="0"/>
          <a:chExt cx="0" cy="0"/>
        </a:xfrm>
      </p:grpSpPr>
      <p:sp>
        <p:nvSpPr>
          <p:cNvPr id="248" name="Google Shape;248;p4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US"/>
              <a:t>PhET ‘Balloon and Static Electricity’ </a:t>
            </a:r>
            <a:endParaRPr/>
          </a:p>
          <a:p>
            <a:pPr marL="0" lvl="0" indent="0" algn="l" rtl="0">
              <a:spcBef>
                <a:spcPts val="0"/>
              </a:spcBef>
              <a:spcAft>
                <a:spcPts val="0"/>
              </a:spcAft>
              <a:buNone/>
            </a:pPr>
            <a:r>
              <a:rPr lang="en-US"/>
              <a:t>After rubbing balloon on sweater</a:t>
            </a:r>
            <a:endParaRPr/>
          </a:p>
        </p:txBody>
      </p:sp>
      <p:pic>
        <p:nvPicPr>
          <p:cNvPr id="249" name="Google Shape;249;p43"/>
          <p:cNvPicPr preferRelativeResize="0"/>
          <p:nvPr/>
        </p:nvPicPr>
        <p:blipFill>
          <a:blip r:embed="rId3">
            <a:alphaModFix/>
          </a:blip>
          <a:stretch>
            <a:fillRect/>
          </a:stretch>
        </p:blipFill>
        <p:spPr>
          <a:xfrm>
            <a:off x="1956801" y="1265451"/>
            <a:ext cx="3435825" cy="3698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4"/>
          <p:cNvSpPr txBox="1">
            <a:spLocks noGrp="1"/>
          </p:cNvSpPr>
          <p:nvPr>
            <p:ph type="body" idx="1"/>
          </p:nvPr>
        </p:nvSpPr>
        <p:spPr>
          <a:xfrm>
            <a:off x="457200" y="1309352"/>
            <a:ext cx="6340642" cy="3434100"/>
          </a:xfrm>
          <a:prstGeom prst="rect">
            <a:avLst/>
          </a:prstGeom>
        </p:spPr>
        <p:txBody>
          <a:bodyPr spcFirstLastPara="1" wrap="square" lIns="91425" tIns="45700" rIns="91425" bIns="45700" anchor="t" anchorCtr="0">
            <a:normAutofit/>
          </a:bodyPr>
          <a:lstStyle/>
          <a:p>
            <a:pPr indent="-457200"/>
            <a:r>
              <a:rPr lang="en-US" dirty="0"/>
              <a:t>This is a demonstration of charging and discharging an electroscope.</a:t>
            </a:r>
            <a:endParaRPr dirty="0"/>
          </a:p>
          <a:p>
            <a:pPr indent="-457200"/>
            <a:r>
              <a:rPr lang="en-US" dirty="0"/>
              <a:t>In your Science Notebook, record your observations, predictions, and explanations given during the demonstration.</a:t>
            </a:r>
            <a:endParaRPr dirty="0"/>
          </a:p>
        </p:txBody>
      </p:sp>
      <p:sp>
        <p:nvSpPr>
          <p:cNvPr id="255" name="Google Shape;255;p4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Teacher Demonstration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5"/>
          <p:cNvSpPr txBox="1">
            <a:spLocks noGrp="1"/>
          </p:cNvSpPr>
          <p:nvPr>
            <p:ph type="body" idx="1"/>
          </p:nvPr>
        </p:nvSpPr>
        <p:spPr>
          <a:xfrm>
            <a:off x="-24063" y="4529797"/>
            <a:ext cx="8229600" cy="489130"/>
          </a:xfrm>
          <a:prstGeom prst="rect">
            <a:avLst/>
          </a:prstGeom>
        </p:spPr>
        <p:txBody>
          <a:bodyPr spcFirstLastPara="1" wrap="square" lIns="91425" tIns="45700" rIns="91425" bIns="45700" anchor="t" anchorCtr="0">
            <a:normAutofit/>
          </a:bodyPr>
          <a:lstStyle/>
          <a:p>
            <a:pPr marL="0" lvl="0" indent="0" algn="ctr" rtl="0">
              <a:spcBef>
                <a:spcPts val="520"/>
              </a:spcBef>
              <a:spcAft>
                <a:spcPts val="0"/>
              </a:spcAft>
              <a:buNone/>
            </a:pPr>
            <a:r>
              <a:rPr lang="en-US" sz="1500" u="sng" dirty="0">
                <a:solidFill>
                  <a:schemeClr val="tx1"/>
                </a:solidFill>
                <a:hlinkClick r:id="rId4">
                  <a:extLst>
                    <a:ext uri="{A12FA001-AC4F-418D-AE19-62706E023703}">
                      <ahyp:hlinkClr xmlns:ahyp="http://schemas.microsoft.com/office/drawing/2018/hyperlinkcolor" val="tx"/>
                    </a:ext>
                  </a:extLst>
                </a:hlinkClick>
              </a:rPr>
              <a:t>https://www.youtube.com/watch?v=dwJ-MM7yu4E</a:t>
            </a:r>
            <a:endParaRPr sz="1500" dirty="0">
              <a:solidFill>
                <a:schemeClr val="tx1"/>
              </a:solidFill>
            </a:endParaRPr>
          </a:p>
          <a:p>
            <a:pPr marL="0" lvl="0" indent="0" algn="l" rtl="0">
              <a:spcBef>
                <a:spcPts val="520"/>
              </a:spcBef>
              <a:spcAft>
                <a:spcPts val="0"/>
              </a:spcAft>
              <a:buNone/>
            </a:pPr>
            <a:endParaRPr dirty="0"/>
          </a:p>
        </p:txBody>
      </p:sp>
      <p:sp>
        <p:nvSpPr>
          <p:cNvPr id="261" name="Google Shape;261;p45"/>
          <p:cNvSpPr txBox="1">
            <a:spLocks noGrp="1"/>
          </p:cNvSpPr>
          <p:nvPr>
            <p:ph type="title"/>
          </p:nvPr>
        </p:nvSpPr>
        <p:spPr>
          <a:xfrm>
            <a:off x="457200" y="9458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Electrostatic Induction</a:t>
            </a:r>
            <a:endParaRPr dirty="0"/>
          </a:p>
        </p:txBody>
      </p:sp>
      <p:pic>
        <p:nvPicPr>
          <p:cNvPr id="2" name="Online Media 1" descr="Electrostatic Induction">
            <a:hlinkClick r:id="" action="ppaction://media"/>
            <a:extLst>
              <a:ext uri="{FF2B5EF4-FFF2-40B4-BE49-F238E27FC236}">
                <a16:creationId xmlns:a16="http://schemas.microsoft.com/office/drawing/2014/main" id="{3967534C-C828-499A-A812-860429AFF0B0}"/>
              </a:ext>
            </a:extLst>
          </p:cNvPr>
          <p:cNvPicPr>
            <a:picLocks noRot="1" noChangeAspect="1"/>
          </p:cNvPicPr>
          <p:nvPr>
            <a:videoFile r:link="rId1"/>
          </p:nvPr>
        </p:nvPicPr>
        <p:blipFill>
          <a:blip r:embed="rId5"/>
          <a:stretch>
            <a:fillRect/>
          </a:stretch>
        </p:blipFill>
        <p:spPr>
          <a:xfrm>
            <a:off x="798467" y="1087473"/>
            <a:ext cx="6092607" cy="34423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6"/>
          <p:cNvSpPr txBox="1">
            <a:spLocks noGrp="1"/>
          </p:cNvSpPr>
          <p:nvPr>
            <p:ph type="body" idx="1"/>
          </p:nvPr>
        </p:nvSpPr>
        <p:spPr>
          <a:xfrm>
            <a:off x="571500" y="4421552"/>
            <a:ext cx="6226342" cy="321900"/>
          </a:xfrm>
          <a:prstGeom prst="rect">
            <a:avLst/>
          </a:prstGeom>
        </p:spPr>
        <p:txBody>
          <a:bodyPr spcFirstLastPara="1" wrap="square" lIns="91425" tIns="45700" rIns="91425" bIns="45700" anchor="t" anchorCtr="0">
            <a:noAutofit/>
          </a:bodyPr>
          <a:lstStyle/>
          <a:p>
            <a:pPr marL="0" lvl="0" indent="0" algn="ctr" rtl="0">
              <a:lnSpc>
                <a:spcPct val="80000"/>
              </a:lnSpc>
              <a:spcBef>
                <a:spcPts val="520"/>
              </a:spcBef>
              <a:spcAft>
                <a:spcPts val="0"/>
              </a:spcAft>
              <a:buSzPts val="275"/>
              <a:buNone/>
            </a:pPr>
            <a:r>
              <a:rPr lang="en-US" sz="1550" u="sng" dirty="0">
                <a:solidFill>
                  <a:schemeClr val="tx1"/>
                </a:solidFill>
                <a:hlinkClick r:id="rId4">
                  <a:extLst>
                    <a:ext uri="{A12FA001-AC4F-418D-AE19-62706E023703}">
                      <ahyp:hlinkClr xmlns:ahyp="http://schemas.microsoft.com/office/drawing/2018/hyperlinkcolor" val="tx"/>
                    </a:ext>
                  </a:extLst>
                </a:hlinkClick>
              </a:rPr>
              <a:t>https://www.youtube.com/watch?v=oYnp0WZDhYQ</a:t>
            </a:r>
            <a:endParaRPr sz="1550" dirty="0">
              <a:solidFill>
                <a:schemeClr val="tx1"/>
              </a:solidFill>
            </a:endParaRPr>
          </a:p>
          <a:p>
            <a:pPr marL="0" lvl="0" indent="0" algn="l" rtl="0">
              <a:lnSpc>
                <a:spcPct val="80000"/>
              </a:lnSpc>
              <a:spcBef>
                <a:spcPts val="520"/>
              </a:spcBef>
              <a:spcAft>
                <a:spcPts val="0"/>
              </a:spcAft>
              <a:buSzPts val="275"/>
              <a:buNone/>
            </a:pPr>
            <a:endParaRPr sz="650" dirty="0"/>
          </a:p>
        </p:txBody>
      </p:sp>
      <p:sp>
        <p:nvSpPr>
          <p:cNvPr id="268" name="Google Shape;268;p4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Knocking Electrons with Light</a:t>
            </a:r>
            <a:endParaRPr/>
          </a:p>
        </p:txBody>
      </p:sp>
      <p:pic>
        <p:nvPicPr>
          <p:cNvPr id="2" name="Online Media 1" descr="Knocking Electrons With Light—The Photoelectric Effect">
            <a:hlinkClick r:id="" action="ppaction://media"/>
            <a:extLst>
              <a:ext uri="{FF2B5EF4-FFF2-40B4-BE49-F238E27FC236}">
                <a16:creationId xmlns:a16="http://schemas.microsoft.com/office/drawing/2014/main" id="{BA7E13DF-9946-2210-17D2-3A2F3F3D1725}"/>
              </a:ext>
            </a:extLst>
          </p:cNvPr>
          <p:cNvPicPr>
            <a:picLocks noRot="1" noChangeAspect="1"/>
          </p:cNvPicPr>
          <p:nvPr>
            <a:videoFile r:link="rId1"/>
          </p:nvPr>
        </p:nvPicPr>
        <p:blipFill>
          <a:blip r:embed="rId5"/>
          <a:stretch>
            <a:fillRect/>
          </a:stretch>
        </p:blipFill>
        <p:spPr>
          <a:xfrm>
            <a:off x="964539" y="1207430"/>
            <a:ext cx="5440264" cy="30737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7"/>
          <p:cNvSpPr txBox="1">
            <a:spLocks noGrp="1"/>
          </p:cNvSpPr>
          <p:nvPr>
            <p:ph type="body" idx="1"/>
          </p:nvPr>
        </p:nvSpPr>
        <p:spPr>
          <a:xfrm>
            <a:off x="553452" y="1348010"/>
            <a:ext cx="6737685"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dirty="0"/>
              <a:t>Navigate to </a:t>
            </a:r>
            <a:r>
              <a:rPr lang="en-US" u="sng" dirty="0">
                <a:solidFill>
                  <a:schemeClr val="tx1"/>
                </a:solidFill>
                <a:hlinkClick r:id="rId3">
                  <a:extLst>
                    <a:ext uri="{A12FA001-AC4F-418D-AE19-62706E023703}">
                      <ahyp:hlinkClr xmlns:ahyp="http://schemas.microsoft.com/office/drawing/2018/hyperlinkcolor" val="tx"/>
                    </a:ext>
                  </a:extLst>
                </a:hlinkClick>
              </a:rPr>
              <a:t>http://k20.ou.edu/photoelectric</a:t>
            </a:r>
            <a:r>
              <a:rPr lang="en-US" dirty="0">
                <a:solidFill>
                  <a:schemeClr val="tx1"/>
                </a:solidFill>
              </a:rPr>
              <a:t> </a:t>
            </a:r>
            <a:r>
              <a:rPr lang="en-US" dirty="0"/>
              <a:t>for the simulation.</a:t>
            </a:r>
            <a:endParaRPr dirty="0"/>
          </a:p>
          <a:p>
            <a:pPr marL="457200" lvl="0" indent="-393700" algn="l" rtl="0">
              <a:spcBef>
                <a:spcPts val="0"/>
              </a:spcBef>
              <a:spcAft>
                <a:spcPts val="0"/>
              </a:spcAft>
              <a:buSzPts val="2600"/>
              <a:buChar char="•"/>
            </a:pPr>
            <a:r>
              <a:rPr lang="en-US" dirty="0"/>
              <a:t>Follow the instructions on the handout to set up the simulation.</a:t>
            </a:r>
            <a:endParaRPr dirty="0"/>
          </a:p>
          <a:p>
            <a:pPr marL="457200" lvl="0" indent="-393700" algn="l" rtl="0">
              <a:spcBef>
                <a:spcPts val="0"/>
              </a:spcBef>
              <a:spcAft>
                <a:spcPts val="0"/>
              </a:spcAft>
              <a:buSzPts val="2600"/>
              <a:buChar char="•"/>
            </a:pPr>
            <a:r>
              <a:rPr lang="en-US" dirty="0"/>
              <a:t>As you complete the simulation, answer the questions in your Science Notebook.</a:t>
            </a:r>
            <a:endParaRPr dirty="0"/>
          </a:p>
          <a:p>
            <a:pPr marL="457200" lvl="0" indent="-393700" algn="l" rtl="0">
              <a:spcBef>
                <a:spcPts val="520"/>
              </a:spcBef>
              <a:spcAft>
                <a:spcPts val="0"/>
              </a:spcAft>
              <a:buSzPts val="2600"/>
              <a:buChar char="•"/>
            </a:pPr>
            <a:r>
              <a:rPr lang="en-US" dirty="0"/>
              <a:t>We will work through this step-by-step as a class.</a:t>
            </a:r>
            <a:endParaRPr dirty="0"/>
          </a:p>
          <a:p>
            <a:pPr marL="457200" lvl="0" indent="0" algn="l" rtl="0">
              <a:spcBef>
                <a:spcPts val="520"/>
              </a:spcBef>
              <a:spcAft>
                <a:spcPts val="0"/>
              </a:spcAft>
              <a:buNone/>
            </a:pPr>
            <a:endParaRPr dirty="0"/>
          </a:p>
        </p:txBody>
      </p:sp>
      <p:sp>
        <p:nvSpPr>
          <p:cNvPr id="275" name="Google Shape;275;p4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PhET Simulation: The Photoelectric Effect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48"/>
          <p:cNvPicPr preferRelativeResize="0"/>
          <p:nvPr/>
        </p:nvPicPr>
        <p:blipFill>
          <a:blip r:embed="rId3">
            <a:alphaModFix/>
          </a:blip>
          <a:stretch>
            <a:fillRect/>
          </a:stretch>
        </p:blipFill>
        <p:spPr>
          <a:xfrm>
            <a:off x="564256" y="778818"/>
            <a:ext cx="5986939" cy="3636772"/>
          </a:xfrm>
          <a:prstGeom prst="rect">
            <a:avLst/>
          </a:prstGeom>
          <a:noFill/>
          <a:ln>
            <a:noFill/>
          </a:ln>
        </p:spPr>
      </p:pic>
      <p:sp>
        <p:nvSpPr>
          <p:cNvPr id="281" name="Google Shape;281;p48"/>
          <p:cNvSpPr txBox="1"/>
          <p:nvPr/>
        </p:nvSpPr>
        <p:spPr>
          <a:xfrm>
            <a:off x="7083600" y="673125"/>
            <a:ext cx="1985100" cy="15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b="1" dirty="0">
                <a:solidFill>
                  <a:schemeClr val="accent4"/>
                </a:solidFill>
                <a:latin typeface="Calibri"/>
                <a:ea typeface="Calibri"/>
                <a:cs typeface="Calibri"/>
                <a:sym typeface="Calibri"/>
              </a:rPr>
              <a:t>Set Up: Complete Steps 1-4.</a:t>
            </a:r>
            <a:endParaRPr sz="2600" b="1" dirty="0">
              <a:solidFill>
                <a:schemeClr val="accent4"/>
              </a:solidFill>
              <a:latin typeface="Calibri"/>
              <a:ea typeface="Calibri"/>
              <a:cs typeface="Calibri"/>
              <a:sym typeface="Calibri"/>
            </a:endParaRPr>
          </a:p>
          <a:p>
            <a:pPr marL="0" lvl="0" indent="0" algn="l" rtl="0">
              <a:spcBef>
                <a:spcPts val="0"/>
              </a:spcBef>
              <a:spcAft>
                <a:spcPts val="0"/>
              </a:spcAft>
              <a:buNone/>
            </a:pPr>
            <a:endParaRPr sz="2600" b="1" dirty="0">
              <a:solidFill>
                <a:schemeClr val="accent4"/>
              </a:solidFill>
              <a:latin typeface="Calibri"/>
              <a:ea typeface="Calibri"/>
              <a:cs typeface="Calibri"/>
              <a:sym typeface="Calibri"/>
            </a:endParaRPr>
          </a:p>
          <a:p>
            <a:pPr marL="0" lvl="0" indent="0" algn="l" rtl="0">
              <a:spcBef>
                <a:spcPts val="0"/>
              </a:spcBef>
              <a:spcAft>
                <a:spcPts val="0"/>
              </a:spcAft>
              <a:buNone/>
            </a:pPr>
            <a:r>
              <a:rPr lang="en-US" sz="2600" b="1" dirty="0">
                <a:solidFill>
                  <a:schemeClr val="accent4"/>
                </a:solidFill>
                <a:latin typeface="Calibri"/>
                <a:ea typeface="Calibri"/>
                <a:cs typeface="Calibri"/>
                <a:sym typeface="Calibri"/>
              </a:rPr>
              <a:t>Begin by completing Steps 1-3.</a:t>
            </a:r>
            <a:endParaRPr sz="2600" b="1" dirty="0">
              <a:solidFill>
                <a:schemeClr val="accent4"/>
              </a:solidFill>
              <a:latin typeface="Calibri"/>
              <a:ea typeface="Calibri"/>
              <a:cs typeface="Calibri"/>
              <a:sym typeface="Calibri"/>
            </a:endParaRPr>
          </a:p>
          <a:p>
            <a:pPr marL="0" lvl="0" indent="0" algn="l" rtl="0">
              <a:spcBef>
                <a:spcPts val="0"/>
              </a:spcBef>
              <a:spcAft>
                <a:spcPts val="0"/>
              </a:spcAft>
              <a:buNone/>
            </a:pPr>
            <a:endParaRPr sz="2600" b="1" dirty="0">
              <a:solidFill>
                <a:schemeClr val="accent4"/>
              </a:solidFill>
              <a:latin typeface="Calibri"/>
              <a:ea typeface="Calibri"/>
              <a:cs typeface="Calibri"/>
              <a:sym typeface="Calibri"/>
            </a:endParaRPr>
          </a:p>
        </p:txBody>
      </p:sp>
      <p:sp>
        <p:nvSpPr>
          <p:cNvPr id="282" name="Google Shape;282;p48"/>
          <p:cNvSpPr txBox="1"/>
          <p:nvPr/>
        </p:nvSpPr>
        <p:spPr>
          <a:xfrm>
            <a:off x="666525" y="177050"/>
            <a:ext cx="4988700" cy="41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b="1">
                <a:solidFill>
                  <a:schemeClr val="accent4"/>
                </a:solidFill>
                <a:latin typeface="Calibri"/>
                <a:ea typeface="Calibri"/>
                <a:cs typeface="Calibri"/>
                <a:sym typeface="Calibri"/>
              </a:rPr>
              <a:t>Initial Settings:</a:t>
            </a:r>
            <a:endParaRPr sz="2600" b="1">
              <a:solidFill>
                <a:schemeClr val="accent4"/>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49"/>
          <p:cNvPicPr preferRelativeResize="0"/>
          <p:nvPr/>
        </p:nvPicPr>
        <p:blipFill>
          <a:blip r:embed="rId3">
            <a:alphaModFix/>
          </a:blip>
          <a:stretch>
            <a:fillRect/>
          </a:stretch>
        </p:blipFill>
        <p:spPr>
          <a:xfrm>
            <a:off x="541420" y="537687"/>
            <a:ext cx="4397213" cy="4068125"/>
          </a:xfrm>
          <a:prstGeom prst="rect">
            <a:avLst/>
          </a:prstGeom>
          <a:noFill/>
          <a:ln>
            <a:noFill/>
          </a:ln>
        </p:spPr>
      </p:pic>
      <p:sp>
        <p:nvSpPr>
          <p:cNvPr id="288" name="Google Shape;288;p49"/>
          <p:cNvSpPr txBox="1"/>
          <p:nvPr/>
        </p:nvSpPr>
        <p:spPr>
          <a:xfrm>
            <a:off x="5308925" y="275275"/>
            <a:ext cx="3003900" cy="199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b="1" dirty="0">
                <a:solidFill>
                  <a:schemeClr val="accent4"/>
                </a:solidFill>
                <a:latin typeface="Calibri"/>
                <a:ea typeface="Calibri"/>
                <a:cs typeface="Calibri"/>
                <a:sym typeface="Calibri"/>
              </a:rPr>
              <a:t>Experiment Step 3: </a:t>
            </a:r>
            <a:r>
              <a:rPr lang="en-US" sz="2600" b="1" dirty="0">
                <a:solidFill>
                  <a:schemeClr val="dk1"/>
                </a:solidFill>
                <a:latin typeface="Calibri"/>
                <a:ea typeface="Calibri"/>
                <a:cs typeface="Calibri"/>
                <a:sym typeface="Calibri"/>
              </a:rPr>
              <a:t>Red photons at 50% intensity.</a:t>
            </a:r>
            <a:endParaRPr sz="2600" b="1"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530350" y="710825"/>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Lesson Objectives</a:t>
            </a:r>
            <a:endParaRPr dirty="0"/>
          </a:p>
        </p:txBody>
      </p:sp>
      <p:sp>
        <p:nvSpPr>
          <p:cNvPr id="123" name="Google Shape;123;p24"/>
          <p:cNvSpPr txBox="1">
            <a:spLocks noGrp="1"/>
          </p:cNvSpPr>
          <p:nvPr>
            <p:ph type="body" idx="1"/>
          </p:nvPr>
        </p:nvSpPr>
        <p:spPr>
          <a:xfrm>
            <a:off x="530350" y="1950296"/>
            <a:ext cx="7772400" cy="2012400"/>
          </a:xfrm>
          <a:prstGeom prst="rect">
            <a:avLst/>
          </a:prstGeom>
          <a:noFill/>
          <a:ln>
            <a:noFill/>
          </a:ln>
        </p:spPr>
        <p:txBody>
          <a:bodyPr spcFirstLastPara="1" wrap="square" lIns="45700" tIns="45700" rIns="45700" bIns="45700" anchor="t" anchorCtr="0">
            <a:normAutofit/>
          </a:bodyPr>
          <a:lstStyle/>
          <a:p>
            <a:pPr marL="457200" lvl="0" indent="-393700" algn="l" rtl="0">
              <a:spcBef>
                <a:spcPts val="0"/>
              </a:spcBef>
              <a:spcAft>
                <a:spcPts val="0"/>
              </a:spcAft>
              <a:buSzPts val="2600"/>
              <a:buChar char="•"/>
            </a:pPr>
            <a:r>
              <a:rPr lang="en-US" dirty="0"/>
              <a:t>Examine the concept of quantization of energy.</a:t>
            </a:r>
            <a:endParaRPr dirty="0"/>
          </a:p>
          <a:p>
            <a:pPr marL="457200" lvl="0" indent="-393700" algn="l" rtl="0">
              <a:spcBef>
                <a:spcPts val="0"/>
              </a:spcBef>
              <a:spcAft>
                <a:spcPts val="0"/>
              </a:spcAft>
              <a:buSzPts val="2600"/>
              <a:buChar char="•"/>
            </a:pPr>
            <a:r>
              <a:rPr lang="en-US" dirty="0"/>
              <a:t>Interpret and implement the photoelectric effect.</a:t>
            </a:r>
            <a:endParaRPr dirty="0"/>
          </a:p>
          <a:p>
            <a:pPr marL="457200" lvl="0" indent="-393700" algn="l" rtl="0">
              <a:spcBef>
                <a:spcPts val="0"/>
              </a:spcBef>
              <a:spcAft>
                <a:spcPts val="0"/>
              </a:spcAft>
              <a:buSzPts val="2600"/>
              <a:buChar char="•"/>
            </a:pPr>
            <a:r>
              <a:rPr lang="en-US" dirty="0"/>
              <a:t>Examine experiments that demonstrate the particle properties of light.</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50"/>
          <p:cNvPicPr preferRelativeResize="0"/>
          <p:nvPr/>
        </p:nvPicPr>
        <p:blipFill>
          <a:blip r:embed="rId3">
            <a:alphaModFix/>
          </a:blip>
          <a:stretch>
            <a:fillRect/>
          </a:stretch>
        </p:blipFill>
        <p:spPr>
          <a:xfrm>
            <a:off x="591842" y="466452"/>
            <a:ext cx="5375821" cy="4259179"/>
          </a:xfrm>
          <a:prstGeom prst="rect">
            <a:avLst/>
          </a:prstGeom>
          <a:noFill/>
          <a:ln>
            <a:noFill/>
          </a:ln>
        </p:spPr>
      </p:pic>
      <p:sp>
        <p:nvSpPr>
          <p:cNvPr id="294" name="Google Shape;294;p50"/>
          <p:cNvSpPr txBox="1"/>
          <p:nvPr/>
        </p:nvSpPr>
        <p:spPr>
          <a:xfrm>
            <a:off x="6456900" y="283125"/>
            <a:ext cx="2398800" cy="225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600" b="1" dirty="0">
                <a:solidFill>
                  <a:schemeClr val="accent4"/>
                </a:solidFill>
                <a:latin typeface="Calibri"/>
                <a:ea typeface="Calibri"/>
                <a:cs typeface="Calibri"/>
                <a:sym typeface="Calibri"/>
              </a:rPr>
              <a:t>Experiment Step 4: </a:t>
            </a:r>
            <a:endParaRPr sz="2600" b="1" dirty="0">
              <a:solidFill>
                <a:schemeClr val="accent4"/>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600" b="1" dirty="0">
                <a:solidFill>
                  <a:schemeClr val="dk1"/>
                </a:solidFill>
                <a:latin typeface="Calibri"/>
                <a:ea typeface="Calibri"/>
                <a:cs typeface="Calibri"/>
                <a:sym typeface="Calibri"/>
              </a:rPr>
              <a:t>270 nm photons at 50% intensity.</a:t>
            </a:r>
            <a:endParaRPr sz="26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600" b="1" dirty="0">
                <a:solidFill>
                  <a:schemeClr val="dk1"/>
                </a:solidFill>
                <a:latin typeface="Calibri"/>
                <a:ea typeface="Calibri"/>
                <a:cs typeface="Calibri"/>
                <a:sym typeface="Calibri"/>
              </a:rPr>
              <a:t>Photoelectrons are produced.</a:t>
            </a:r>
            <a:endParaRPr sz="2600" b="1" dirty="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51"/>
          <p:cNvPicPr preferRelativeResize="0"/>
          <p:nvPr/>
        </p:nvPicPr>
        <p:blipFill>
          <a:blip r:embed="rId3">
            <a:alphaModFix/>
          </a:blip>
          <a:stretch>
            <a:fillRect/>
          </a:stretch>
        </p:blipFill>
        <p:spPr>
          <a:xfrm>
            <a:off x="493296" y="487278"/>
            <a:ext cx="6418847" cy="3976440"/>
          </a:xfrm>
          <a:prstGeom prst="rect">
            <a:avLst/>
          </a:prstGeom>
          <a:noFill/>
          <a:ln>
            <a:noFill/>
          </a:ln>
        </p:spPr>
      </p:pic>
      <p:sp>
        <p:nvSpPr>
          <p:cNvPr id="300" name="Google Shape;300;p51"/>
          <p:cNvSpPr txBox="1"/>
          <p:nvPr/>
        </p:nvSpPr>
        <p:spPr>
          <a:xfrm>
            <a:off x="7309175" y="259525"/>
            <a:ext cx="1789800" cy="29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000" b="1">
                <a:solidFill>
                  <a:schemeClr val="accent4"/>
                </a:solidFill>
                <a:latin typeface="Calibri"/>
                <a:ea typeface="Calibri"/>
                <a:cs typeface="Calibri"/>
                <a:sym typeface="Calibri"/>
              </a:rPr>
              <a:t>Experiment Step 5:</a:t>
            </a:r>
            <a:endParaRPr sz="2000" b="1">
              <a:solidFill>
                <a:schemeClr val="accent4"/>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000" b="1">
                <a:solidFill>
                  <a:schemeClr val="dk1"/>
                </a:solidFill>
                <a:latin typeface="Calibri"/>
                <a:ea typeface="Calibri"/>
                <a:cs typeface="Calibri"/>
                <a:sym typeface="Calibri"/>
              </a:rPr>
              <a:t>As the intensity is varied, the current increases as shown in top graph.</a:t>
            </a:r>
            <a:endParaRPr sz="20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000" b="1">
              <a:solidFill>
                <a:schemeClr val="accent4"/>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52"/>
          <p:cNvPicPr preferRelativeResize="0"/>
          <p:nvPr/>
        </p:nvPicPr>
        <p:blipFill>
          <a:blip r:embed="rId3">
            <a:alphaModFix/>
          </a:blip>
          <a:stretch>
            <a:fillRect/>
          </a:stretch>
        </p:blipFill>
        <p:spPr>
          <a:xfrm>
            <a:off x="529390" y="553453"/>
            <a:ext cx="5245768" cy="4267597"/>
          </a:xfrm>
          <a:prstGeom prst="rect">
            <a:avLst/>
          </a:prstGeom>
          <a:noFill/>
          <a:ln>
            <a:noFill/>
          </a:ln>
        </p:spPr>
      </p:pic>
      <p:sp>
        <p:nvSpPr>
          <p:cNvPr id="306" name="Google Shape;306;p52"/>
          <p:cNvSpPr txBox="1"/>
          <p:nvPr/>
        </p:nvSpPr>
        <p:spPr>
          <a:xfrm>
            <a:off x="6170691" y="388624"/>
            <a:ext cx="2729700" cy="318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000" b="1" dirty="0">
                <a:solidFill>
                  <a:schemeClr val="accent4"/>
                </a:solidFill>
                <a:latin typeface="Calibri"/>
                <a:ea typeface="Calibri"/>
                <a:cs typeface="Calibri"/>
                <a:sym typeface="Calibri"/>
              </a:rPr>
              <a:t>Experiment Step 6:</a:t>
            </a:r>
            <a:endParaRPr sz="2000" b="1" dirty="0">
              <a:solidFill>
                <a:schemeClr val="accent4"/>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000" b="1" dirty="0">
                <a:solidFill>
                  <a:schemeClr val="dk1"/>
                </a:solidFill>
                <a:latin typeface="Calibri"/>
                <a:ea typeface="Calibri"/>
                <a:cs typeface="Calibri"/>
                <a:sym typeface="Calibri"/>
              </a:rPr>
              <a:t>Photoelectrons produced by single photons. Electrons exist in different energy levels. Electrons ejected from lower energy levels will require higher energy photons. </a:t>
            </a:r>
            <a:endParaRPr sz="2000" b="1" dirty="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53"/>
          <p:cNvPicPr preferRelativeResize="0"/>
          <p:nvPr/>
        </p:nvPicPr>
        <p:blipFill>
          <a:blip r:embed="rId3">
            <a:alphaModFix/>
          </a:blip>
          <a:stretch>
            <a:fillRect/>
          </a:stretch>
        </p:blipFill>
        <p:spPr>
          <a:xfrm>
            <a:off x="280475" y="792256"/>
            <a:ext cx="6340642" cy="3382702"/>
          </a:xfrm>
          <a:prstGeom prst="rect">
            <a:avLst/>
          </a:prstGeom>
          <a:noFill/>
          <a:ln>
            <a:noFill/>
          </a:ln>
        </p:spPr>
      </p:pic>
      <p:sp>
        <p:nvSpPr>
          <p:cNvPr id="312" name="Google Shape;312;p53"/>
          <p:cNvSpPr txBox="1"/>
          <p:nvPr/>
        </p:nvSpPr>
        <p:spPr>
          <a:xfrm>
            <a:off x="6773779" y="290999"/>
            <a:ext cx="2141621" cy="378168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900" b="1" dirty="0">
                <a:solidFill>
                  <a:schemeClr val="accent4"/>
                </a:solidFill>
                <a:latin typeface="Calibri"/>
                <a:ea typeface="Calibri"/>
                <a:cs typeface="Calibri"/>
                <a:sym typeface="Calibri"/>
              </a:rPr>
              <a:t>Experiment Step 7:</a:t>
            </a:r>
            <a:endParaRPr sz="1900" b="1" dirty="0">
              <a:solidFill>
                <a:schemeClr val="accent4"/>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700" b="1" dirty="0">
                <a:solidFill>
                  <a:schemeClr val="dk1"/>
                </a:solidFill>
                <a:latin typeface="Calibri"/>
                <a:ea typeface="Calibri"/>
                <a:cs typeface="Calibri"/>
                <a:sym typeface="Calibri"/>
              </a:rPr>
              <a:t>Red photons do not produce photoelectrons because they do not possess the minimum energy required to eject electrons. Even over time at high intensities, the energy does not build up and eject electrons.</a:t>
            </a:r>
            <a:endParaRPr sz="1700" b="1" dirty="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54"/>
          <p:cNvPicPr preferRelativeResize="0"/>
          <p:nvPr/>
        </p:nvPicPr>
        <p:blipFill>
          <a:blip r:embed="rId3">
            <a:alphaModFix/>
          </a:blip>
          <a:stretch>
            <a:fillRect/>
          </a:stretch>
        </p:blipFill>
        <p:spPr>
          <a:xfrm>
            <a:off x="412288" y="541420"/>
            <a:ext cx="6475792" cy="3665749"/>
          </a:xfrm>
          <a:prstGeom prst="rect">
            <a:avLst/>
          </a:prstGeom>
          <a:noFill/>
          <a:ln>
            <a:noFill/>
          </a:ln>
        </p:spPr>
      </p:pic>
      <p:sp>
        <p:nvSpPr>
          <p:cNvPr id="318" name="Google Shape;318;p54"/>
          <p:cNvSpPr txBox="1"/>
          <p:nvPr/>
        </p:nvSpPr>
        <p:spPr>
          <a:xfrm>
            <a:off x="7235927" y="541420"/>
            <a:ext cx="1588800" cy="352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000" b="1" dirty="0">
                <a:solidFill>
                  <a:schemeClr val="accent4"/>
                </a:solidFill>
                <a:latin typeface="Calibri"/>
                <a:ea typeface="Calibri"/>
                <a:cs typeface="Calibri"/>
                <a:sym typeface="Calibri"/>
              </a:rPr>
              <a:t>Experiment Step 8:</a:t>
            </a:r>
            <a:endParaRPr sz="2000" b="1" dirty="0">
              <a:solidFill>
                <a:schemeClr val="accent4"/>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800" b="1" dirty="0">
                <a:solidFill>
                  <a:schemeClr val="dk1"/>
                </a:solidFill>
                <a:latin typeface="Calibri"/>
                <a:ea typeface="Calibri"/>
                <a:cs typeface="Calibri"/>
                <a:sym typeface="Calibri"/>
              </a:rPr>
              <a:t>Kinetic energy is directly proportional to the frequency of the photons as shown in the lower graph.</a:t>
            </a:r>
            <a:endParaRPr sz="1800" b="1" dirty="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55"/>
          <p:cNvPicPr preferRelativeResize="0"/>
          <p:nvPr/>
        </p:nvPicPr>
        <p:blipFill>
          <a:blip r:embed="rId3">
            <a:alphaModFix/>
          </a:blip>
          <a:stretch>
            <a:fillRect/>
          </a:stretch>
        </p:blipFill>
        <p:spPr>
          <a:xfrm>
            <a:off x="511341" y="306675"/>
            <a:ext cx="5465731" cy="4437647"/>
          </a:xfrm>
          <a:prstGeom prst="rect">
            <a:avLst/>
          </a:prstGeom>
          <a:noFill/>
          <a:ln>
            <a:noFill/>
          </a:ln>
        </p:spPr>
      </p:pic>
      <p:sp>
        <p:nvSpPr>
          <p:cNvPr id="324" name="Google Shape;324;p55"/>
          <p:cNvSpPr txBox="1"/>
          <p:nvPr/>
        </p:nvSpPr>
        <p:spPr>
          <a:xfrm>
            <a:off x="6184232" y="372849"/>
            <a:ext cx="2817043" cy="34170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chemeClr val="accent4"/>
                </a:solidFill>
                <a:latin typeface="Calibri"/>
                <a:ea typeface="Calibri"/>
                <a:cs typeface="Calibri"/>
                <a:sym typeface="Calibri"/>
              </a:rPr>
              <a:t>Sodium</a:t>
            </a:r>
            <a:endParaRPr sz="2000" b="1" dirty="0">
              <a:solidFill>
                <a:schemeClr val="accent4"/>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000" b="1" dirty="0">
                <a:solidFill>
                  <a:schemeClr val="accent4"/>
                </a:solidFill>
                <a:latin typeface="Calibri"/>
                <a:ea typeface="Calibri"/>
                <a:cs typeface="Calibri"/>
                <a:sym typeface="Calibri"/>
              </a:rPr>
              <a:t>Experiment Step 9:</a:t>
            </a:r>
            <a:endParaRPr sz="2000" b="1" dirty="0">
              <a:solidFill>
                <a:schemeClr val="accent4"/>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600" b="1" dirty="0">
                <a:solidFill>
                  <a:schemeClr val="dk1"/>
                </a:solidFill>
                <a:latin typeface="Calibri"/>
                <a:ea typeface="Calibri"/>
                <a:cs typeface="Calibri"/>
                <a:sym typeface="Calibri"/>
              </a:rPr>
              <a:t>Photoelectrons produced at approximately 535 nm.</a:t>
            </a:r>
            <a:endParaRPr sz="16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600" b="1" dirty="0">
                <a:solidFill>
                  <a:schemeClr val="dk1"/>
                </a:solidFill>
                <a:latin typeface="Calibri"/>
                <a:ea typeface="Calibri"/>
                <a:cs typeface="Calibri"/>
                <a:sym typeface="Calibri"/>
              </a:rPr>
              <a:t>It requires less energy to produced photoelectrons in sodium compared to zinc.</a:t>
            </a:r>
            <a:endParaRPr sz="16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600" b="1" dirty="0">
                <a:solidFill>
                  <a:schemeClr val="dk1"/>
                </a:solidFill>
                <a:latin typeface="Calibri"/>
                <a:ea typeface="Calibri"/>
                <a:cs typeface="Calibri"/>
                <a:sym typeface="Calibri"/>
              </a:rPr>
              <a:t>Sodium has a smaller work function compared to zinc.</a:t>
            </a:r>
            <a:endParaRPr sz="1600" b="1" dirty="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56"/>
          <p:cNvPicPr preferRelativeResize="0"/>
          <p:nvPr/>
        </p:nvPicPr>
        <p:blipFill>
          <a:blip r:embed="rId3">
            <a:alphaModFix/>
          </a:blip>
          <a:stretch>
            <a:fillRect/>
          </a:stretch>
        </p:blipFill>
        <p:spPr>
          <a:xfrm>
            <a:off x="547436" y="499310"/>
            <a:ext cx="5552575" cy="4301291"/>
          </a:xfrm>
          <a:prstGeom prst="rect">
            <a:avLst/>
          </a:prstGeom>
          <a:noFill/>
          <a:ln>
            <a:noFill/>
          </a:ln>
        </p:spPr>
      </p:pic>
      <p:sp>
        <p:nvSpPr>
          <p:cNvPr id="330" name="Google Shape;330;p56"/>
          <p:cNvSpPr txBox="1"/>
          <p:nvPr/>
        </p:nvSpPr>
        <p:spPr>
          <a:xfrm>
            <a:off x="6366722" y="350605"/>
            <a:ext cx="2456700" cy="359575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chemeClr val="accent4"/>
                </a:solidFill>
                <a:latin typeface="Calibri"/>
                <a:ea typeface="Calibri"/>
                <a:cs typeface="Calibri"/>
                <a:sym typeface="Calibri"/>
              </a:rPr>
              <a:t>Copper</a:t>
            </a:r>
            <a:endParaRPr sz="2000" b="1" dirty="0">
              <a:solidFill>
                <a:schemeClr val="accent4"/>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000" b="1" dirty="0">
                <a:solidFill>
                  <a:schemeClr val="accent4"/>
                </a:solidFill>
                <a:latin typeface="Calibri"/>
                <a:ea typeface="Calibri"/>
                <a:cs typeface="Calibri"/>
                <a:sym typeface="Calibri"/>
              </a:rPr>
              <a:t>Experiment Step 10</a:t>
            </a:r>
            <a:endParaRPr sz="2000" b="1" dirty="0">
              <a:solidFill>
                <a:schemeClr val="accent4"/>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000" b="1" dirty="0">
              <a:solidFill>
                <a:schemeClr val="accent4"/>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600" b="1" dirty="0">
                <a:solidFill>
                  <a:schemeClr val="dk1"/>
                </a:solidFill>
                <a:latin typeface="Calibri"/>
                <a:ea typeface="Calibri"/>
                <a:cs typeface="Calibri"/>
                <a:sym typeface="Calibri"/>
              </a:rPr>
              <a:t>Photoelectrons produced at approximately 250 nm.</a:t>
            </a:r>
            <a:endParaRPr sz="16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600" b="1" dirty="0">
                <a:solidFill>
                  <a:schemeClr val="dk1"/>
                </a:solidFill>
                <a:latin typeface="Calibri"/>
                <a:ea typeface="Calibri"/>
                <a:cs typeface="Calibri"/>
                <a:sym typeface="Calibri"/>
              </a:rPr>
              <a:t>It requires more energy to produced photoelectrons in copper compared to zinc.</a:t>
            </a:r>
            <a:endParaRPr sz="16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600" b="1" dirty="0">
                <a:solidFill>
                  <a:schemeClr val="dk1"/>
                </a:solidFill>
                <a:latin typeface="Calibri"/>
                <a:ea typeface="Calibri"/>
                <a:cs typeface="Calibri"/>
                <a:sym typeface="Calibri"/>
              </a:rPr>
              <a:t>Copper has a larger work function than zinc.</a:t>
            </a:r>
            <a:endParaRPr sz="1600" b="1" dirty="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57"/>
          <p:cNvPicPr preferRelativeResize="0"/>
          <p:nvPr/>
        </p:nvPicPr>
        <p:blipFill>
          <a:blip r:embed="rId3">
            <a:alphaModFix/>
          </a:blip>
          <a:stretch>
            <a:fillRect/>
          </a:stretch>
        </p:blipFill>
        <p:spPr>
          <a:xfrm>
            <a:off x="738970" y="481262"/>
            <a:ext cx="5012125" cy="4325353"/>
          </a:xfrm>
          <a:prstGeom prst="rect">
            <a:avLst/>
          </a:prstGeom>
          <a:noFill/>
          <a:ln>
            <a:noFill/>
          </a:ln>
        </p:spPr>
      </p:pic>
      <p:sp>
        <p:nvSpPr>
          <p:cNvPr id="336" name="Google Shape;336;p57"/>
          <p:cNvSpPr txBox="1"/>
          <p:nvPr/>
        </p:nvSpPr>
        <p:spPr>
          <a:xfrm>
            <a:off x="6136105" y="214075"/>
            <a:ext cx="2926345" cy="359993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chemeClr val="accent4"/>
                </a:solidFill>
                <a:latin typeface="Calibri"/>
                <a:ea typeface="Calibri"/>
                <a:cs typeface="Calibri"/>
                <a:sym typeface="Calibri"/>
              </a:rPr>
              <a:t>Platinum</a:t>
            </a:r>
            <a:endParaRPr sz="1800" b="1" dirty="0">
              <a:solidFill>
                <a:schemeClr val="accent4"/>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800" b="1" dirty="0">
                <a:solidFill>
                  <a:schemeClr val="accent4"/>
                </a:solidFill>
                <a:latin typeface="Calibri"/>
                <a:ea typeface="Calibri"/>
                <a:cs typeface="Calibri"/>
                <a:sym typeface="Calibri"/>
              </a:rPr>
              <a:t>Experiment Step 10</a:t>
            </a:r>
            <a:endParaRPr sz="1800" b="1" dirty="0">
              <a:solidFill>
                <a:schemeClr val="accent4"/>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600" b="1" dirty="0">
                <a:solidFill>
                  <a:schemeClr val="dk1"/>
                </a:solidFill>
                <a:latin typeface="Calibri"/>
                <a:ea typeface="Calibri"/>
                <a:cs typeface="Calibri"/>
                <a:sym typeface="Calibri"/>
              </a:rPr>
              <a:t>Photoelectrons produced at approximately 190 nm.</a:t>
            </a:r>
            <a:endParaRPr sz="16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600" b="1" dirty="0">
                <a:solidFill>
                  <a:schemeClr val="dk1"/>
                </a:solidFill>
                <a:latin typeface="Calibri"/>
                <a:ea typeface="Calibri"/>
                <a:cs typeface="Calibri"/>
                <a:sym typeface="Calibri"/>
              </a:rPr>
              <a:t>It requires more energy to produced photoelectrons in platinum compared to zinc.</a:t>
            </a:r>
            <a:endParaRPr sz="16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600" b="1" dirty="0">
                <a:solidFill>
                  <a:schemeClr val="dk1"/>
                </a:solidFill>
                <a:latin typeface="Calibri"/>
                <a:ea typeface="Calibri"/>
                <a:cs typeface="Calibri"/>
                <a:sym typeface="Calibri"/>
              </a:rPr>
              <a:t>Platinum has a larger work function compared to zinc.</a:t>
            </a:r>
            <a:endParaRPr sz="1600" b="1" dirty="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58"/>
          <p:cNvPicPr preferRelativeResize="0"/>
          <p:nvPr/>
        </p:nvPicPr>
        <p:blipFill>
          <a:blip r:embed="rId3">
            <a:alphaModFix/>
          </a:blip>
          <a:stretch>
            <a:fillRect/>
          </a:stretch>
        </p:blipFill>
        <p:spPr>
          <a:xfrm>
            <a:off x="495075" y="361950"/>
            <a:ext cx="5492057" cy="4419600"/>
          </a:xfrm>
          <a:prstGeom prst="rect">
            <a:avLst/>
          </a:prstGeom>
          <a:noFill/>
          <a:ln>
            <a:noFill/>
          </a:ln>
        </p:spPr>
      </p:pic>
      <p:sp>
        <p:nvSpPr>
          <p:cNvPr id="342" name="Google Shape;342;p58"/>
          <p:cNvSpPr txBox="1"/>
          <p:nvPr/>
        </p:nvSpPr>
        <p:spPr>
          <a:xfrm>
            <a:off x="6473175" y="234450"/>
            <a:ext cx="2477100" cy="363370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chemeClr val="accent4"/>
                </a:solidFill>
                <a:latin typeface="Calibri"/>
                <a:ea typeface="Calibri"/>
                <a:cs typeface="Calibri"/>
                <a:sym typeface="Calibri"/>
              </a:rPr>
              <a:t>Calcium</a:t>
            </a:r>
            <a:endParaRPr sz="2000" b="1" dirty="0">
              <a:solidFill>
                <a:schemeClr val="accent4"/>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000" b="1" dirty="0">
                <a:solidFill>
                  <a:schemeClr val="accent4"/>
                </a:solidFill>
                <a:latin typeface="Calibri"/>
                <a:ea typeface="Calibri"/>
                <a:cs typeface="Calibri"/>
                <a:sym typeface="Calibri"/>
              </a:rPr>
              <a:t>Experiment Step 10</a:t>
            </a:r>
            <a:endParaRPr sz="2000" b="1" dirty="0">
              <a:solidFill>
                <a:schemeClr val="accent4"/>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600" b="1" dirty="0">
                <a:solidFill>
                  <a:schemeClr val="dk1"/>
                </a:solidFill>
                <a:latin typeface="Calibri"/>
                <a:ea typeface="Calibri"/>
                <a:cs typeface="Calibri"/>
                <a:sym typeface="Calibri"/>
              </a:rPr>
              <a:t>Photoelectrons produced at approximately 400 nm.</a:t>
            </a:r>
            <a:endParaRPr sz="16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600" b="1" dirty="0">
                <a:solidFill>
                  <a:schemeClr val="dk1"/>
                </a:solidFill>
                <a:latin typeface="Calibri"/>
                <a:ea typeface="Calibri"/>
                <a:cs typeface="Calibri"/>
                <a:sym typeface="Calibri"/>
              </a:rPr>
              <a:t>It requires less energy to produced photoelectrons in calcium compared to zinc.</a:t>
            </a:r>
            <a:endParaRPr sz="16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600" b="1" dirty="0">
                <a:solidFill>
                  <a:schemeClr val="dk1"/>
                </a:solidFill>
                <a:latin typeface="Calibri"/>
                <a:ea typeface="Calibri"/>
                <a:cs typeface="Calibri"/>
                <a:sym typeface="Calibri"/>
              </a:rPr>
              <a:t>Calcium has a smaller work function compared to zinc.</a:t>
            </a:r>
            <a:endParaRPr sz="1600" b="1" dirty="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59"/>
          <p:cNvPicPr preferRelativeResize="0"/>
          <p:nvPr/>
        </p:nvPicPr>
        <p:blipFill>
          <a:blip r:embed="rId3">
            <a:alphaModFix/>
          </a:blip>
          <a:stretch>
            <a:fillRect/>
          </a:stretch>
        </p:blipFill>
        <p:spPr>
          <a:xfrm>
            <a:off x="427121" y="348916"/>
            <a:ext cx="5624763" cy="4351914"/>
          </a:xfrm>
          <a:prstGeom prst="rect">
            <a:avLst/>
          </a:prstGeom>
          <a:noFill/>
          <a:ln>
            <a:noFill/>
          </a:ln>
        </p:spPr>
      </p:pic>
      <p:sp>
        <p:nvSpPr>
          <p:cNvPr id="348" name="Google Shape;348;p59"/>
          <p:cNvSpPr txBox="1"/>
          <p:nvPr/>
        </p:nvSpPr>
        <p:spPr>
          <a:xfrm>
            <a:off x="6399650" y="203025"/>
            <a:ext cx="2619900" cy="128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chemeClr val="accent4"/>
                </a:solidFill>
                <a:latin typeface="Calibri"/>
                <a:ea typeface="Calibri"/>
                <a:cs typeface="Calibri"/>
                <a:sym typeface="Calibri"/>
              </a:rPr>
              <a:t>Unknown Metal</a:t>
            </a:r>
            <a:endParaRPr sz="2000" b="1">
              <a:solidFill>
                <a:schemeClr val="accent4"/>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000" b="1">
                <a:solidFill>
                  <a:schemeClr val="accent4"/>
                </a:solidFill>
                <a:latin typeface="Calibri"/>
                <a:ea typeface="Calibri"/>
                <a:cs typeface="Calibri"/>
                <a:sym typeface="Calibri"/>
              </a:rPr>
              <a:t>Experiment Step 10</a:t>
            </a:r>
            <a:endParaRPr sz="2000" b="1">
              <a:solidFill>
                <a:schemeClr val="accent4"/>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Essential Question</a:t>
            </a:r>
            <a:endParaRPr/>
          </a:p>
        </p:txBody>
      </p:sp>
      <p:sp>
        <p:nvSpPr>
          <p:cNvPr id="117" name="Google Shape;117;p2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55563" lvl="0" indent="0" algn="l" rtl="0">
              <a:spcBef>
                <a:spcPts val="0"/>
              </a:spcBef>
              <a:spcAft>
                <a:spcPts val="0"/>
              </a:spcAft>
              <a:buSzPts val="2600"/>
              <a:buNone/>
            </a:pPr>
            <a:r>
              <a:rPr lang="en-US"/>
              <a:t>Is light a wave or a particle?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60"/>
          <p:cNvSpPr txBox="1">
            <a:spLocks noGrp="1"/>
          </p:cNvSpPr>
          <p:nvPr>
            <p:ph type="body" idx="1"/>
          </p:nvPr>
        </p:nvSpPr>
        <p:spPr>
          <a:xfrm>
            <a:off x="0" y="4637865"/>
            <a:ext cx="7285121" cy="589500"/>
          </a:xfrm>
          <a:prstGeom prst="rect">
            <a:avLst/>
          </a:prstGeom>
        </p:spPr>
        <p:txBody>
          <a:bodyPr spcFirstLastPara="1" wrap="square" lIns="91425" tIns="45700" rIns="91425" bIns="45700" anchor="t" anchorCtr="0">
            <a:normAutofit/>
          </a:bodyPr>
          <a:lstStyle/>
          <a:p>
            <a:pPr marL="0" lvl="0" indent="0" algn="ctr" rtl="0">
              <a:spcBef>
                <a:spcPts val="520"/>
              </a:spcBef>
              <a:spcAft>
                <a:spcPts val="0"/>
              </a:spcAft>
              <a:buNone/>
            </a:pPr>
            <a:r>
              <a:rPr lang="en-US" sz="1500" u="sng" dirty="0">
                <a:solidFill>
                  <a:schemeClr val="tx1"/>
                </a:solidFill>
                <a:hlinkClick r:id="rId4">
                  <a:extLst>
                    <a:ext uri="{A12FA001-AC4F-418D-AE19-62706E023703}">
                      <ahyp:hlinkClr xmlns:ahyp="http://schemas.microsoft.com/office/drawing/2018/hyperlinkcolor" val="tx"/>
                    </a:ext>
                  </a:extLst>
                </a:hlinkClick>
              </a:rPr>
              <a:t>https://www.youtube.com/watch?v=kcSYV8bJox8</a:t>
            </a:r>
            <a:endParaRPr sz="1500" dirty="0">
              <a:solidFill>
                <a:schemeClr val="tx1"/>
              </a:solidFill>
            </a:endParaRPr>
          </a:p>
          <a:p>
            <a:pPr marL="0" lvl="0" indent="0" algn="l" rtl="0">
              <a:spcBef>
                <a:spcPts val="520"/>
              </a:spcBef>
              <a:spcAft>
                <a:spcPts val="0"/>
              </a:spcAft>
              <a:buNone/>
            </a:pPr>
            <a:endParaRPr dirty="0"/>
          </a:p>
        </p:txBody>
      </p:sp>
      <p:sp>
        <p:nvSpPr>
          <p:cNvPr id="354" name="Google Shape;354;p6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Photoelectric Effect Demonstration</a:t>
            </a:r>
            <a:endParaRPr/>
          </a:p>
        </p:txBody>
      </p:sp>
      <p:pic>
        <p:nvPicPr>
          <p:cNvPr id="2" name="Online Media 1" descr="Photoelectric Effect">
            <a:hlinkClick r:id="" action="ppaction://media"/>
            <a:extLst>
              <a:ext uri="{FF2B5EF4-FFF2-40B4-BE49-F238E27FC236}">
                <a16:creationId xmlns:a16="http://schemas.microsoft.com/office/drawing/2014/main" id="{5840C278-9131-C322-3039-E7B168DFDFEB}"/>
              </a:ext>
            </a:extLst>
          </p:cNvPr>
          <p:cNvPicPr>
            <a:picLocks noRot="1" noChangeAspect="1"/>
          </p:cNvPicPr>
          <p:nvPr>
            <a:videoFile r:link="rId1"/>
          </p:nvPr>
        </p:nvPicPr>
        <p:blipFill>
          <a:blip r:embed="rId5"/>
          <a:stretch>
            <a:fillRect/>
          </a:stretch>
        </p:blipFill>
        <p:spPr>
          <a:xfrm>
            <a:off x="884656" y="1164647"/>
            <a:ext cx="5870840" cy="3395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1"/>
          <p:cNvSpPr/>
          <p:nvPr/>
        </p:nvSpPr>
        <p:spPr>
          <a:xfrm>
            <a:off x="5872450" y="1231925"/>
            <a:ext cx="2568300" cy="2668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 name="Google Shape;361;p61"/>
          <p:cNvSpPr txBox="1">
            <a:spLocks noGrp="1"/>
          </p:cNvSpPr>
          <p:nvPr>
            <p:ph type="body" idx="1"/>
          </p:nvPr>
        </p:nvSpPr>
        <p:spPr>
          <a:xfrm>
            <a:off x="457200" y="1309350"/>
            <a:ext cx="52515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dirty="0"/>
              <a:t>In your Science Notebook, create a diagram to match the one on the right.</a:t>
            </a:r>
            <a:endParaRPr dirty="0"/>
          </a:p>
          <a:p>
            <a:pPr marL="457200" lvl="0" indent="-393700" algn="l" rtl="0">
              <a:spcBef>
                <a:spcPts val="0"/>
              </a:spcBef>
              <a:spcAft>
                <a:spcPts val="0"/>
              </a:spcAft>
              <a:buSzPts val="2600"/>
              <a:buChar char="•"/>
            </a:pPr>
            <a:r>
              <a:rPr lang="en-US" dirty="0"/>
              <a:t>For the next few slides, focus on the right-hand side section of your notes. </a:t>
            </a:r>
            <a:endParaRPr dirty="0"/>
          </a:p>
          <a:p>
            <a:pPr marL="457200" lvl="0" indent="-393700" algn="l" rtl="0">
              <a:spcBef>
                <a:spcPts val="0"/>
              </a:spcBef>
              <a:spcAft>
                <a:spcPts val="0"/>
              </a:spcAft>
              <a:buSzPts val="2600"/>
              <a:buChar char="•"/>
            </a:pPr>
            <a:r>
              <a:rPr lang="en-US" dirty="0"/>
              <a:t>Record any big ideas you learn.</a:t>
            </a:r>
            <a:endParaRPr dirty="0"/>
          </a:p>
        </p:txBody>
      </p:sp>
      <p:sp>
        <p:nvSpPr>
          <p:cNvPr id="362" name="Google Shape;362;p6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Cornell Notes</a:t>
            </a:r>
            <a:endParaRPr/>
          </a:p>
        </p:txBody>
      </p:sp>
      <p:cxnSp>
        <p:nvCxnSpPr>
          <p:cNvPr id="363" name="Google Shape;363;p61"/>
          <p:cNvCxnSpPr>
            <a:cxnSpLocks/>
            <a:stCxn id="360" idx="0"/>
          </p:cNvCxnSpPr>
          <p:nvPr/>
        </p:nvCxnSpPr>
        <p:spPr>
          <a:xfrm>
            <a:off x="7156600" y="1231925"/>
            <a:ext cx="56332" cy="1950428"/>
          </a:xfrm>
          <a:prstGeom prst="straightConnector1">
            <a:avLst/>
          </a:prstGeom>
          <a:noFill/>
          <a:ln w="9525" cap="flat" cmpd="sng">
            <a:solidFill>
              <a:schemeClr val="dk2"/>
            </a:solidFill>
            <a:prstDash val="solid"/>
            <a:round/>
            <a:headEnd type="none" w="med" len="med"/>
            <a:tailEnd type="none" w="med" len="med"/>
          </a:ln>
        </p:spPr>
      </p:cxnSp>
      <p:cxnSp>
        <p:nvCxnSpPr>
          <p:cNvPr id="364" name="Google Shape;364;p61"/>
          <p:cNvCxnSpPr/>
          <p:nvPr/>
        </p:nvCxnSpPr>
        <p:spPr>
          <a:xfrm>
            <a:off x="5872450" y="3182353"/>
            <a:ext cx="2568300" cy="0"/>
          </a:xfrm>
          <a:prstGeom prst="straightConnector1">
            <a:avLst/>
          </a:prstGeom>
          <a:noFill/>
          <a:ln w="9525" cap="flat" cmpd="sng">
            <a:solidFill>
              <a:schemeClr val="dk2"/>
            </a:solidFill>
            <a:prstDash val="solid"/>
            <a:round/>
            <a:headEnd type="none" w="med" len="med"/>
            <a:tailEnd type="none" w="med" len="med"/>
          </a:ln>
        </p:spPr>
      </p:cxnSp>
      <p:sp>
        <p:nvSpPr>
          <p:cNvPr id="365" name="Google Shape;365;p61"/>
          <p:cNvSpPr txBox="1"/>
          <p:nvPr/>
        </p:nvSpPr>
        <p:spPr>
          <a:xfrm>
            <a:off x="7230150" y="1243175"/>
            <a:ext cx="850500" cy="41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Big Ideas</a:t>
            </a:r>
            <a:endParaRPr>
              <a:latin typeface="Calibri"/>
              <a:ea typeface="Calibri"/>
              <a:cs typeface="Calibri"/>
              <a:sym typeface="Calibri"/>
            </a:endParaRPr>
          </a:p>
        </p:txBody>
      </p:sp>
      <p:sp>
        <p:nvSpPr>
          <p:cNvPr id="366" name="Google Shape;366;p61"/>
          <p:cNvSpPr txBox="1"/>
          <p:nvPr/>
        </p:nvSpPr>
        <p:spPr>
          <a:xfrm>
            <a:off x="5819388" y="1243175"/>
            <a:ext cx="125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Calibri"/>
                <a:ea typeface="Calibri"/>
                <a:cs typeface="Calibri"/>
                <a:sym typeface="Calibri"/>
              </a:rPr>
              <a:t>Key Concepts</a:t>
            </a:r>
            <a:endParaRPr dirty="0">
              <a:latin typeface="Calibri"/>
              <a:ea typeface="Calibri"/>
              <a:cs typeface="Calibri"/>
              <a:sym typeface="Calibri"/>
            </a:endParaRPr>
          </a:p>
        </p:txBody>
      </p:sp>
      <p:sp>
        <p:nvSpPr>
          <p:cNvPr id="367" name="Google Shape;367;p61"/>
          <p:cNvSpPr txBox="1"/>
          <p:nvPr/>
        </p:nvSpPr>
        <p:spPr>
          <a:xfrm>
            <a:off x="6571750" y="3186600"/>
            <a:ext cx="1169700" cy="41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Summarize</a:t>
            </a:r>
            <a:endParaRPr>
              <a:latin typeface="Calibri"/>
              <a:ea typeface="Calibri"/>
              <a:cs typeface="Calibri"/>
              <a:sym typeface="Calibri"/>
            </a:endParaRPr>
          </a:p>
        </p:txBody>
      </p:sp>
      <p:pic>
        <p:nvPicPr>
          <p:cNvPr id="368" name="Google Shape;368;p61"/>
          <p:cNvPicPr preferRelativeResize="0"/>
          <p:nvPr/>
        </p:nvPicPr>
        <p:blipFill>
          <a:blip r:embed="rId3">
            <a:alphaModFix/>
          </a:blip>
          <a:stretch>
            <a:fillRect/>
          </a:stretch>
        </p:blipFill>
        <p:spPr>
          <a:xfrm>
            <a:off x="6919130" y="67275"/>
            <a:ext cx="1552870" cy="11646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2"/>
          <p:cNvSpPr txBox="1">
            <a:spLocks noGrp="1"/>
          </p:cNvSpPr>
          <p:nvPr>
            <p:ph type="body" idx="1"/>
          </p:nvPr>
        </p:nvSpPr>
        <p:spPr>
          <a:xfrm>
            <a:off x="372979" y="976137"/>
            <a:ext cx="8229600" cy="3527668"/>
          </a:xfrm>
          <a:prstGeom prst="rect">
            <a:avLst/>
          </a:prstGeom>
        </p:spPr>
        <p:txBody>
          <a:bodyPr spcFirstLastPara="1" wrap="square" lIns="91425" tIns="45700" rIns="91425" bIns="45700" anchor="t" anchorCtr="0">
            <a:normAutofit/>
          </a:bodyPr>
          <a:lstStyle/>
          <a:p>
            <a:pPr lvl="0" indent="-457200" algn="l" rtl="0">
              <a:spcBef>
                <a:spcPts val="520"/>
              </a:spcBef>
              <a:spcAft>
                <a:spcPts val="0"/>
              </a:spcAft>
              <a:buFont typeface="Arial" panose="020B0604020202020204" pitchFamily="34" charset="0"/>
              <a:buChar char="•"/>
            </a:pPr>
            <a:r>
              <a:rPr lang="en-US" sz="2200" dirty="0"/>
              <a:t>Albert Einstein won the Nobel Prize in 1922 for his work on the photoelectric effect.</a:t>
            </a:r>
            <a:endParaRPr sz="2200" dirty="0"/>
          </a:p>
          <a:p>
            <a:pPr indent="-457200"/>
            <a:r>
              <a:rPr lang="en-US" sz="2200" dirty="0"/>
              <a:t>Using Planck’s ideas of quantized energy, Einstein was able to explain that </a:t>
            </a:r>
            <a:r>
              <a:rPr lang="en-US" sz="2200" u="sng" dirty="0"/>
              <a:t>light is quantized into fundamental particles he called photons</a:t>
            </a:r>
            <a:r>
              <a:rPr lang="en-US" sz="2200" dirty="0"/>
              <a:t>. </a:t>
            </a:r>
            <a:endParaRPr sz="2200" dirty="0"/>
          </a:p>
          <a:p>
            <a:pPr indent="-457200"/>
            <a:r>
              <a:rPr lang="en-US" sz="2200" dirty="0"/>
              <a:t>The energy of a single photon can be calculated by E=hf.</a:t>
            </a:r>
            <a:endParaRPr sz="2200" dirty="0"/>
          </a:p>
          <a:p>
            <a:pPr indent="-457200"/>
            <a:r>
              <a:rPr lang="en-US" sz="2200" dirty="0"/>
              <a:t>Each photon delivers its energy to electrons </a:t>
            </a:r>
            <a:r>
              <a:rPr lang="en-US" sz="2200" u="sng" dirty="0"/>
              <a:t>instantaneously</a:t>
            </a:r>
            <a:r>
              <a:rPr lang="en-US" sz="2200" dirty="0"/>
              <a:t>, demonstrating that photons are behaving as particles in this situation.</a:t>
            </a:r>
            <a:endParaRPr sz="2200" dirty="0"/>
          </a:p>
        </p:txBody>
      </p:sp>
      <p:sp>
        <p:nvSpPr>
          <p:cNvPr id="374" name="Google Shape;374;p62"/>
          <p:cNvSpPr txBox="1">
            <a:spLocks noGrp="1"/>
          </p:cNvSpPr>
          <p:nvPr>
            <p:ph type="title"/>
          </p:nvPr>
        </p:nvSpPr>
        <p:spPr>
          <a:xfrm>
            <a:off x="457200" y="11873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Albert Einstein</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63"/>
          <p:cNvSpPr txBox="1">
            <a:spLocks noGrp="1"/>
          </p:cNvSpPr>
          <p:nvPr>
            <p:ph type="body" idx="1"/>
          </p:nvPr>
        </p:nvSpPr>
        <p:spPr>
          <a:xfrm>
            <a:off x="457200" y="1152940"/>
            <a:ext cx="8229600" cy="3434100"/>
          </a:xfrm>
          <a:prstGeom prst="rect">
            <a:avLst/>
          </a:prstGeom>
        </p:spPr>
        <p:txBody>
          <a:bodyPr spcFirstLastPara="1" wrap="square" lIns="91425" tIns="45700" rIns="91425" bIns="45700" anchor="t" anchorCtr="0">
            <a:normAutofit/>
          </a:bodyPr>
          <a:lstStyle/>
          <a:p>
            <a:pPr marL="342900" indent="-342900"/>
            <a:r>
              <a:rPr lang="en-US" sz="2400" dirty="0"/>
              <a:t>The photoelectric effect demonstrates that light is made of photon particles. </a:t>
            </a:r>
            <a:endParaRPr sz="2400" dirty="0"/>
          </a:p>
          <a:p>
            <a:pPr marL="342900" indent="-342900"/>
            <a:r>
              <a:rPr lang="en-US" sz="2200" dirty="0"/>
              <a:t>Each </a:t>
            </a:r>
            <a:r>
              <a:rPr lang="en-US" sz="2200" u="sng" dirty="0"/>
              <a:t>photon possesses a quantum of energy</a:t>
            </a:r>
            <a:r>
              <a:rPr lang="en-US" sz="2200" dirty="0"/>
              <a:t>, which is the smallest amount of energy that can be absorbed by the electrons.</a:t>
            </a:r>
            <a:endParaRPr sz="2200" dirty="0"/>
          </a:p>
          <a:p>
            <a:pPr marL="342900" indent="-342900"/>
            <a:r>
              <a:rPr lang="en-US" sz="2200" dirty="0"/>
              <a:t>The energy  of the photon is </a:t>
            </a:r>
            <a:r>
              <a:rPr lang="en-US" sz="2200" u="sng" dirty="0"/>
              <a:t>delivered instantaneously</a:t>
            </a:r>
            <a:r>
              <a:rPr lang="en-US" sz="2200" dirty="0"/>
              <a:t>.</a:t>
            </a:r>
            <a:endParaRPr sz="2200" dirty="0"/>
          </a:p>
          <a:p>
            <a:pPr indent="-457200"/>
            <a:r>
              <a:rPr lang="en-US" sz="2200" u="sng" dirty="0"/>
              <a:t>Increasing the intensity of the light does not increase the maximum kinetic energy</a:t>
            </a:r>
            <a:r>
              <a:rPr lang="en-US" sz="2200" dirty="0"/>
              <a:t> of the electrons as predicted by classical wave theory.</a:t>
            </a:r>
            <a:endParaRPr sz="2200" dirty="0"/>
          </a:p>
        </p:txBody>
      </p:sp>
      <p:sp>
        <p:nvSpPr>
          <p:cNvPr id="380" name="Google Shape;380;p63"/>
          <p:cNvSpPr txBox="1">
            <a:spLocks noGrp="1"/>
          </p:cNvSpPr>
          <p:nvPr>
            <p:ph type="title"/>
          </p:nvPr>
        </p:nvSpPr>
        <p:spPr>
          <a:xfrm>
            <a:off x="457200" y="15083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Points of Emphasis</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4"/>
          <p:cNvSpPr txBox="1">
            <a:spLocks noGrp="1"/>
          </p:cNvSpPr>
          <p:nvPr>
            <p:ph type="body" idx="1"/>
          </p:nvPr>
        </p:nvSpPr>
        <p:spPr>
          <a:xfrm>
            <a:off x="391027" y="1086768"/>
            <a:ext cx="7110662" cy="2961858"/>
          </a:xfrm>
          <a:prstGeom prst="rect">
            <a:avLst/>
          </a:prstGeom>
        </p:spPr>
        <p:txBody>
          <a:bodyPr spcFirstLastPara="1" wrap="square" lIns="91425" tIns="45700" rIns="91425" bIns="45700" anchor="t" anchorCtr="0">
            <a:normAutofit fontScale="62500" lnSpcReduction="20000"/>
          </a:bodyPr>
          <a:lstStyle/>
          <a:p>
            <a:pPr indent="-457200"/>
            <a:r>
              <a:rPr lang="en-US" dirty="0"/>
              <a:t>Roentgen won the first Nobel Prize in 1901 for his discovery of x-rays.</a:t>
            </a:r>
            <a:endParaRPr dirty="0"/>
          </a:p>
          <a:p>
            <a:pPr indent="-457200"/>
            <a:r>
              <a:rPr lang="en-US" dirty="0"/>
              <a:t>Roentgen performed an experiment that is somewhat like the reverse process of the photoelectric effect.</a:t>
            </a:r>
            <a:endParaRPr dirty="0"/>
          </a:p>
          <a:p>
            <a:pPr indent="-457200"/>
            <a:r>
              <a:rPr lang="en-US" dirty="0"/>
              <a:t>He used a cathode tube to accelerate electrons towards metal atoms. </a:t>
            </a:r>
          </a:p>
          <a:p>
            <a:pPr indent="-457200"/>
            <a:r>
              <a:rPr lang="en-US" dirty="0"/>
              <a:t>As the electrons near the nuclei of the metal atoms, </a:t>
            </a:r>
            <a:r>
              <a:rPr lang="en-US" u="sng" dirty="0"/>
              <a:t>some or all of their kinetic energy is converted to x-ray photons</a:t>
            </a:r>
            <a:r>
              <a:rPr lang="en-US" dirty="0"/>
              <a:t>. </a:t>
            </a:r>
          </a:p>
          <a:p>
            <a:pPr indent="-457200"/>
            <a:r>
              <a:rPr lang="en-US" dirty="0"/>
              <a:t>This process is known as </a:t>
            </a:r>
            <a:r>
              <a:rPr lang="en-US" i="1" dirty="0"/>
              <a:t>bremsstrahlung</a:t>
            </a:r>
            <a:r>
              <a:rPr lang="en-US" dirty="0"/>
              <a:t> electron braking because the electrons slow down. </a:t>
            </a:r>
          </a:p>
          <a:p>
            <a:pPr indent="-457200"/>
            <a:r>
              <a:rPr lang="en-US" u="sng" dirty="0"/>
              <a:t>The emitted energy occurs in packets of energy or photon particles.</a:t>
            </a:r>
            <a:endParaRPr u="sng" dirty="0"/>
          </a:p>
          <a:p>
            <a:pPr indent="-457200"/>
            <a:r>
              <a:rPr lang="en-US" dirty="0"/>
              <a:t>The emitted photons demonstrate quantized energy and provide more evidence of the particle properties of electromagnetic radiation.</a:t>
            </a:r>
            <a:endParaRPr dirty="0"/>
          </a:p>
        </p:txBody>
      </p:sp>
      <p:sp>
        <p:nvSpPr>
          <p:cNvPr id="386" name="Google Shape;386;p64"/>
          <p:cNvSpPr txBox="1">
            <a:spLocks noGrp="1"/>
          </p:cNvSpPr>
          <p:nvPr>
            <p:ph type="title"/>
          </p:nvPr>
        </p:nvSpPr>
        <p:spPr>
          <a:xfrm>
            <a:off x="457200" y="168883"/>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Wilhelm Roentgen X-Ray Experiment</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5"/>
          <p:cNvSpPr txBox="1">
            <a:spLocks noGrp="1"/>
          </p:cNvSpPr>
          <p:nvPr>
            <p:ph type="body" idx="1"/>
          </p:nvPr>
        </p:nvSpPr>
        <p:spPr>
          <a:xfrm>
            <a:off x="378994" y="4572002"/>
            <a:ext cx="6683542" cy="472500"/>
          </a:xfrm>
          <a:prstGeom prst="rect">
            <a:avLst/>
          </a:prstGeom>
        </p:spPr>
        <p:txBody>
          <a:bodyPr spcFirstLastPara="1" wrap="square" lIns="91425" tIns="45700" rIns="91425" bIns="45700" anchor="t" anchorCtr="0">
            <a:noAutofit/>
          </a:bodyPr>
          <a:lstStyle/>
          <a:p>
            <a:pPr marL="0" lvl="0" indent="0" algn="ctr" rtl="0">
              <a:lnSpc>
                <a:spcPct val="80000"/>
              </a:lnSpc>
              <a:spcBef>
                <a:spcPts val="520"/>
              </a:spcBef>
              <a:spcAft>
                <a:spcPts val="0"/>
              </a:spcAft>
              <a:buSzPts val="523"/>
              <a:buNone/>
            </a:pPr>
            <a:r>
              <a:rPr lang="en-US" sz="1500" u="sng" dirty="0">
                <a:solidFill>
                  <a:schemeClr val="tx1"/>
                </a:solidFill>
                <a:hlinkClick r:id="rId4">
                  <a:extLst>
                    <a:ext uri="{A12FA001-AC4F-418D-AE19-62706E023703}">
                      <ahyp:hlinkClr xmlns:ahyp="http://schemas.microsoft.com/office/drawing/2018/hyperlinkcolor" val="tx"/>
                    </a:ext>
                  </a:extLst>
                </a:hlinkClick>
              </a:rPr>
              <a:t>https://www.youtube.com/watch?v=Bc0eOjWkxpU</a:t>
            </a:r>
            <a:endParaRPr sz="1500" dirty="0">
              <a:solidFill>
                <a:schemeClr val="tx1"/>
              </a:solidFill>
            </a:endParaRPr>
          </a:p>
          <a:p>
            <a:pPr marL="0" lvl="0" indent="0" algn="l" rtl="0">
              <a:lnSpc>
                <a:spcPct val="80000"/>
              </a:lnSpc>
              <a:spcBef>
                <a:spcPts val="520"/>
              </a:spcBef>
              <a:spcAft>
                <a:spcPts val="0"/>
              </a:spcAft>
              <a:buSzPts val="523"/>
              <a:buNone/>
            </a:pPr>
            <a:endParaRPr sz="1235" dirty="0"/>
          </a:p>
        </p:txBody>
      </p:sp>
      <p:sp>
        <p:nvSpPr>
          <p:cNvPr id="392" name="Google Shape;392;p6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How does an X-Ray Tube Work?</a:t>
            </a:r>
            <a:endParaRPr dirty="0"/>
          </a:p>
        </p:txBody>
      </p:sp>
      <p:pic>
        <p:nvPicPr>
          <p:cNvPr id="2" name="Online Media 1" descr="How does an X-ray Tube Work (Radiation Protection)">
            <a:hlinkClick r:id="" action="ppaction://media"/>
            <a:extLst>
              <a:ext uri="{FF2B5EF4-FFF2-40B4-BE49-F238E27FC236}">
                <a16:creationId xmlns:a16="http://schemas.microsoft.com/office/drawing/2014/main" id="{7CC02827-CC4C-FCEF-D351-DC9D7ABD8100}"/>
              </a:ext>
            </a:extLst>
          </p:cNvPr>
          <p:cNvPicPr>
            <a:picLocks noRot="1" noChangeAspect="1"/>
          </p:cNvPicPr>
          <p:nvPr>
            <a:videoFile r:link="rId1"/>
          </p:nvPr>
        </p:nvPicPr>
        <p:blipFill>
          <a:blip r:embed="rId5"/>
          <a:stretch>
            <a:fillRect/>
          </a:stretch>
        </p:blipFill>
        <p:spPr>
          <a:xfrm>
            <a:off x="1362704" y="1192825"/>
            <a:ext cx="4505569" cy="33791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6"/>
          <p:cNvSpPr txBox="1">
            <a:spLocks noGrp="1"/>
          </p:cNvSpPr>
          <p:nvPr>
            <p:ph type="body" idx="1"/>
          </p:nvPr>
        </p:nvSpPr>
        <p:spPr>
          <a:xfrm>
            <a:off x="457200" y="1074736"/>
            <a:ext cx="6942221" cy="3434100"/>
          </a:xfrm>
          <a:prstGeom prst="rect">
            <a:avLst/>
          </a:prstGeom>
        </p:spPr>
        <p:txBody>
          <a:bodyPr spcFirstLastPara="1" wrap="square" lIns="91425" tIns="45700" rIns="91425" bIns="45700" anchor="t" anchorCtr="0">
            <a:normAutofit fontScale="70000" lnSpcReduction="20000"/>
          </a:bodyPr>
          <a:lstStyle/>
          <a:p>
            <a:pPr indent="-457200"/>
            <a:r>
              <a:rPr lang="en-US" dirty="0"/>
              <a:t>Compton won the Nobel Prize in 1927 for his discovery of what became known as Compton scattering.</a:t>
            </a:r>
            <a:endParaRPr dirty="0"/>
          </a:p>
          <a:p>
            <a:pPr indent="-457200"/>
            <a:r>
              <a:rPr lang="en-US" dirty="0"/>
              <a:t>During this process, high energy x-ray photons are directed at carbon atoms. </a:t>
            </a:r>
          </a:p>
          <a:p>
            <a:pPr indent="-457200"/>
            <a:r>
              <a:rPr lang="en-US" dirty="0"/>
              <a:t>After colliding with electrons in the atoms, </a:t>
            </a:r>
            <a:r>
              <a:rPr lang="en-US" u="sng" dirty="0"/>
              <a:t>the scattered photons have longer wavelengths than the incident photons</a:t>
            </a:r>
            <a:r>
              <a:rPr lang="en-US" dirty="0"/>
              <a:t>. </a:t>
            </a:r>
          </a:p>
          <a:p>
            <a:pPr indent="-457200"/>
            <a:r>
              <a:rPr lang="en-US" dirty="0"/>
              <a:t>This demonstrates that the incident photons transfer some of their energy to the electrons during the collision </a:t>
            </a:r>
            <a:r>
              <a:rPr lang="en-US" u="sng" dirty="0"/>
              <a:t>like particles</a:t>
            </a:r>
            <a:r>
              <a:rPr lang="en-US" dirty="0"/>
              <a:t>. </a:t>
            </a:r>
          </a:p>
          <a:p>
            <a:pPr indent="-457200"/>
            <a:r>
              <a:rPr lang="en-US" dirty="0"/>
              <a:t>Classical wave theory predicts that the scattered photons will have </a:t>
            </a:r>
            <a:r>
              <a:rPr lang="en-US" u="sng" dirty="0"/>
              <a:t>the same wavelength</a:t>
            </a:r>
            <a:r>
              <a:rPr lang="en-US" dirty="0"/>
              <a:t> as the incident photons.</a:t>
            </a:r>
          </a:p>
          <a:p>
            <a:pPr indent="-457200"/>
            <a:r>
              <a:rPr lang="en-US" dirty="0"/>
              <a:t>This experiment provides further evidence that light and other electromagnetic radiation behave like particles.</a:t>
            </a:r>
            <a:endParaRPr dirty="0"/>
          </a:p>
        </p:txBody>
      </p:sp>
      <p:sp>
        <p:nvSpPr>
          <p:cNvPr id="399" name="Google Shape;399;p66"/>
          <p:cNvSpPr txBox="1">
            <a:spLocks noGrp="1"/>
          </p:cNvSpPr>
          <p:nvPr>
            <p:ph type="title"/>
          </p:nvPr>
        </p:nvSpPr>
        <p:spPr>
          <a:xfrm>
            <a:off x="457200" y="120758"/>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Arthur Compton</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7"/>
          <p:cNvSpPr txBox="1">
            <a:spLocks noGrp="1"/>
          </p:cNvSpPr>
          <p:nvPr>
            <p:ph type="body" idx="1"/>
          </p:nvPr>
        </p:nvSpPr>
        <p:spPr>
          <a:xfrm>
            <a:off x="276726" y="4586464"/>
            <a:ext cx="8025063" cy="355200"/>
          </a:xfrm>
          <a:prstGeom prst="rect">
            <a:avLst/>
          </a:prstGeom>
        </p:spPr>
        <p:txBody>
          <a:bodyPr spcFirstLastPara="1" wrap="square" lIns="91425" tIns="45700" rIns="91425" bIns="45700" anchor="t" anchorCtr="0">
            <a:normAutofit fontScale="25000" lnSpcReduction="20000"/>
          </a:bodyPr>
          <a:lstStyle/>
          <a:p>
            <a:pPr marL="0" lvl="0" indent="0" algn="ctr" rtl="0">
              <a:spcBef>
                <a:spcPts val="520"/>
              </a:spcBef>
              <a:spcAft>
                <a:spcPts val="0"/>
              </a:spcAft>
              <a:buNone/>
            </a:pPr>
            <a:r>
              <a:rPr lang="en-US" sz="6000" u="sng" dirty="0">
                <a:solidFill>
                  <a:schemeClr val="tx1"/>
                </a:solidFill>
                <a:hlinkClick r:id="rId4">
                  <a:extLst>
                    <a:ext uri="{A12FA001-AC4F-418D-AE19-62706E023703}">
                      <ahyp:hlinkClr xmlns:ahyp="http://schemas.microsoft.com/office/drawing/2018/hyperlinkcolor" val="tx"/>
                    </a:ext>
                  </a:extLst>
                </a:hlinkClick>
              </a:rPr>
              <a:t>https://www.youtube.com/watch?v=zTzJJ9lGP0U</a:t>
            </a:r>
            <a:endParaRPr sz="6000" dirty="0">
              <a:solidFill>
                <a:schemeClr val="tx1"/>
              </a:solidFill>
            </a:endParaRPr>
          </a:p>
          <a:p>
            <a:pPr marL="0" lvl="0" indent="0" algn="l" rtl="0">
              <a:spcBef>
                <a:spcPts val="520"/>
              </a:spcBef>
              <a:spcAft>
                <a:spcPts val="0"/>
              </a:spcAft>
              <a:buNone/>
            </a:pPr>
            <a:endParaRPr dirty="0"/>
          </a:p>
        </p:txBody>
      </p:sp>
      <p:sp>
        <p:nvSpPr>
          <p:cNvPr id="405" name="Google Shape;405;p6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Compton Experiment Animation</a:t>
            </a:r>
            <a:endParaRPr/>
          </a:p>
        </p:txBody>
      </p:sp>
      <p:pic>
        <p:nvPicPr>
          <p:cNvPr id="2" name="Online Media 1" descr="Compton Experiment Animation | 12th Class Physics">
            <a:hlinkClick r:id="" action="ppaction://media"/>
            <a:extLst>
              <a:ext uri="{FF2B5EF4-FFF2-40B4-BE49-F238E27FC236}">
                <a16:creationId xmlns:a16="http://schemas.microsoft.com/office/drawing/2014/main" id="{0692D889-7207-70D0-1236-194E7A75B144}"/>
              </a:ext>
            </a:extLst>
          </p:cNvPr>
          <p:cNvPicPr>
            <a:picLocks noRot="1" noChangeAspect="1"/>
          </p:cNvPicPr>
          <p:nvPr>
            <a:videoFile r:link="rId1"/>
          </p:nvPr>
        </p:nvPicPr>
        <p:blipFill>
          <a:blip r:embed="rId5"/>
          <a:stretch>
            <a:fillRect/>
          </a:stretch>
        </p:blipFill>
        <p:spPr>
          <a:xfrm>
            <a:off x="825193" y="1224805"/>
            <a:ext cx="5732586" cy="32389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8"/>
          <p:cNvSpPr txBox="1">
            <a:spLocks noGrp="1"/>
          </p:cNvSpPr>
          <p:nvPr>
            <p:ph type="body" idx="1"/>
          </p:nvPr>
        </p:nvSpPr>
        <p:spPr>
          <a:xfrm>
            <a:off x="457200" y="1170663"/>
            <a:ext cx="7032457" cy="307616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sz="2400" dirty="0"/>
              <a:t>Look at the information you have recorded on the right side of your notes (The Big Ideas).</a:t>
            </a:r>
            <a:endParaRPr sz="2400" dirty="0"/>
          </a:p>
          <a:p>
            <a:pPr marL="457200" lvl="0" indent="-393700" algn="l" rtl="0">
              <a:spcBef>
                <a:spcPts val="0"/>
              </a:spcBef>
              <a:spcAft>
                <a:spcPts val="0"/>
              </a:spcAft>
              <a:buSzPts val="2600"/>
              <a:buChar char="•"/>
            </a:pPr>
            <a:r>
              <a:rPr lang="en-US" sz="2400" dirty="0"/>
              <a:t>Find the key concepts and record them on the left side of the notes under “Key Concepts.”</a:t>
            </a:r>
            <a:endParaRPr sz="2400" dirty="0"/>
          </a:p>
          <a:p>
            <a:pPr marL="457200" lvl="0" indent="-393700" algn="l" rtl="0">
              <a:spcBef>
                <a:spcPts val="0"/>
              </a:spcBef>
              <a:spcAft>
                <a:spcPts val="0"/>
              </a:spcAft>
              <a:buSzPts val="2600"/>
              <a:buChar char="•"/>
            </a:pPr>
            <a:r>
              <a:rPr lang="en-US" dirty="0"/>
              <a:t>At the bottom of your notes, summarize what you have learned in a few sentences.</a:t>
            </a:r>
            <a:endParaRPr dirty="0"/>
          </a:p>
        </p:txBody>
      </p:sp>
      <p:sp>
        <p:nvSpPr>
          <p:cNvPr id="412" name="Google Shape;412;p68"/>
          <p:cNvSpPr txBox="1">
            <a:spLocks noGrp="1"/>
          </p:cNvSpPr>
          <p:nvPr>
            <p:ph type="title"/>
          </p:nvPr>
        </p:nvSpPr>
        <p:spPr>
          <a:xfrm>
            <a:off x="457200" y="313263"/>
            <a:ext cx="41148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Cornell Notes</a:t>
            </a:r>
            <a:endParaRPr dirty="0"/>
          </a:p>
        </p:txBody>
      </p:sp>
      <p:pic>
        <p:nvPicPr>
          <p:cNvPr id="413" name="Google Shape;413;p68"/>
          <p:cNvPicPr preferRelativeResize="0"/>
          <p:nvPr/>
        </p:nvPicPr>
        <p:blipFill>
          <a:blip r:embed="rId3">
            <a:alphaModFix/>
          </a:blip>
          <a:stretch>
            <a:fillRect/>
          </a:stretch>
        </p:blipFill>
        <p:spPr>
          <a:xfrm>
            <a:off x="6761749" y="653855"/>
            <a:ext cx="1870909" cy="198410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9"/>
          <p:cNvSpPr txBox="1">
            <a:spLocks noGrp="1"/>
          </p:cNvSpPr>
          <p:nvPr>
            <p:ph type="body" idx="1"/>
          </p:nvPr>
        </p:nvSpPr>
        <p:spPr>
          <a:xfrm>
            <a:off x="457200" y="1309352"/>
            <a:ext cx="6851984"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sz="2400" dirty="0"/>
              <a:t>In your Science Notebook, write the following responses: </a:t>
            </a:r>
            <a:endParaRPr sz="2400" dirty="0"/>
          </a:p>
          <a:p>
            <a:pPr indent="-457200"/>
            <a:r>
              <a:rPr lang="en-US" sz="2400" dirty="0"/>
              <a:t>3 statements showing what you learned about light having properties of particles.</a:t>
            </a:r>
          </a:p>
          <a:p>
            <a:pPr indent="-457200"/>
            <a:r>
              <a:rPr lang="en-US" sz="2400" dirty="0"/>
              <a:t>2 questions you have about light’s having properties of particles.</a:t>
            </a:r>
          </a:p>
          <a:p>
            <a:pPr indent="-457200"/>
            <a:r>
              <a:rPr lang="en-US" sz="2400" dirty="0"/>
              <a:t>1 thing you found most interesting about light’s having properties of particles.</a:t>
            </a:r>
            <a:endParaRPr sz="2400" dirty="0"/>
          </a:p>
        </p:txBody>
      </p:sp>
      <p:sp>
        <p:nvSpPr>
          <p:cNvPr id="419" name="Google Shape;419;p6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3-2-1 Strategy Evaluation</a:t>
            </a:r>
            <a:endParaRPr/>
          </a:p>
        </p:txBody>
      </p:sp>
      <p:pic>
        <p:nvPicPr>
          <p:cNvPr id="420" name="Google Shape;420;p69"/>
          <p:cNvPicPr preferRelativeResize="0"/>
          <p:nvPr/>
        </p:nvPicPr>
        <p:blipFill>
          <a:blip r:embed="rId3">
            <a:alphaModFix/>
          </a:blip>
          <a:stretch>
            <a:fillRect/>
          </a:stretch>
        </p:blipFill>
        <p:spPr>
          <a:xfrm>
            <a:off x="7392826" y="449910"/>
            <a:ext cx="1293974" cy="12939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body" idx="1"/>
          </p:nvPr>
        </p:nvSpPr>
        <p:spPr>
          <a:xfrm>
            <a:off x="457200" y="1052764"/>
            <a:ext cx="8229600" cy="3630532"/>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sz="2200" dirty="0"/>
              <a:t>Imagine you are given the following materials:</a:t>
            </a:r>
            <a:endParaRPr sz="2200" dirty="0"/>
          </a:p>
          <a:p>
            <a:pPr lvl="1" indent="-393700">
              <a:spcBef>
                <a:spcPts val="520"/>
              </a:spcBef>
              <a:buClr>
                <a:schemeClr val="accent6"/>
              </a:buClr>
              <a:buSzPts val="2600"/>
            </a:pPr>
            <a:r>
              <a:rPr lang="en-US" dirty="0"/>
              <a:t> Empty 100 ml graduated cylinder</a:t>
            </a:r>
            <a:endParaRPr dirty="0"/>
          </a:p>
          <a:p>
            <a:pPr lvl="1" indent="-393700">
              <a:spcBef>
                <a:spcPts val="0"/>
              </a:spcBef>
              <a:buClr>
                <a:schemeClr val="accent6"/>
              </a:buClr>
              <a:buSzPts val="2600"/>
            </a:pPr>
            <a:r>
              <a:rPr lang="en-US" dirty="0"/>
              <a:t> 100 ml of water in a beaker</a:t>
            </a:r>
            <a:endParaRPr dirty="0"/>
          </a:p>
          <a:p>
            <a:pPr lvl="1" indent="-393700">
              <a:spcBef>
                <a:spcPts val="0"/>
              </a:spcBef>
              <a:buClr>
                <a:schemeClr val="accent6"/>
              </a:buClr>
              <a:buSzPts val="2600"/>
            </a:pPr>
            <a:r>
              <a:rPr lang="en-US" dirty="0"/>
              <a:t> A dropper that releases 0.01 ml per drop</a:t>
            </a:r>
            <a:endParaRPr dirty="0"/>
          </a:p>
          <a:p>
            <a:pPr lvl="1" indent="-393700">
              <a:spcBef>
                <a:spcPts val="0"/>
              </a:spcBef>
              <a:buClr>
                <a:schemeClr val="accent6"/>
              </a:buClr>
              <a:buSzPts val="2600"/>
            </a:pPr>
            <a:r>
              <a:rPr lang="en-US" dirty="0"/>
              <a:t> Ten 10 ml ice cubes</a:t>
            </a:r>
            <a:endParaRPr dirty="0"/>
          </a:p>
          <a:p>
            <a:pPr marL="457200" lvl="0" indent="-393700" algn="l" rtl="0">
              <a:spcBef>
                <a:spcPts val="0"/>
              </a:spcBef>
              <a:spcAft>
                <a:spcPts val="0"/>
              </a:spcAft>
              <a:buSzPct val="100000"/>
              <a:buAutoNum type="arabicPeriod"/>
            </a:pPr>
            <a:r>
              <a:rPr lang="en-US" sz="2200" dirty="0"/>
              <a:t>Determine how many different volumes of water you could add to the cylinder using the ice cubes.</a:t>
            </a:r>
            <a:endParaRPr sz="2200" dirty="0"/>
          </a:p>
          <a:p>
            <a:pPr marL="457200" lvl="0" indent="-393700" algn="l" rtl="0">
              <a:spcBef>
                <a:spcPts val="0"/>
              </a:spcBef>
              <a:spcAft>
                <a:spcPts val="0"/>
              </a:spcAft>
              <a:buSzPct val="100000"/>
              <a:buAutoNum type="arabicPeriod"/>
            </a:pPr>
            <a:r>
              <a:rPr lang="en-US" sz="2200" dirty="0"/>
              <a:t>Determine how many different volumes of water you could add to the cylinder using the dropper and beaker of water.</a:t>
            </a:r>
            <a:endParaRPr sz="2200" dirty="0"/>
          </a:p>
        </p:txBody>
      </p:sp>
      <p:sp>
        <p:nvSpPr>
          <p:cNvPr id="129" name="Google Shape;129;p25"/>
          <p:cNvSpPr txBox="1">
            <a:spLocks noGrp="1"/>
          </p:cNvSpPr>
          <p:nvPr>
            <p:ph type="title"/>
          </p:nvPr>
        </p:nvSpPr>
        <p:spPr>
          <a:xfrm>
            <a:off x="457200" y="48568"/>
            <a:ext cx="6767763"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Thought Question</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body" idx="1"/>
          </p:nvPr>
        </p:nvSpPr>
        <p:spPr>
          <a:xfrm>
            <a:off x="457200" y="1068720"/>
            <a:ext cx="7778416" cy="3226553"/>
          </a:xfrm>
          <a:prstGeom prst="rect">
            <a:avLst/>
          </a:prstGeom>
        </p:spPr>
        <p:txBody>
          <a:bodyPr spcFirstLastPara="1" wrap="square" lIns="91425" tIns="45700" rIns="91425" bIns="45700" anchor="t" anchorCtr="0">
            <a:normAutofit fontScale="92500" lnSpcReduction="20000"/>
          </a:bodyPr>
          <a:lstStyle/>
          <a:p>
            <a:pPr marL="0" lvl="0" indent="0" algn="l" rtl="0">
              <a:spcBef>
                <a:spcPts val="520"/>
              </a:spcBef>
              <a:spcAft>
                <a:spcPts val="0"/>
              </a:spcAft>
              <a:buNone/>
            </a:pPr>
            <a:r>
              <a:rPr lang="en-US" sz="2400" b="1" u="sng" dirty="0"/>
              <a:t>Classical Physics Thinking</a:t>
            </a:r>
          </a:p>
          <a:p>
            <a:pPr lvl="0" indent="-457200" algn="l" rtl="0">
              <a:spcBef>
                <a:spcPts val="520"/>
              </a:spcBef>
              <a:spcAft>
                <a:spcPts val="0"/>
              </a:spcAft>
              <a:buSzPct val="100000"/>
              <a:buFont typeface="Arial" panose="020B0604020202020204" pitchFamily="34" charset="0"/>
              <a:buChar char="•"/>
            </a:pPr>
            <a:r>
              <a:rPr lang="en-US" sz="2400" dirty="0"/>
              <a:t>Water can be added in any amount to the cylinder.</a:t>
            </a:r>
            <a:endParaRPr sz="2400" dirty="0"/>
          </a:p>
          <a:p>
            <a:pPr marL="0" lvl="0" indent="0" algn="l" rtl="0">
              <a:spcBef>
                <a:spcPts val="520"/>
              </a:spcBef>
              <a:spcAft>
                <a:spcPts val="0"/>
              </a:spcAft>
              <a:buNone/>
            </a:pPr>
            <a:endParaRPr dirty="0"/>
          </a:p>
          <a:p>
            <a:pPr marL="0" lvl="0" indent="0" algn="l" rtl="0">
              <a:spcBef>
                <a:spcPts val="520"/>
              </a:spcBef>
              <a:spcAft>
                <a:spcPts val="0"/>
              </a:spcAft>
              <a:buNone/>
            </a:pPr>
            <a:r>
              <a:rPr lang="en-US" sz="2400" b="1" u="sng" dirty="0"/>
              <a:t>Quantum Physics Thinking</a:t>
            </a:r>
            <a:endParaRPr sz="2400" dirty="0"/>
          </a:p>
          <a:p>
            <a:pPr marL="342900" indent="-342900">
              <a:buSzPct val="100000"/>
            </a:pPr>
            <a:r>
              <a:rPr lang="en-US" sz="2400" dirty="0"/>
              <a:t>Water may only be added by multiples of 1 ice cube at a time.</a:t>
            </a:r>
            <a:endParaRPr sz="2400" dirty="0"/>
          </a:p>
          <a:p>
            <a:pPr marL="342900" indent="-342900">
              <a:buSzPct val="100000"/>
            </a:pPr>
            <a:r>
              <a:rPr lang="en-US" sz="2200" dirty="0"/>
              <a:t>Added water = n x ice cube, where n represents the number of ice cubes. Since the amount of water cannot be less than one ice cube,   n must be a positive integer.</a:t>
            </a:r>
            <a:endParaRPr sz="2200" dirty="0"/>
          </a:p>
          <a:p>
            <a:pPr marL="342900" indent="-342900">
              <a:buSzPct val="100000"/>
            </a:pPr>
            <a:r>
              <a:rPr lang="en-US" sz="2200" dirty="0"/>
              <a:t>There is limited amount of water that may be added to the cylinder, and they are multiples of one ice cube.</a:t>
            </a:r>
            <a:endParaRPr sz="2200" dirty="0"/>
          </a:p>
        </p:txBody>
      </p:sp>
      <p:sp>
        <p:nvSpPr>
          <p:cNvPr id="135" name="Google Shape;135;p26"/>
          <p:cNvSpPr txBox="1">
            <a:spLocks noGrp="1"/>
          </p:cNvSpPr>
          <p:nvPr>
            <p:ph type="title"/>
          </p:nvPr>
        </p:nvSpPr>
        <p:spPr>
          <a:xfrm>
            <a:off x="457200" y="168883"/>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Thought Question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body" idx="1"/>
          </p:nvPr>
        </p:nvSpPr>
        <p:spPr>
          <a:xfrm>
            <a:off x="463216" y="1026610"/>
            <a:ext cx="8229600" cy="3434100"/>
          </a:xfrm>
          <a:prstGeom prst="rect">
            <a:avLst/>
          </a:prstGeom>
        </p:spPr>
        <p:txBody>
          <a:bodyPr spcFirstLastPara="1" wrap="square" lIns="91425" tIns="45700" rIns="91425" bIns="45700" anchor="t" anchorCtr="0">
            <a:normAutofit fontScale="92500" lnSpcReduction="10000"/>
          </a:bodyPr>
          <a:lstStyle/>
          <a:p>
            <a:pPr marL="0" lvl="0" indent="0" algn="l" rtl="0">
              <a:spcBef>
                <a:spcPts val="520"/>
              </a:spcBef>
              <a:spcAft>
                <a:spcPts val="0"/>
              </a:spcAft>
              <a:buNone/>
            </a:pPr>
            <a:r>
              <a:rPr lang="en-US" dirty="0"/>
              <a:t>Imagine you are given:</a:t>
            </a:r>
            <a:endParaRPr dirty="0"/>
          </a:p>
          <a:p>
            <a:pPr lvl="1" indent="-368935">
              <a:spcBef>
                <a:spcPts val="520"/>
              </a:spcBef>
              <a:buClr>
                <a:schemeClr val="accent6"/>
              </a:buClr>
              <a:buSzPct val="100000"/>
            </a:pPr>
            <a:r>
              <a:rPr lang="en-US" dirty="0"/>
              <a:t>An empty 100 ml graduated cylinder</a:t>
            </a:r>
            <a:endParaRPr dirty="0"/>
          </a:p>
          <a:p>
            <a:pPr lvl="1" indent="-368935">
              <a:spcBef>
                <a:spcPts val="0"/>
              </a:spcBef>
              <a:buClr>
                <a:schemeClr val="accent6"/>
              </a:buClr>
              <a:buSzPct val="100000"/>
            </a:pPr>
            <a:r>
              <a:rPr lang="en-US" dirty="0"/>
              <a:t>100 ml of water in a beaker</a:t>
            </a:r>
            <a:endParaRPr dirty="0"/>
          </a:p>
          <a:p>
            <a:pPr lvl="1" indent="-368935">
              <a:spcBef>
                <a:spcPts val="0"/>
              </a:spcBef>
              <a:buClr>
                <a:schemeClr val="accent6"/>
              </a:buClr>
              <a:buSzPct val="100000"/>
            </a:pPr>
            <a:r>
              <a:rPr lang="en-US" dirty="0"/>
              <a:t>A dropper that releases one water molecule at a time</a:t>
            </a:r>
          </a:p>
          <a:p>
            <a:pPr marL="545465" lvl="1" indent="0">
              <a:spcBef>
                <a:spcPts val="0"/>
              </a:spcBef>
              <a:buClr>
                <a:schemeClr val="accent6"/>
              </a:buClr>
              <a:buSzPct val="100000"/>
              <a:buNone/>
            </a:pPr>
            <a:endParaRPr b="1" dirty="0"/>
          </a:p>
          <a:p>
            <a:pPr marL="88265" lvl="0" indent="0" algn="l" rtl="0">
              <a:spcBef>
                <a:spcPts val="0"/>
              </a:spcBef>
              <a:spcAft>
                <a:spcPts val="0"/>
              </a:spcAft>
              <a:buSzPct val="100000"/>
              <a:buNone/>
            </a:pPr>
            <a:r>
              <a:rPr lang="en-US" sz="2200" b="1" dirty="0"/>
              <a:t>Determine how many different volumes (molecules) of water you could add to the cylinder using the dropper and beaker of water.</a:t>
            </a:r>
            <a:endParaRPr sz="2200" b="1" dirty="0"/>
          </a:p>
          <a:p>
            <a:pPr marL="0" lvl="0" indent="0" algn="l" rtl="0">
              <a:spcBef>
                <a:spcPts val="520"/>
              </a:spcBef>
              <a:spcAft>
                <a:spcPts val="0"/>
              </a:spcAft>
              <a:buNone/>
            </a:pPr>
            <a:r>
              <a:rPr lang="en-US" sz="2200" dirty="0"/>
              <a:t>  Additional information: </a:t>
            </a:r>
            <a:endParaRPr sz="2200" dirty="0"/>
          </a:p>
          <a:p>
            <a:pPr lvl="1" indent="-368935">
              <a:spcBef>
                <a:spcPts val="520"/>
              </a:spcBef>
              <a:buClr>
                <a:schemeClr val="accent6"/>
              </a:buClr>
              <a:buSzPct val="100000"/>
            </a:pPr>
            <a:r>
              <a:rPr lang="en-US" dirty="0"/>
              <a:t>Molar mass of water 18.02 g/mol</a:t>
            </a:r>
            <a:endParaRPr dirty="0"/>
          </a:p>
          <a:p>
            <a:pPr lvl="1" indent="-368935">
              <a:spcBef>
                <a:spcPts val="0"/>
              </a:spcBef>
              <a:buClr>
                <a:schemeClr val="accent6"/>
              </a:buClr>
              <a:buSzPct val="100000"/>
            </a:pPr>
            <a:r>
              <a:rPr lang="en-US" dirty="0"/>
              <a:t>Density of water is 1 g/ml</a:t>
            </a:r>
            <a:endParaRPr dirty="0"/>
          </a:p>
          <a:p>
            <a:pPr lvl="1" indent="-368935">
              <a:spcBef>
                <a:spcPts val="0"/>
              </a:spcBef>
              <a:buClr>
                <a:schemeClr val="accent6"/>
              </a:buClr>
              <a:buSzPct val="100000"/>
            </a:pPr>
            <a:r>
              <a:rPr lang="en-US" dirty="0"/>
              <a:t>1 mole of water contains. 6.022x10^23 molecules of water</a:t>
            </a:r>
            <a:endParaRPr dirty="0"/>
          </a:p>
        </p:txBody>
      </p:sp>
      <p:sp>
        <p:nvSpPr>
          <p:cNvPr id="141" name="Google Shape;141;p27"/>
          <p:cNvSpPr txBox="1">
            <a:spLocks noGrp="1"/>
          </p:cNvSpPr>
          <p:nvPr>
            <p:ph type="title"/>
          </p:nvPr>
        </p:nvSpPr>
        <p:spPr>
          <a:xfrm>
            <a:off x="463216" y="120758"/>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Thought Question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8"/>
          <p:cNvSpPr txBox="1">
            <a:spLocks noGrp="1"/>
          </p:cNvSpPr>
          <p:nvPr>
            <p:ph type="body" idx="1"/>
          </p:nvPr>
        </p:nvSpPr>
        <p:spPr>
          <a:xfrm>
            <a:off x="457200" y="1164647"/>
            <a:ext cx="6743700" cy="2926090"/>
          </a:xfrm>
          <a:prstGeom prst="rect">
            <a:avLst/>
          </a:prstGeom>
        </p:spPr>
        <p:txBody>
          <a:bodyPr spcFirstLastPara="1" wrap="square" lIns="91425" tIns="45700" rIns="91425" bIns="45700" anchor="t" anchorCtr="0">
            <a:normAutofit/>
          </a:bodyPr>
          <a:lstStyle/>
          <a:p>
            <a:pPr indent="-457200"/>
            <a:r>
              <a:rPr lang="en-US" dirty="0"/>
              <a:t>Can you add less than one molecule of water to the cylinder at a time?  </a:t>
            </a:r>
          </a:p>
          <a:p>
            <a:pPr indent="-457200"/>
            <a:r>
              <a:rPr lang="en-US" dirty="0"/>
              <a:t>Why or why not?</a:t>
            </a:r>
            <a:endParaRPr dirty="0"/>
          </a:p>
        </p:txBody>
      </p:sp>
      <p:sp>
        <p:nvSpPr>
          <p:cNvPr id="147" name="Google Shape;147;p2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Thought Question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9"/>
          <p:cNvSpPr txBox="1">
            <a:spLocks noGrp="1"/>
          </p:cNvSpPr>
          <p:nvPr>
            <p:ph type="body" idx="1"/>
          </p:nvPr>
        </p:nvSpPr>
        <p:spPr>
          <a:xfrm>
            <a:off x="457200" y="1309352"/>
            <a:ext cx="6503068" cy="3434100"/>
          </a:xfrm>
          <a:prstGeom prst="rect">
            <a:avLst/>
          </a:prstGeom>
        </p:spPr>
        <p:txBody>
          <a:bodyPr spcFirstLastPara="1" wrap="square" lIns="91425" tIns="45700" rIns="91425" bIns="45700" anchor="t" anchorCtr="0">
            <a:normAutofit fontScale="62500" lnSpcReduction="20000"/>
          </a:bodyPr>
          <a:lstStyle/>
          <a:p>
            <a:pPr marL="0" lvl="0" indent="0" algn="l" rtl="0">
              <a:spcBef>
                <a:spcPts val="520"/>
              </a:spcBef>
              <a:spcAft>
                <a:spcPts val="0"/>
              </a:spcAft>
              <a:buNone/>
            </a:pPr>
            <a:r>
              <a:rPr lang="en-US" b="1" u="sng" dirty="0"/>
              <a:t>Classical Physics Thinking</a:t>
            </a:r>
            <a:endParaRPr dirty="0"/>
          </a:p>
          <a:p>
            <a:pPr indent="-457200"/>
            <a:r>
              <a:rPr lang="en-US" dirty="0"/>
              <a:t>Imagine that water was made up of particles that are infinitesimally smaller than water molecules so that the amounts of water added to the cylinder become infinite. There is no fundamental unit, or minimum amount, of water that can be added. </a:t>
            </a:r>
            <a:endParaRPr dirty="0"/>
          </a:p>
          <a:p>
            <a:pPr marL="0" lvl="0" indent="0" algn="l" rtl="0">
              <a:spcBef>
                <a:spcPts val="520"/>
              </a:spcBef>
              <a:spcAft>
                <a:spcPts val="0"/>
              </a:spcAft>
              <a:buNone/>
            </a:pPr>
            <a:endParaRPr dirty="0"/>
          </a:p>
          <a:p>
            <a:pPr marL="0" lvl="0" indent="0" algn="l" rtl="0">
              <a:spcBef>
                <a:spcPts val="520"/>
              </a:spcBef>
              <a:spcAft>
                <a:spcPts val="0"/>
              </a:spcAft>
              <a:buNone/>
            </a:pPr>
            <a:r>
              <a:rPr lang="en-US" b="1" u="sng" dirty="0"/>
              <a:t>Quantum Physics Thinking</a:t>
            </a:r>
            <a:endParaRPr b="1" u="sng" dirty="0"/>
          </a:p>
          <a:p>
            <a:pPr indent="-457200"/>
            <a:r>
              <a:rPr lang="en-US" dirty="0"/>
              <a:t>Water is made up of molecules, and water may only be added by multiples of one molecule. You can add one molecule of water or two molecules or three molecules.</a:t>
            </a:r>
            <a:endParaRPr dirty="0"/>
          </a:p>
          <a:p>
            <a:pPr indent="-457200"/>
            <a:r>
              <a:rPr lang="en-US" dirty="0"/>
              <a:t>Added water = n x water molecule, where n is a positive integer representing the number of water molecules.</a:t>
            </a:r>
            <a:endParaRPr dirty="0"/>
          </a:p>
          <a:p>
            <a:pPr indent="-457200"/>
            <a:r>
              <a:rPr lang="en-US" dirty="0"/>
              <a:t>The molecule is the fundamental unit, or minimum amount, of water.</a:t>
            </a:r>
            <a:endParaRPr dirty="0"/>
          </a:p>
        </p:txBody>
      </p:sp>
      <p:sp>
        <p:nvSpPr>
          <p:cNvPr id="153" name="Google Shape;153;p2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Thought Question</a:t>
            </a:r>
            <a:endParaRPr/>
          </a:p>
        </p:txBody>
      </p:sp>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2112</TotalTime>
  <Words>3075</Words>
  <Application>Microsoft Office PowerPoint</Application>
  <PresentationFormat>On-screen Show (16:9)</PresentationFormat>
  <Paragraphs>251</Paragraphs>
  <Slides>49</Slides>
  <Notes>49</Notes>
  <HiddenSlides>5</HiddenSlides>
  <MMClips>7</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49</vt:i4>
      </vt:variant>
    </vt:vector>
  </HeadingPairs>
  <TitlesOfParts>
    <vt:vector size="55" baseType="lpstr">
      <vt:lpstr>Arial</vt:lpstr>
      <vt:lpstr>Calibri</vt:lpstr>
      <vt:lpstr>Noto Sans Symbols</vt:lpstr>
      <vt:lpstr>Times New Roman</vt:lpstr>
      <vt:lpstr>LEARN theme</vt:lpstr>
      <vt:lpstr>LEARN theme</vt:lpstr>
      <vt:lpstr>PowerPoint Presentation</vt:lpstr>
      <vt:lpstr>Quantum Mechanics</vt:lpstr>
      <vt:lpstr>Lesson Objectives</vt:lpstr>
      <vt:lpstr>Essential Question</vt:lpstr>
      <vt:lpstr>Thought Question</vt:lpstr>
      <vt:lpstr>Thought Question </vt:lpstr>
      <vt:lpstr>Thought Question </vt:lpstr>
      <vt:lpstr>Thought Question</vt:lpstr>
      <vt:lpstr>Thought Question</vt:lpstr>
      <vt:lpstr>Cornell Notes</vt:lpstr>
      <vt:lpstr>Max Planck</vt:lpstr>
      <vt:lpstr>Light Emitted from Iron as the Temperature is Increased</vt:lpstr>
      <vt:lpstr>Heating a Nail White Hot</vt:lpstr>
      <vt:lpstr>The Ultraviolet Catastrophe</vt:lpstr>
      <vt:lpstr>Max Planck Solves the Ultraviolet Catastrophe</vt:lpstr>
      <vt:lpstr>Planck’s Constant and the Origin of Quantum Mechanics</vt:lpstr>
      <vt:lpstr>Cornell Notes</vt:lpstr>
      <vt:lpstr>Electroscope Investigation</vt:lpstr>
      <vt:lpstr>Conductors (Record on paper)</vt:lpstr>
      <vt:lpstr>Insulators (Record on paper)</vt:lpstr>
      <vt:lpstr>Sketch a Diagram of the Electroscope</vt:lpstr>
      <vt:lpstr>PhET ‘Balloon and Static Electricity’  Before rubbing balloon on sweater</vt:lpstr>
      <vt:lpstr>PhET ‘Balloon and Static Electricity’  After rubbing balloon on sweater</vt:lpstr>
      <vt:lpstr>Teacher Demonstration</vt:lpstr>
      <vt:lpstr>Electrostatic Induction</vt:lpstr>
      <vt:lpstr>Knocking Electrons with Light</vt:lpstr>
      <vt:lpstr>PhET Simulation: The Photoelectric Effect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Photoelectric Effect Demonstration</vt:lpstr>
      <vt:lpstr>Cornell Notes</vt:lpstr>
      <vt:lpstr>Albert Einstein</vt:lpstr>
      <vt:lpstr>Points of Emphasis</vt:lpstr>
      <vt:lpstr>Wilhelm Roentgen X-Ray Experiment</vt:lpstr>
      <vt:lpstr>How does an X-Ray Tube Work?</vt:lpstr>
      <vt:lpstr>Arthur Compton</vt:lpstr>
      <vt:lpstr>Compton Experiment Animation</vt:lpstr>
      <vt:lpstr>Cornell Notes</vt:lpstr>
      <vt:lpstr>3-2-1 Strategy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profe</dc:creator>
  <cp:lastModifiedBy>McLeod Porter, Delma</cp:lastModifiedBy>
  <cp:revision>8</cp:revision>
  <dcterms:modified xsi:type="dcterms:W3CDTF">2023-08-16T17:28:12Z</dcterms:modified>
</cp:coreProperties>
</file>