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67" r:id="rId2"/>
  </p:sldMasterIdLst>
  <p:notesMasterIdLst>
    <p:notesMasterId r:id="rId39"/>
  </p:notes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9" d="100"/>
          <a:sy n="159" d="100"/>
        </p:scale>
        <p:origin x="1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zrtu6c71X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CEvzU9sh4Y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eUMFo8sODk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ound-states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ound-states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ound-states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ound-states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s/bound-states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3oJPi9_mg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r40fnfHccQ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H2ltfW48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156c5acb8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156c5acb8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316835b1f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316835b1f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Projects, C. to W. (2023, February 17). Files. Wikimedia Commons.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https://commons.wikimedia.org/wiki/Files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16835b1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16835b1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New Zealand Institute of Physics.  (2022 May 30). Physics demonstration: Singing rods and tubes. Video.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https://www.youtube.com/watch?v=3zrtu6c71Xk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316835b1f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316835b1f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316835b1f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316835b1f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316835b1f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316835b1f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Steve Spangler Science. (2017 January 25). Singing pipes - The Spangler effect. Video.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https://www.youtube.com/watch?v=LCEvzU9sh4Y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316835b1f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316835b1f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3D Modeling &amp; STEM. (2019 November 19).  Amazing 3D standing wave motion. Video. YouTube. https://www.youtube.com/watch?v=vraQIQSW-Rc . 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bb714862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bb714862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317b20253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317b20253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3156c5acb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3156c5acb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317b202531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317b202531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 err="1"/>
              <a:t>YUp</a:t>
            </a:r>
            <a:r>
              <a:rPr lang="en-US" dirty="0"/>
              <a:t> and Atom.  (2018 July 6). What is the Schrödinger equation, exactly? Video.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https://www.youtube.com/watch?v=QeUMFo8sODk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17b202531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17b202531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317b20253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317b20253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317b2025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317b2025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5bb714862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5bb714862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University of Colorado at Boulder. (n.d.). Quantum bound states. </a:t>
            </a:r>
            <a:r>
              <a:rPr lang="en-US" dirty="0">
                <a:hlinkClick r:id="rId3"/>
              </a:rPr>
              <a:t>Quantum Bound States - Quantum Particles | Potential Wells | Waves - </a:t>
            </a:r>
            <a:r>
              <a:rPr lang="en-US" dirty="0" err="1">
                <a:hlinkClick r:id="rId3"/>
              </a:rPr>
              <a:t>PhET</a:t>
            </a:r>
            <a:r>
              <a:rPr lang="en-US" dirty="0">
                <a:hlinkClick r:id="rId3"/>
              </a:rPr>
              <a:t> Interactive Simulations (colorado.edu)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3156c5acb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3156c5acb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University of Colorado-Boulder. (n.d.). Quantum bound states. </a:t>
            </a:r>
            <a:r>
              <a:rPr lang="en-US" dirty="0" err="1"/>
              <a:t>PhET</a:t>
            </a:r>
            <a:r>
              <a:rPr lang="en-US" dirty="0"/>
              <a:t> </a:t>
            </a:r>
            <a:r>
              <a:rPr lang="en-US" dirty="0" err="1"/>
              <a:t>Simulaitons</a:t>
            </a:r>
            <a:r>
              <a:rPr lang="en-US" dirty="0"/>
              <a:t>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https://phet.colorado.edu/en/simulations/bound-states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317b20253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317b20253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University of Colorado-Boulder. (n.d.). Quantum bound states. </a:t>
            </a:r>
            <a:r>
              <a:rPr lang="en-US" dirty="0" err="1"/>
              <a:t>PhET</a:t>
            </a:r>
            <a:r>
              <a:rPr lang="en-US" dirty="0"/>
              <a:t> </a:t>
            </a:r>
            <a:r>
              <a:rPr lang="en-US" dirty="0" err="1"/>
              <a:t>Simulaitons</a:t>
            </a:r>
            <a:r>
              <a:rPr lang="en-US" dirty="0"/>
              <a:t>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https://phet.colorado.edu/en/simulations/bound-states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317b20253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317b20253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University of Colorado-Boulder. (n.d.). Quantum bound states. </a:t>
            </a:r>
            <a:r>
              <a:rPr lang="en-US" dirty="0" err="1"/>
              <a:t>PhET</a:t>
            </a:r>
            <a:r>
              <a:rPr lang="en-US" dirty="0"/>
              <a:t> </a:t>
            </a:r>
            <a:r>
              <a:rPr lang="en-US" dirty="0" err="1"/>
              <a:t>Simulaitons</a:t>
            </a:r>
            <a:r>
              <a:rPr lang="en-US" dirty="0"/>
              <a:t>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https://phet.colorado.edu/en/simulations/bound-states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317b202531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2317b202531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University of Colorado-Boulder. (n.d.). Quantum bound states. </a:t>
            </a:r>
            <a:r>
              <a:rPr lang="en-US" dirty="0" err="1"/>
              <a:t>PhET</a:t>
            </a:r>
            <a:r>
              <a:rPr lang="en-US" dirty="0"/>
              <a:t> </a:t>
            </a:r>
            <a:r>
              <a:rPr lang="en-US" dirty="0" err="1"/>
              <a:t>Simulaitons</a:t>
            </a:r>
            <a:r>
              <a:rPr lang="en-US" dirty="0"/>
              <a:t>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https://phet.colorado.edu/en/simulations/bound-states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5bb714862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5bb714862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317b20253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317b20253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Physics Demos. (2016 August 20). Standing wave demo: Vibrating hoop. Video.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https://www.youtube.com/watch?v=df3oJPi9_mg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317b20253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317b20253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Sci Pills. (2020 February 26). Atomic orbitals 3D. Video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https://www.youtube.com/watch?v=Nr40fnfHccQ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5bb714862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5bb714862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5bb714862d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5bb714862d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Koon Physics. (2020 December 24). Hydrogen discharge lamp. Video. YouTube. https://www.youtube.com/watch?v=JiKb9jcD0Xs </a:t>
            </a: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5bb714862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5bb714862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5bb714862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5bb714862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317b20253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317b20253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(n.d.). 3-2-1.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https://learn.k20center.ou.edu/strategy/117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3156c5acb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3156c5acb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 Physics Classroom. (2023 January 5). What is a standing wave? Video. YouTube. https://www.youtube.com/watch?v=aTaT1orpHg8 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3156c5acb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3156c5acb8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I think / We think.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https://learn.k20center.ou.edu/strategy/141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156c5acb8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3156c5acb8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Martin, Geoff.  (2015 August 28). Modes on a string. Video. YouTube.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https://www.youtube.com/watch?v=cnH2ltfW48U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156c5acb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3156c5acb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I think/We think.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https://learn.k20center.ou.edu/strategy/141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16835b1fe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16835b1fe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NPS Physics.  (2016 June 9).  Flexural and longitudinal waves - Singing rods demonstration. Video. YouTube. https://www.youtube.com/watch?v=sIw0Fh-fXIM 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11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12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1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" name="Google Shape;78;p1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3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Google Shape;20;p4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5" name="Google Shape;25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5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1394597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2247871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2691070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3" name="Google Shape;33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567134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  <p:pic>
        <p:nvPicPr>
          <p:cNvPr id="34" name="Google Shape;34;p6" descr="A picture containing transport, wheel&#10;&#10;Description automatically generated"/>
          <p:cNvPicPr preferRelativeResize="0"/>
          <p:nvPr/>
        </p:nvPicPr>
        <p:blipFill rotWithShape="1">
          <a:blip r:embed="rId4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7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8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10" descr="A picture containing transport, wheel&#10;&#10;Description automatically generated"/>
          <p:cNvPicPr preferRelativeResize="0"/>
          <p:nvPr/>
        </p:nvPicPr>
        <p:blipFill rotWithShape="1">
          <a:blip r:embed="rId3">
            <a:alphaModFix amt="72000"/>
          </a:blip>
          <a:srcRect/>
          <a:stretch/>
        </p:blipFill>
        <p:spPr>
          <a:xfrm>
            <a:off x="7136731" y="4004991"/>
            <a:ext cx="791117" cy="791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zrtu6c71Xk?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3zrtu6c71Xk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CEvzU9sh4Y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LCEvzU9sh4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raQIQSW-Rc?feature=oembed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s://www.youtube.com/watch?v=vraQIQSW-Rc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QeUMFo8sODk?feature=oembed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www.youtube.com/watch?v=QeUMFo8sODk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k20.ou.edu/quantum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f3oJPi9_mg?feature=oembed" TargetMode="External"/><Relationship Id="rId5" Type="http://schemas.openxmlformats.org/officeDocument/2006/relationships/image" Target="../media/image23.jpeg"/><Relationship Id="rId4" Type="http://schemas.openxmlformats.org/officeDocument/2006/relationships/hyperlink" Target="https://www.youtube.com/watch?v=df3oJPi9_m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r40fnfHccQ?feature=oembed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s://www.youtube.com/watch?v=Nr40fnfHccQ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iKb9jcD0Xs?feature=oembed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s://www.youtube.com/watch?v=JiKb9jcD0Xs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aTaT1orpHg8?feature=oembed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s://www.youtube.com/watch?v=aTaT1orpHg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video" Target="https://www.youtube.com/embed/cnH2ltfW48U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cnH2ltfW48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Iw0Fh-fXIM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sIw0Fh-fXI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671611" y="1309352"/>
            <a:ext cx="5792251" cy="259734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Pay attention to the demonstration.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Be prepared to answer the following question: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Why did the rod stops ‘singing’ when  held away from the node?</a:t>
            </a:r>
            <a:endParaRPr b="1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Demonstration: Singing Rods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457200" y="95428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Standing Waves in Rods</a:t>
            </a:r>
            <a:endParaRPr dirty="0"/>
          </a:p>
        </p:txBody>
      </p:sp>
      <p:sp>
        <p:nvSpPr>
          <p:cNvPr id="171" name="Google Shape;171;p31"/>
          <p:cNvSpPr txBox="1"/>
          <p:nvPr/>
        </p:nvSpPr>
        <p:spPr>
          <a:xfrm>
            <a:off x="4872314" y="1192150"/>
            <a:ext cx="3770100" cy="30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➔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wavelength is 2 lengths of rod (L) or 2L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➔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wavelength=1L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➔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wavelength= 2/3L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Calibri"/>
              <a:buChar char="➔"/>
            </a:pPr>
            <a:r>
              <a:rPr lang="en-US" sz="2600" dirty="0">
                <a:latin typeface="Calibri"/>
                <a:ea typeface="Calibri"/>
                <a:cs typeface="Calibri"/>
                <a:sym typeface="Calibri"/>
              </a:rPr>
              <a:t>wavelength=?</a:t>
            </a:r>
            <a:endParaRPr sz="26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34" y="1192150"/>
            <a:ext cx="4307650" cy="27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122973" y="4312105"/>
            <a:ext cx="7529610" cy="397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https://www.youtube.com/watch?v=3zrtu6c71Xk</a:t>
            </a:r>
            <a:endParaRPr sz="1500" dirty="0">
              <a:solidFill>
                <a:schemeClr val="tx1"/>
              </a:solidFill>
            </a:endParaRPr>
          </a:p>
        </p:txBody>
      </p:sp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2219785" y="278869"/>
            <a:ext cx="365444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Singing Rod Video</a:t>
            </a:r>
            <a:endParaRPr dirty="0"/>
          </a:p>
        </p:txBody>
      </p:sp>
      <p:pic>
        <p:nvPicPr>
          <p:cNvPr id="3" name="Online Media 2" descr="Physics demonstration: Singing rods and tubes">
            <a:hlinkClick r:id="" action="ppaction://media"/>
            <a:extLst>
              <a:ext uri="{FF2B5EF4-FFF2-40B4-BE49-F238E27FC236}">
                <a16:creationId xmlns:a16="http://schemas.microsoft.com/office/drawing/2014/main" id="{4AFD382A-10E5-6D19-1CC6-D333E3BC13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5437" y="1290638"/>
            <a:ext cx="5476240" cy="309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89899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/>
              <a:t>During the demonstration think about the answer to the following questions: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Why can only four tones be heard?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Why do the tones instantly jump up instead of continuously increasing?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200" dirty="0"/>
              <a:t>Where are the missing tones that the tube can’t produce?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sz="2400" b="1" dirty="0"/>
          </a:p>
        </p:txBody>
      </p:sp>
      <p:sp>
        <p:nvSpPr>
          <p:cNvPr id="185" name="Google Shape;185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Whirly Tube Demonstration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Whirly Tube Wavelengths That Fit in Tube</a:t>
            </a:r>
            <a:endParaRPr dirty="0"/>
          </a:p>
        </p:txBody>
      </p:sp>
      <p:sp>
        <p:nvSpPr>
          <p:cNvPr id="191" name="Google Shape;191;p34"/>
          <p:cNvSpPr txBox="1"/>
          <p:nvPr/>
        </p:nvSpPr>
        <p:spPr>
          <a:xfrm>
            <a:off x="4954750" y="1171825"/>
            <a:ext cx="3499800" cy="3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First pitch wavelength=2L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Second pitch wavelength=L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Third pitch 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alibri"/>
                <a:ea typeface="Calibri"/>
                <a:cs typeface="Calibri"/>
                <a:sym typeface="Calibri"/>
              </a:rPr>
              <a:t>wavelength=⅔  L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22" y="1094475"/>
            <a:ext cx="4829701" cy="373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>
            <a:off x="773752" y="4409766"/>
            <a:ext cx="4969291" cy="52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https://www.youtube.com/watch?v=LCEvzU9sh4Y</a:t>
            </a:r>
            <a:endParaRPr sz="1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Google Shape;198;p35"/>
          <p:cNvSpPr txBox="1">
            <a:spLocks noGrp="1"/>
          </p:cNvSpPr>
          <p:nvPr>
            <p:ph type="title"/>
          </p:nvPr>
        </p:nvSpPr>
        <p:spPr>
          <a:xfrm>
            <a:off x="911247" y="345084"/>
            <a:ext cx="535397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Sound Tube Demonstration </a:t>
            </a:r>
            <a:endParaRPr dirty="0"/>
          </a:p>
        </p:txBody>
      </p:sp>
      <p:pic>
        <p:nvPicPr>
          <p:cNvPr id="2" name="Online Media 1" descr="Singing Pipes - The Spangler Effect">
            <a:hlinkClick r:id="" action="ppaction://media"/>
            <a:extLst>
              <a:ext uri="{FF2B5EF4-FFF2-40B4-BE49-F238E27FC236}">
                <a16:creationId xmlns:a16="http://schemas.microsoft.com/office/drawing/2014/main" id="{E67ECC1E-176F-968D-1431-20B2BB0CC7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52922" y="1240321"/>
            <a:ext cx="5475699" cy="309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>
            <a:spLocks noGrp="1"/>
          </p:cNvSpPr>
          <p:nvPr>
            <p:ph type="body" idx="1"/>
          </p:nvPr>
        </p:nvSpPr>
        <p:spPr>
          <a:xfrm>
            <a:off x="457200" y="4395087"/>
            <a:ext cx="7031421" cy="70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https://www.youtube.com/watch?v=vraQIQSW-Rc</a:t>
            </a:r>
            <a:endParaRPr sz="1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p36"/>
          <p:cNvSpPr txBox="1">
            <a:spLocks noGrp="1"/>
          </p:cNvSpPr>
          <p:nvPr>
            <p:ph type="title"/>
          </p:nvPr>
        </p:nvSpPr>
        <p:spPr>
          <a:xfrm>
            <a:off x="832419" y="357696"/>
            <a:ext cx="618954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‘</a:t>
            </a:r>
            <a:r>
              <a:rPr lang="en-US" dirty="0" err="1"/>
              <a:t>Stringin</a:t>
            </a:r>
            <a:r>
              <a:rPr lang="en-US" dirty="0"/>
              <a:t>’ It’ Toy Demonstration</a:t>
            </a:r>
            <a:endParaRPr dirty="0"/>
          </a:p>
        </p:txBody>
      </p:sp>
      <p:pic>
        <p:nvPicPr>
          <p:cNvPr id="2" name="Online Media 1" descr="Amazing 3D Standing Wave Motion">
            <a:hlinkClick r:id="" action="ppaction://media"/>
            <a:extLst>
              <a:ext uri="{FF2B5EF4-FFF2-40B4-BE49-F238E27FC236}">
                <a16:creationId xmlns:a16="http://schemas.microsoft.com/office/drawing/2014/main" id="{399420DC-DED8-D905-94D5-1915D1F9C2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90989" y="1256087"/>
            <a:ext cx="5555753" cy="313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body" idx="1"/>
          </p:nvPr>
        </p:nvSpPr>
        <p:spPr>
          <a:xfrm>
            <a:off x="457199" y="1309352"/>
            <a:ext cx="7671502" cy="21275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indent="-342900"/>
            <a:r>
              <a:rPr lang="en-US" sz="2000" dirty="0"/>
              <a:t>Sketch  a picture of each standing wave.</a:t>
            </a:r>
            <a:endParaRPr sz="2000" dirty="0"/>
          </a:p>
          <a:p>
            <a:pPr marL="342900" indent="-342900"/>
            <a:r>
              <a:rPr lang="en-US" sz="2000" dirty="0"/>
              <a:t>On your pictures, label </a:t>
            </a:r>
            <a:r>
              <a:rPr lang="en-US" sz="2000"/>
              <a:t>all the </a:t>
            </a:r>
            <a:r>
              <a:rPr lang="en-US" sz="2000" u="sng" dirty="0"/>
              <a:t>nodes</a:t>
            </a:r>
            <a:r>
              <a:rPr lang="en-US" sz="2000" dirty="0"/>
              <a:t> and </a:t>
            </a:r>
            <a:r>
              <a:rPr lang="en-US" sz="2000" u="sng" dirty="0"/>
              <a:t>antinodes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Stringin</a:t>
            </a:r>
            <a:r>
              <a:rPr lang="en-US" dirty="0"/>
              <a:t>’ It Demonstration Question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body" idx="1"/>
          </p:nvPr>
        </p:nvSpPr>
        <p:spPr>
          <a:xfrm>
            <a:off x="498191" y="924672"/>
            <a:ext cx="646386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indent="-457200"/>
            <a:r>
              <a:rPr lang="en-US" sz="2200" dirty="0"/>
              <a:t>In the last lesson, you learned that electrons and other small particles have wave properties.</a:t>
            </a:r>
          </a:p>
          <a:p>
            <a:pPr indent="-457200"/>
            <a:r>
              <a:rPr lang="en-US" sz="2200" dirty="0"/>
              <a:t>The wave properties of these particles can be described by math equations known as wave functions. </a:t>
            </a:r>
          </a:p>
          <a:p>
            <a:pPr indent="-457200"/>
            <a:r>
              <a:rPr lang="en-US" sz="2200" dirty="0"/>
              <a:t>Wave functions enable us to predict probable locations of electrons in atoms. </a:t>
            </a:r>
          </a:p>
          <a:p>
            <a:pPr indent="-457200"/>
            <a:r>
              <a:rPr lang="en-US" sz="2200" dirty="0"/>
              <a:t>While the mathematics of wave functions are beyond the scope of this course, we can investigate some of the standing waves and the probability densities they produce.</a:t>
            </a:r>
            <a:endParaRPr sz="2200" dirty="0"/>
          </a:p>
        </p:txBody>
      </p:sp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599089" y="67272"/>
            <a:ext cx="355039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Wave Functions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title"/>
          </p:nvPr>
        </p:nvSpPr>
        <p:spPr>
          <a:xfrm>
            <a:off x="457200" y="307248"/>
            <a:ext cx="8229600" cy="3771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40" dirty="0"/>
              <a:t>The Schrodinger Equation Describes the Wave Function</a:t>
            </a:r>
            <a:endParaRPr sz="2740" dirty="0"/>
          </a:p>
        </p:txBody>
      </p:sp>
      <p:pic>
        <p:nvPicPr>
          <p:cNvPr id="224" name="Google Shape;2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4950" y="783948"/>
            <a:ext cx="5374674" cy="41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Quantum Mechanics</a:t>
            </a:r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Lesson 4: Wave Properties of Particles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the Schrodinger Equation, Exactly?</a:t>
            </a:r>
            <a:endParaRPr dirty="0"/>
          </a:p>
        </p:txBody>
      </p:sp>
      <p:sp>
        <p:nvSpPr>
          <p:cNvPr id="230" name="Google Shape;230;p40"/>
          <p:cNvSpPr txBox="1"/>
          <p:nvPr/>
        </p:nvSpPr>
        <p:spPr>
          <a:xfrm>
            <a:off x="457200" y="4413200"/>
            <a:ext cx="6897300" cy="5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https://www.youtube.com/watch?v=QeUMFo8sODk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What is The Schrödinger Equation, Exactly?">
            <a:hlinkClick r:id="" action="ppaction://media"/>
            <a:extLst>
              <a:ext uri="{FF2B5EF4-FFF2-40B4-BE49-F238E27FC236}">
                <a16:creationId xmlns:a16="http://schemas.microsoft.com/office/drawing/2014/main" id="{918BB719-7D64-91BD-4353-BCA68D81821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07183" y="1265546"/>
            <a:ext cx="5493940" cy="3104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Some Weird Things About Wave Functions</a:t>
            </a:r>
            <a:endParaRPr dirty="0"/>
          </a:p>
        </p:txBody>
      </p:sp>
      <p:sp>
        <p:nvSpPr>
          <p:cNvPr id="237" name="Google Shape;237;p41"/>
          <p:cNvSpPr txBox="1"/>
          <p:nvPr/>
        </p:nvSpPr>
        <p:spPr>
          <a:xfrm>
            <a:off x="577018" y="1321153"/>
            <a:ext cx="6511159" cy="2929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Even within quantum mechanics, it is debatable whether or not wave functions are real.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There is no derivation for Schrodinger’s Equation. It simply came out of his mind.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The significance of Schrodinger’s Equation is its ability to accurately describe nature. 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It is a mathematical tool that is addressed in college courses.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body" idx="1"/>
          </p:nvPr>
        </p:nvSpPr>
        <p:spPr>
          <a:xfrm>
            <a:off x="457200" y="1208453"/>
            <a:ext cx="6747641" cy="279914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/>
            <a:r>
              <a:rPr lang="en-US" sz="2000" dirty="0"/>
              <a:t>A particle is an electron that is completely isolated in an inescapable box so that its quantum state can be measured.</a:t>
            </a:r>
            <a:endParaRPr sz="2000" dirty="0"/>
          </a:p>
          <a:p>
            <a:pPr indent="-457200"/>
            <a:r>
              <a:rPr lang="en-US" sz="2000" dirty="0"/>
              <a:t>Designed for a particle to be in the box, its wave function must have nodes at the edges of the box. </a:t>
            </a:r>
          </a:p>
          <a:p>
            <a:pPr indent="-457200"/>
            <a:r>
              <a:rPr lang="en-US" sz="2000" dirty="0"/>
              <a:t>Therefore, only certain wave functions are allowed. In other words, the state of the electron is quantized.</a:t>
            </a:r>
            <a:endParaRPr sz="2000" dirty="0"/>
          </a:p>
        </p:txBody>
      </p:sp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504498" y="118061"/>
            <a:ext cx="3657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Particle in a Box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3"/>
          <p:cNvSpPr txBox="1">
            <a:spLocks noGrp="1"/>
          </p:cNvSpPr>
          <p:nvPr>
            <p:ph type="body" idx="1"/>
          </p:nvPr>
        </p:nvSpPr>
        <p:spPr>
          <a:xfrm>
            <a:off x="485578" y="1167462"/>
            <a:ext cx="6772866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000" dirty="0"/>
              <a:t>Use your computer to investigate some of the basic data for some quantum states.</a:t>
            </a:r>
            <a:endParaRPr sz="20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Explore some of the wave functions you recognize from the standing waves you have studied.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When wave functions are squared, they produce plots of </a:t>
            </a:r>
            <a:r>
              <a:rPr lang="en-US" sz="2000" b="1" u="sng" dirty="0"/>
              <a:t>probable densities</a:t>
            </a:r>
            <a:r>
              <a:rPr lang="en-US" sz="2000" dirty="0"/>
              <a:t> for electron positions.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While we don’t know the exact position of electrons, we can predict the probability of electrons occupying different positions.</a:t>
            </a:r>
            <a:endParaRPr sz="2000" dirty="0"/>
          </a:p>
        </p:txBody>
      </p:sp>
      <p:sp>
        <p:nvSpPr>
          <p:cNvPr id="249" name="Google Shape;249;p43"/>
          <p:cNvSpPr txBox="1">
            <a:spLocks noGrp="1"/>
          </p:cNvSpPr>
          <p:nvPr>
            <p:ph type="title"/>
          </p:nvPr>
        </p:nvSpPr>
        <p:spPr>
          <a:xfrm>
            <a:off x="457200" y="234726"/>
            <a:ext cx="700304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Particle in a Box Simulation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817010" cy="260049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You and a partner will now explore the particle in a box problems by completing the Student Handout.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Navigate to: </a:t>
            </a:r>
            <a:r>
              <a:rPr lang="en-US" sz="2000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http://k20.ou.edu/quantum</a:t>
            </a:r>
            <a:endParaRPr sz="2000" dirty="0">
              <a:solidFill>
                <a:schemeClr val="tx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During the Quantum Bound States simulation, use the Particle in a Box Student Handout to guide you.</a:t>
            </a:r>
            <a:endParaRPr sz="20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/>
              <a:t>Record the answers to the questions from the handout in your Science Notebook.</a:t>
            </a:r>
            <a:endParaRPr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Particle in a Box Activity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5"/>
          <p:cNvSpPr txBox="1">
            <a:spLocks noGrp="1"/>
          </p:cNvSpPr>
          <p:nvPr>
            <p:ph type="title"/>
          </p:nvPr>
        </p:nvSpPr>
        <p:spPr>
          <a:xfrm>
            <a:off x="838711" y="184276"/>
            <a:ext cx="591522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State 1</a:t>
            </a:r>
            <a:endParaRPr dirty="0"/>
          </a:p>
        </p:txBody>
      </p:sp>
      <p:pic>
        <p:nvPicPr>
          <p:cNvPr id="261" name="Google Shape;26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4199" y="1187029"/>
            <a:ext cx="4748218" cy="3674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6"/>
          <p:cNvSpPr txBox="1">
            <a:spLocks noGrp="1"/>
          </p:cNvSpPr>
          <p:nvPr>
            <p:ph type="title"/>
          </p:nvPr>
        </p:nvSpPr>
        <p:spPr>
          <a:xfrm>
            <a:off x="457200" y="200041"/>
            <a:ext cx="471704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State 2</a:t>
            </a:r>
            <a:endParaRPr dirty="0"/>
          </a:p>
        </p:txBody>
      </p:sp>
      <p:pic>
        <p:nvPicPr>
          <p:cNvPr id="267" name="Google Shape;26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064" y="1152036"/>
            <a:ext cx="4339128" cy="34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>
            <a:spLocks noGrp="1"/>
          </p:cNvSpPr>
          <p:nvPr>
            <p:ph type="title"/>
          </p:nvPr>
        </p:nvSpPr>
        <p:spPr>
          <a:xfrm>
            <a:off x="457200" y="22842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State 3</a:t>
            </a:r>
            <a:endParaRPr dirty="0"/>
          </a:p>
        </p:txBody>
      </p:sp>
      <p:pic>
        <p:nvPicPr>
          <p:cNvPr id="273" name="Google Shape;27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5571" y="1413121"/>
            <a:ext cx="4051739" cy="33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400" dirty="0"/>
              <a:t>Probability Densities for States 1, 2 and 3 (top to bottom) </a:t>
            </a:r>
            <a:br>
              <a:rPr lang="en-US" sz="2400" dirty="0"/>
            </a:br>
            <a:r>
              <a:rPr lang="en-US" sz="2400" dirty="0"/>
              <a:t>Which Result from Squaring the Wave Functions</a:t>
            </a:r>
            <a:endParaRPr sz="2400" dirty="0"/>
          </a:p>
        </p:txBody>
      </p:sp>
      <p:pic>
        <p:nvPicPr>
          <p:cNvPr id="279" name="Google Shape;27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9792" y="1733747"/>
            <a:ext cx="3843630" cy="1063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558" y="2797145"/>
            <a:ext cx="3843629" cy="96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5558" y="3738153"/>
            <a:ext cx="3875162" cy="990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429178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Find a new partner.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partner, read over the Wave Functions in Atoms Student Handout, stopping after you read about Figure 2.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" name="Google Shape;287;p4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Wave Functions Handout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Investigate standing waves and wave functions in atoms.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0"/>
          <p:cNvSpPr txBox="1">
            <a:spLocks noGrp="1"/>
          </p:cNvSpPr>
          <p:nvPr>
            <p:ph type="body" idx="1"/>
          </p:nvPr>
        </p:nvSpPr>
        <p:spPr>
          <a:xfrm>
            <a:off x="217564" y="4290188"/>
            <a:ext cx="6088643" cy="68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https://www.youtube.com/watch?v=df3oJPi9_mg</a:t>
            </a:r>
            <a:endParaRPr sz="1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3" name="Google Shape;293;p5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Standing Wave in Vibrating Hoop</a:t>
            </a:r>
            <a:endParaRPr/>
          </a:p>
        </p:txBody>
      </p:sp>
      <p:pic>
        <p:nvPicPr>
          <p:cNvPr id="2" name="Online Media 1" descr="Standing Wave Demo: Vibrating Hoop">
            <a:hlinkClick r:id="" action="ppaction://media"/>
            <a:extLst>
              <a:ext uri="{FF2B5EF4-FFF2-40B4-BE49-F238E27FC236}">
                <a16:creationId xmlns:a16="http://schemas.microsoft.com/office/drawing/2014/main" id="{3FC3EA86-637C-3FFB-654C-C67242BBE0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51620" y="1311691"/>
            <a:ext cx="5011421" cy="2831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1"/>
          <p:cNvSpPr txBox="1">
            <a:spLocks noGrp="1"/>
          </p:cNvSpPr>
          <p:nvPr>
            <p:ph type="body" idx="1"/>
          </p:nvPr>
        </p:nvSpPr>
        <p:spPr>
          <a:xfrm>
            <a:off x="457200" y="4413200"/>
            <a:ext cx="6551195" cy="63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https://www.youtube.com/watch?v=Nr40fnfHccQ</a:t>
            </a:r>
            <a:endParaRPr sz="15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5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Atomic Orbitals 3D</a:t>
            </a:r>
            <a:endParaRPr/>
          </a:p>
        </p:txBody>
      </p:sp>
      <p:pic>
        <p:nvPicPr>
          <p:cNvPr id="2" name="Online Media 1" descr="Atomic orbitals 3D">
            <a:hlinkClick r:id="" action="ppaction://media"/>
            <a:extLst>
              <a:ext uri="{FF2B5EF4-FFF2-40B4-BE49-F238E27FC236}">
                <a16:creationId xmlns:a16="http://schemas.microsoft.com/office/drawing/2014/main" id="{36A5D54F-F08C-4839-2D3B-87B1CE54D2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40026" y="1209795"/>
            <a:ext cx="5589836" cy="3158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2"/>
          <p:cNvSpPr txBox="1">
            <a:spLocks noGrp="1"/>
          </p:cNvSpPr>
          <p:nvPr>
            <p:ph type="body" idx="1"/>
          </p:nvPr>
        </p:nvSpPr>
        <p:spPr>
          <a:xfrm>
            <a:off x="454047" y="1022421"/>
            <a:ext cx="7028268" cy="30734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Get a diffraction gradient.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View the light that is emitted by hydrogen atoms with a  spectroscope.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View the light that is emitted from helium atoms with a spectroscope.</a:t>
            </a:r>
            <a:endParaRPr sz="22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6"/>
                </a:solidFill>
              </a:rPr>
              <a:t>Safety: </a:t>
            </a:r>
            <a:r>
              <a:rPr lang="en-US" sz="2200" dirty="0">
                <a:solidFill>
                  <a:schemeClr val="accent6"/>
                </a:solidFill>
              </a:rPr>
              <a:t>Do NOT stare directly at the lamp. View the light by looking to either side of the lamp. </a:t>
            </a:r>
            <a:endParaRPr sz="2200" dirty="0">
              <a:solidFill>
                <a:schemeClr val="accent6"/>
              </a:solidFill>
            </a:endParaRPr>
          </a:p>
        </p:txBody>
      </p:sp>
      <p:sp>
        <p:nvSpPr>
          <p:cNvPr id="307" name="Google Shape;307;p52"/>
          <p:cNvSpPr txBox="1">
            <a:spLocks noGrp="1"/>
          </p:cNvSpPr>
          <p:nvPr>
            <p:ph type="title"/>
          </p:nvPr>
        </p:nvSpPr>
        <p:spPr>
          <a:xfrm>
            <a:off x="482425" y="11806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Hydrogen Emission Lines</a:t>
            </a: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3"/>
          <p:cNvSpPr txBox="1">
            <a:spLocks noGrp="1"/>
          </p:cNvSpPr>
          <p:nvPr>
            <p:ph type="title"/>
          </p:nvPr>
        </p:nvSpPr>
        <p:spPr>
          <a:xfrm>
            <a:off x="572289" y="150325"/>
            <a:ext cx="656003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Hydrogen Spectral Lines</a:t>
            </a:r>
            <a:endParaRPr dirty="0"/>
          </a:p>
        </p:txBody>
      </p:sp>
      <p:sp>
        <p:nvSpPr>
          <p:cNvPr id="313" name="Google Shape;313;p53"/>
          <p:cNvSpPr txBox="1"/>
          <p:nvPr/>
        </p:nvSpPr>
        <p:spPr>
          <a:xfrm>
            <a:off x="604500" y="4338550"/>
            <a:ext cx="6679169" cy="6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https://www.youtube.com/watch?v=JiKb9jcD0Xs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Hydrogen Discharge Lamp">
            <a:hlinkClick r:id="" action="ppaction://media"/>
            <a:extLst>
              <a:ext uri="{FF2B5EF4-FFF2-40B4-BE49-F238E27FC236}">
                <a16:creationId xmlns:a16="http://schemas.microsoft.com/office/drawing/2014/main" id="{9C1F2855-8B4E-9C9E-0E46-88384775DF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29503" y="1073207"/>
            <a:ext cx="5503933" cy="3109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924215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With your partner, read through the handout.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Work with your partner to answer the questions on the handout.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Record all your answers in your Science Notebook. </a:t>
            </a:r>
            <a:endParaRPr dirty="0"/>
          </a:p>
        </p:txBody>
      </p:sp>
      <p:sp>
        <p:nvSpPr>
          <p:cNvPr id="320" name="Google Shape;320;p5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Hydrogen Emission Lines Handout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5"/>
          <p:cNvSpPr txBox="1">
            <a:spLocks noGrp="1"/>
          </p:cNvSpPr>
          <p:nvPr>
            <p:ph type="body" idx="1"/>
          </p:nvPr>
        </p:nvSpPr>
        <p:spPr>
          <a:xfrm>
            <a:off x="457200" y="1139085"/>
            <a:ext cx="6709804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683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Describe what you saw when you looked at the light coming from the hydrogen atoms. You may want to draw a picture and label it.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The lamp socket provided electricity to the hydrogen lamp.  What part of the atoms could the electricity be energizing?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Based on your previous activities, what could happen to an electron in an atom if it gained sufficient energy?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AutoNum type="arabicPeriod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Do we know whether electrons are ionized by the lamp?</a:t>
            </a:r>
            <a:endParaRPr sz="3600" dirty="0"/>
          </a:p>
        </p:txBody>
      </p:sp>
      <p:sp>
        <p:nvSpPr>
          <p:cNvPr id="326" name="Google Shape;326;p55"/>
          <p:cNvSpPr txBox="1">
            <a:spLocks noGrp="1"/>
          </p:cNvSpPr>
          <p:nvPr>
            <p:ph type="title"/>
          </p:nvPr>
        </p:nvSpPr>
        <p:spPr>
          <a:xfrm>
            <a:off x="457200" y="136980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Discussion Questions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6"/>
          <p:cNvSpPr txBox="1">
            <a:spLocks noGrp="1"/>
          </p:cNvSpPr>
          <p:nvPr>
            <p:ph type="body" idx="1"/>
          </p:nvPr>
        </p:nvSpPr>
        <p:spPr>
          <a:xfrm>
            <a:off x="457200" y="1247744"/>
            <a:ext cx="6659354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Answer the following: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3</a:t>
            </a:r>
            <a:r>
              <a:rPr lang="en-US" dirty="0"/>
              <a:t>- Statements showing what you have learned about electrons having properties of waves.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2</a:t>
            </a:r>
            <a:r>
              <a:rPr lang="en-US" dirty="0"/>
              <a:t> - Questions you have about electrons having properties of waves.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b="1" dirty="0"/>
              <a:t>1</a:t>
            </a:r>
            <a:r>
              <a:rPr lang="en-US" dirty="0"/>
              <a:t> - Thing you found most interesting about electrons having properties of waves.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2" name="Google Shape;332;p56"/>
          <p:cNvSpPr txBox="1">
            <a:spLocks noGrp="1"/>
          </p:cNvSpPr>
          <p:nvPr>
            <p:ph type="title"/>
          </p:nvPr>
        </p:nvSpPr>
        <p:spPr>
          <a:xfrm>
            <a:off x="457200" y="224150"/>
            <a:ext cx="505127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3-2-1</a:t>
            </a:r>
            <a:endParaRPr dirty="0"/>
          </a:p>
        </p:txBody>
      </p:sp>
      <p:pic>
        <p:nvPicPr>
          <p:cNvPr id="333" name="Google Shape;33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3200" y="224150"/>
            <a:ext cx="1023600" cy="102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12762" indent="-457200">
              <a:spcBef>
                <a:spcPts val="0"/>
              </a:spcBef>
            </a:pPr>
            <a:r>
              <a:rPr lang="en-US" dirty="0"/>
              <a:t>Is light a wave or a particle?</a:t>
            </a:r>
            <a:endParaRPr dirty="0"/>
          </a:p>
          <a:p>
            <a:pPr marL="512763" indent="-457200">
              <a:spcBef>
                <a:spcPts val="0"/>
              </a:spcBef>
            </a:pPr>
            <a:r>
              <a:rPr lang="en-US" dirty="0"/>
              <a:t>Are particles waves?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1188720" y="328624"/>
            <a:ext cx="552108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a Standing Wave?</a:t>
            </a:r>
            <a:endParaRPr dirty="0"/>
          </a:p>
        </p:txBody>
      </p:sp>
      <p:sp>
        <p:nvSpPr>
          <p:cNvPr id="129" name="Google Shape;129;p25"/>
          <p:cNvSpPr txBox="1"/>
          <p:nvPr/>
        </p:nvSpPr>
        <p:spPr>
          <a:xfrm>
            <a:off x="-34687" y="4539575"/>
            <a:ext cx="7185925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https://www.youtube.com/watch?v=aTaT1orpHg8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What is a Standing Wave?">
            <a:hlinkClick r:id="" action="ppaction://media"/>
            <a:extLst>
              <a:ext uri="{FF2B5EF4-FFF2-40B4-BE49-F238E27FC236}">
                <a16:creationId xmlns:a16="http://schemas.microsoft.com/office/drawing/2014/main" id="{86865E7F-0396-D99D-D5EE-A18853DADC0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47317" y="1283770"/>
            <a:ext cx="5762487" cy="325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472968" y="1101247"/>
            <a:ext cx="659629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200" dirty="0"/>
              <a:t>Create a T-Chart in your Science Notebook.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200" dirty="0"/>
              <a:t>Label the left side “I Think.” Label the right side “We Think.”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200" dirty="0"/>
              <a:t>On your own, “I Think” page, complete the following prompt:   </a:t>
            </a:r>
            <a:r>
              <a:rPr lang="en-US" sz="2200" b="1" dirty="0"/>
              <a:t>Describe a standing wave.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200" dirty="0"/>
              <a:t>Use the terms </a:t>
            </a:r>
            <a:r>
              <a:rPr lang="en-US" sz="2200" u="sng" dirty="0"/>
              <a:t>node</a:t>
            </a:r>
            <a:r>
              <a:rPr lang="en-US" sz="2200" dirty="0"/>
              <a:t> and </a:t>
            </a:r>
            <a:r>
              <a:rPr lang="en-US" sz="2200" u="sng" dirty="0"/>
              <a:t>antinode</a:t>
            </a:r>
            <a:r>
              <a:rPr lang="en-US" sz="2200" dirty="0"/>
              <a:t> in your description.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200" dirty="0"/>
              <a:t>With a partner, share your descriptions and create a new description under “We Think.”</a:t>
            </a:r>
            <a:endParaRPr sz="2200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618009" y="149592"/>
            <a:ext cx="473280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Think/We Think</a:t>
            </a:r>
            <a:endParaRPr dirty="0"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8286" y="307247"/>
            <a:ext cx="1452775" cy="14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2087354" y="22441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Modes on a String</a:t>
            </a:r>
            <a:endParaRPr dirty="0"/>
          </a:p>
        </p:txBody>
      </p:sp>
      <p:sp>
        <p:nvSpPr>
          <p:cNvPr id="143" name="Google Shape;143;p27"/>
          <p:cNvSpPr txBox="1"/>
          <p:nvPr/>
        </p:nvSpPr>
        <p:spPr>
          <a:xfrm>
            <a:off x="1150883" y="4384882"/>
            <a:ext cx="6098102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https://www.youtube.com/watch?v=cnH2ltfW48U</a:t>
            </a:r>
            <a:endParaRPr sz="1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Modes on a String">
            <a:hlinkClick r:id="" action="ppaction://media"/>
            <a:extLst>
              <a:ext uri="{FF2B5EF4-FFF2-40B4-BE49-F238E27FC236}">
                <a16:creationId xmlns:a16="http://schemas.microsoft.com/office/drawing/2014/main" id="{21D90905-4DD1-64AC-A6EC-37C6D1CEC7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62506" y="1203564"/>
            <a:ext cx="5348197" cy="3021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921062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spcBef>
                <a:spcPts val="52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Create a second T-Chart in your Science Notebook.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As you have done previously, label the left side “I Think” and the right side “We Think.”</a:t>
            </a:r>
            <a:endParaRPr sz="22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-US" sz="2200" dirty="0"/>
              <a:t>On your second T-Chart under “I Think,” complete the prompt:   </a:t>
            </a:r>
            <a:r>
              <a:rPr lang="en-US" sz="2000" b="1" dirty="0"/>
              <a:t>How are standing waves dependent on frequency?</a:t>
            </a:r>
            <a:r>
              <a:rPr lang="en-US" sz="2000" dirty="0"/>
              <a:t>  </a:t>
            </a:r>
            <a:r>
              <a:rPr lang="en-US" sz="2000" b="1" dirty="0"/>
              <a:t>Why do only certain frequencies produce standing waves? 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 startAt="4"/>
            </a:pPr>
            <a:r>
              <a:rPr lang="en-US" sz="2200" dirty="0"/>
              <a:t>With a partner, share your descriptions and create a new description under “We Think.”</a:t>
            </a:r>
            <a:endParaRPr sz="2200" b="1" dirty="0"/>
          </a:p>
        </p:txBody>
      </p:sp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Think/We Think</a:t>
            </a: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19275" y="235600"/>
            <a:ext cx="1452775" cy="145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-141890" y="4296177"/>
            <a:ext cx="8128701" cy="447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6000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https://www.youtube.com/watch?v=sIw0Fh-fXIM</a:t>
            </a:r>
            <a:endParaRPr sz="6000" dirty="0">
              <a:solidFill>
                <a:schemeClr val="tx1"/>
              </a:solidFill>
            </a:endParaRPr>
          </a:p>
          <a:p>
            <a:pPr marL="0" lvl="0" indent="0" algn="ctr" rtl="0">
              <a:spcBef>
                <a:spcPts val="52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29"/>
          <p:cNvSpPr txBox="1">
            <a:spLocks noGrp="1"/>
          </p:cNvSpPr>
          <p:nvPr>
            <p:ph type="title"/>
          </p:nvPr>
        </p:nvSpPr>
        <p:spPr>
          <a:xfrm>
            <a:off x="756745" y="123644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Flexural and Longitudinal Waves</a:t>
            </a:r>
            <a:endParaRPr dirty="0"/>
          </a:p>
        </p:txBody>
      </p:sp>
      <p:pic>
        <p:nvPicPr>
          <p:cNvPr id="2" name="Online Media 1" descr="[DEMONSTRATION] - Flexural and Longitudinal waves - Singing Rods Demonstration">
            <a:hlinkClick r:id="" action="ppaction://media"/>
            <a:extLst>
              <a:ext uri="{FF2B5EF4-FFF2-40B4-BE49-F238E27FC236}">
                <a16:creationId xmlns:a16="http://schemas.microsoft.com/office/drawing/2014/main" id="{D306B95F-9D6D-82AE-1C9A-495D3443080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32443" y="1030770"/>
            <a:ext cx="5603461" cy="3165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4731</TotalTime>
  <Words>1744</Words>
  <Application>Microsoft Office PowerPoint</Application>
  <PresentationFormat>On-screen Show (16:9)</PresentationFormat>
  <Paragraphs>143</Paragraphs>
  <Slides>36</Slides>
  <Notes>36</Notes>
  <HiddenSlides>4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Noto Sans Symbols</vt:lpstr>
      <vt:lpstr>LEARN theme</vt:lpstr>
      <vt:lpstr>LEARN theme</vt:lpstr>
      <vt:lpstr>PowerPoint Presentation</vt:lpstr>
      <vt:lpstr>Quantum Mechanics</vt:lpstr>
      <vt:lpstr>Lesson Objective</vt:lpstr>
      <vt:lpstr>Essential Questions</vt:lpstr>
      <vt:lpstr>What is a Standing Wave?</vt:lpstr>
      <vt:lpstr>I Think/We Think</vt:lpstr>
      <vt:lpstr>Modes on a String</vt:lpstr>
      <vt:lpstr>I Think/We Think</vt:lpstr>
      <vt:lpstr>Flexural and Longitudinal Waves</vt:lpstr>
      <vt:lpstr>Demonstration: Singing Rods</vt:lpstr>
      <vt:lpstr>Standing Waves in Rods</vt:lpstr>
      <vt:lpstr>Singing Rod Video</vt:lpstr>
      <vt:lpstr>Whirly Tube Demonstration</vt:lpstr>
      <vt:lpstr>Whirly Tube Wavelengths That Fit in Tube</vt:lpstr>
      <vt:lpstr>Sound Tube Demonstration </vt:lpstr>
      <vt:lpstr>‘Stringin’ It’ Toy Demonstration</vt:lpstr>
      <vt:lpstr>Stringin’ It Demonstration Question</vt:lpstr>
      <vt:lpstr>Wave Functions</vt:lpstr>
      <vt:lpstr>The Schrodinger Equation Describes the Wave Function</vt:lpstr>
      <vt:lpstr>What is the Schrodinger Equation, Exactly?</vt:lpstr>
      <vt:lpstr>Some Weird Things About Wave Functions</vt:lpstr>
      <vt:lpstr>Particle in a Box</vt:lpstr>
      <vt:lpstr>Particle in a Box Simulation</vt:lpstr>
      <vt:lpstr>Particle in a Box Activity</vt:lpstr>
      <vt:lpstr>State 1</vt:lpstr>
      <vt:lpstr>State 2</vt:lpstr>
      <vt:lpstr>State 3</vt:lpstr>
      <vt:lpstr>Probability Densities for States 1, 2 and 3 (top to bottom)  Which Result from Squaring the Wave Functions</vt:lpstr>
      <vt:lpstr>Wave Functions Handout</vt:lpstr>
      <vt:lpstr>Standing Wave in Vibrating Hoop</vt:lpstr>
      <vt:lpstr>Atomic Orbitals 3D</vt:lpstr>
      <vt:lpstr>Hydrogen Emission Lines</vt:lpstr>
      <vt:lpstr>Hydrogen Spectral Lines</vt:lpstr>
      <vt:lpstr>Hydrogen Emission Lines Handout</vt:lpstr>
      <vt:lpstr>Discussion Questions</vt:lpstr>
      <vt:lpstr>3-2-1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9</cp:revision>
  <dcterms:modified xsi:type="dcterms:W3CDTF">2023-08-22T19:33:50Z</dcterms:modified>
</cp:coreProperties>
</file>