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 Frankl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4F61A3-4EE4-4EE8-8AC0-517EA5AE2FCC}">
  <a:tblStyle styleId="{0B4F61A3-4EE4-4EE8-8AC0-517EA5AE2F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3"/>
    <p:restoredTop sz="94643"/>
  </p:normalViewPr>
  <p:slideViewPr>
    <p:cSldViewPr snapToGrid="0">
      <p:cViewPr varScale="1">
        <p:scale>
          <a:sx n="198" d="100"/>
          <a:sy n="198" d="100"/>
        </p:scale>
        <p:origin x="81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17T13:57:27.945" idx="1">
    <p:pos x="288" y="193"/>
    <p:text>Art: Please clean up this image and the one on slide 13.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le1bPAZsg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zT2IxZQa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79f7bffb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79f7bffb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79f7bffb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679f7bffb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79f7bffb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79f7bffb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79f7bffb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679f7bffb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79f7bff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679f7bffb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4992ae5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4992ae5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90f063d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90f063d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(2016b, December 14). Stoichiometry made easy: Stoichiometry tutorial part 1.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https://www.youtube.com/watch?v=Gle1bPAZsgg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90f063d9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90f063d9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141838d0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3141838d0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K20 Center. (n.d.). My Favorite Mistake. Strategies. Retrieved from https://learn.k20center.ou.edu/strategy/115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eca9eb9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eca9eb9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K20 Center. (n.d.). My Favorite Mistake. Strategies. Retrieved from https://learn.k20center.ou.edu/strategy/115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eca9eb9d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eca9eb9d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K20 Center. (n.d.). My Favorite Mistake. Strategies. Retrieved from https://learn.k20center.ou.edu/strategy/115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I notice, I wonder. strategies. Retrieved from https://learn.k20center.ou.edu/strategy/180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90f063d9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90f063d9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90f063d9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90f063d9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90f063d9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90f063d9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1932d48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1932d48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(2021d, September 21). K20 Center 15 minute timer. YouTube.</a:t>
            </a:r>
            <a:r>
              <a:rPr lang="en-US" u="sng">
                <a:solidFill>
                  <a:schemeClr val="hlink"/>
                </a:solidFill>
                <a:hlinkClick r:id="rId3"/>
              </a:rPr>
              <a:t> https://www.youtube.com/watch?v=m3zT2IxZQaw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le1bPAZsg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Gle1bPAZsg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3zT2IxZQa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723498" y="1318978"/>
            <a:ext cx="6899709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910D28"/>
                </a:solidFill>
              </a:rPr>
              <a:t>Stoichiometry </a:t>
            </a:r>
            <a:r>
              <a:rPr lang="en-US" sz="2000" dirty="0"/>
              <a:t>-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Greek,"</a:t>
            </a:r>
            <a:r>
              <a:rPr lang="en-US" sz="2000" b="0" i="0" u="sng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stoiechion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meaning "element" and "</a:t>
            </a:r>
            <a:r>
              <a:rPr lang="en-US" sz="2000" b="0" i="0" u="sng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metron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meaning "to measure. The is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process of calculating substance quantities in a reaction using the balanced equation.</a:t>
            </a:r>
            <a:endParaRPr sz="2000" dirty="0"/>
          </a:p>
        </p:txBody>
      </p:sp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Mole to Mole Notes</a:t>
            </a:r>
            <a:endParaRPr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Balance the following equation: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___Al + ___HCl -&gt; __AlCl</a:t>
            </a:r>
            <a:r>
              <a:rPr lang="en-US" baseline="-25000" dirty="0"/>
              <a:t>3</a:t>
            </a:r>
            <a:r>
              <a:rPr lang="en-US" dirty="0"/>
              <a:t> + __H</a:t>
            </a:r>
            <a:r>
              <a:rPr lang="en-US" baseline="-25000" dirty="0"/>
              <a:t>2</a:t>
            </a:r>
            <a:endParaRPr baseline="-25000" dirty="0"/>
          </a:p>
        </p:txBody>
      </p:sp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Mole to Mole Notes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Label the Reactants, Products &amp; Coefficients: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___Al + ___HCl -&gt; __AlCl</a:t>
            </a:r>
            <a:r>
              <a:rPr lang="en-US" baseline="-25000" dirty="0"/>
              <a:t>3</a:t>
            </a:r>
            <a:r>
              <a:rPr lang="en-US" dirty="0"/>
              <a:t> + __H</a:t>
            </a:r>
            <a:r>
              <a:rPr lang="en-US" baseline="-25000" dirty="0"/>
              <a:t>2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Mole to Mole Notes</a:t>
            </a:r>
            <a:endParaRPr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3E484C-6C4F-40F1-55E2-8BA7CA59B9DD}"/>
              </a:ext>
            </a:extLst>
          </p:cNvPr>
          <p:cNvCxnSpPr>
            <a:cxnSpLocks/>
          </p:cNvCxnSpPr>
          <p:nvPr/>
        </p:nvCxnSpPr>
        <p:spPr>
          <a:xfrm flipH="1">
            <a:off x="2709644" y="1988191"/>
            <a:ext cx="1862356" cy="103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DA9FB4-1FCF-7EA6-73F8-C97D51E1DC28}"/>
              </a:ext>
            </a:extLst>
          </p:cNvPr>
          <p:cNvCxnSpPr/>
          <p:nvPr/>
        </p:nvCxnSpPr>
        <p:spPr>
          <a:xfrm flipH="1">
            <a:off x="3775046" y="1988191"/>
            <a:ext cx="796954" cy="95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76245F-146F-ED92-0314-9E5848A7E18D}"/>
              </a:ext>
            </a:extLst>
          </p:cNvPr>
          <p:cNvCxnSpPr/>
          <p:nvPr/>
        </p:nvCxnSpPr>
        <p:spPr>
          <a:xfrm>
            <a:off x="4572000" y="1988191"/>
            <a:ext cx="411061" cy="95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3B3A4D-1BA5-E531-C859-80FEEC1F70B2}"/>
              </a:ext>
            </a:extLst>
          </p:cNvPr>
          <p:cNvCxnSpPr>
            <a:cxnSpLocks/>
          </p:cNvCxnSpPr>
          <p:nvPr/>
        </p:nvCxnSpPr>
        <p:spPr>
          <a:xfrm>
            <a:off x="4572000" y="1988191"/>
            <a:ext cx="1635853" cy="103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9AD12368-21FF-B6A5-BF62-72C451BB1A15}"/>
              </a:ext>
            </a:extLst>
          </p:cNvPr>
          <p:cNvSpPr/>
          <p:nvPr/>
        </p:nvSpPr>
        <p:spPr>
          <a:xfrm rot="5400000">
            <a:off x="3573710" y="2780427"/>
            <a:ext cx="134224" cy="1862356"/>
          </a:xfrm>
          <a:prstGeom prst="rightBracket">
            <a:avLst/>
          </a:prstGeom>
          <a:ln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BC16ADA6-2EE5-3EEA-E1C4-4C7181246DE4}"/>
              </a:ext>
            </a:extLst>
          </p:cNvPr>
          <p:cNvSpPr/>
          <p:nvPr/>
        </p:nvSpPr>
        <p:spPr>
          <a:xfrm rot="5400000">
            <a:off x="5949890" y="3109434"/>
            <a:ext cx="134225" cy="1224793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Mole to Mole Notes</a:t>
            </a:r>
            <a:endParaRPr dirty="0"/>
          </a:p>
        </p:txBody>
      </p:sp>
      <p:sp>
        <p:nvSpPr>
          <p:cNvPr id="175" name="Google Shape;175;p35"/>
          <p:cNvSpPr txBox="1"/>
          <p:nvPr/>
        </p:nvSpPr>
        <p:spPr>
          <a:xfrm>
            <a:off x="3320875" y="1699050"/>
            <a:ext cx="1235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Coefficients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5047654" y="3778717"/>
            <a:ext cx="1235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5"/>
          <p:cNvSpPr txBox="1"/>
          <p:nvPr/>
        </p:nvSpPr>
        <p:spPr>
          <a:xfrm>
            <a:off x="3022972" y="3778717"/>
            <a:ext cx="1235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Reactants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66;p34">
            <a:extLst>
              <a:ext uri="{FF2B5EF4-FFF2-40B4-BE49-F238E27FC236}">
                <a16:creationId xmlns:a16="http://schemas.microsoft.com/office/drawing/2014/main" id="{18614A5B-F5A4-D59D-55AC-1117427054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2 Al + 6HCl -&gt; 2 AlCl</a:t>
            </a:r>
            <a:r>
              <a:rPr lang="en-US" baseline="-25000" dirty="0"/>
              <a:t>3</a:t>
            </a:r>
            <a:r>
              <a:rPr lang="en-US" dirty="0"/>
              <a:t> + 3H</a:t>
            </a:r>
            <a:r>
              <a:rPr lang="en-US" baseline="-25000" dirty="0"/>
              <a:t>2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E218478-7C7E-D22A-C469-5911F8621F10}"/>
              </a:ext>
            </a:extLst>
          </p:cNvPr>
          <p:cNvCxnSpPr>
            <a:cxnSpLocks/>
          </p:cNvCxnSpPr>
          <p:nvPr/>
        </p:nvCxnSpPr>
        <p:spPr>
          <a:xfrm>
            <a:off x="3775046" y="2085150"/>
            <a:ext cx="2021747" cy="94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675A2E-8F40-A855-91E2-F6294AF08C52}"/>
              </a:ext>
            </a:extLst>
          </p:cNvPr>
          <p:cNvCxnSpPr>
            <a:cxnSpLocks/>
          </p:cNvCxnSpPr>
          <p:nvPr/>
        </p:nvCxnSpPr>
        <p:spPr>
          <a:xfrm>
            <a:off x="3775046" y="2085150"/>
            <a:ext cx="897622" cy="859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F106BC-56F3-8E1F-0E09-4903EE967581}"/>
              </a:ext>
            </a:extLst>
          </p:cNvPr>
          <p:cNvCxnSpPr>
            <a:cxnSpLocks/>
          </p:cNvCxnSpPr>
          <p:nvPr/>
        </p:nvCxnSpPr>
        <p:spPr>
          <a:xfrm>
            <a:off x="3775046" y="2085150"/>
            <a:ext cx="0" cy="859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E7740E-26AD-12A8-AA5A-3605A55109CE}"/>
              </a:ext>
            </a:extLst>
          </p:cNvPr>
          <p:cNvCxnSpPr>
            <a:cxnSpLocks/>
          </p:cNvCxnSpPr>
          <p:nvPr/>
        </p:nvCxnSpPr>
        <p:spPr>
          <a:xfrm flipH="1">
            <a:off x="2927758" y="2085150"/>
            <a:ext cx="847288" cy="94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ight Bracket 6">
            <a:extLst>
              <a:ext uri="{FF2B5EF4-FFF2-40B4-BE49-F238E27FC236}">
                <a16:creationId xmlns:a16="http://schemas.microsoft.com/office/drawing/2014/main" id="{3BD29CC0-7928-3048-F892-5E3023A29440}"/>
              </a:ext>
            </a:extLst>
          </p:cNvPr>
          <p:cNvSpPr/>
          <p:nvPr/>
        </p:nvSpPr>
        <p:spPr>
          <a:xfrm rot="5400000">
            <a:off x="3590488" y="3191487"/>
            <a:ext cx="134224" cy="1040235"/>
          </a:xfrm>
          <a:prstGeom prst="rightBracket">
            <a:avLst/>
          </a:prstGeom>
          <a:ln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98A7839F-A6FD-C0C9-3511-CD64B1194C70}"/>
              </a:ext>
            </a:extLst>
          </p:cNvPr>
          <p:cNvSpPr/>
          <p:nvPr/>
        </p:nvSpPr>
        <p:spPr>
          <a:xfrm rot="5400000">
            <a:off x="5511568" y="3099208"/>
            <a:ext cx="134225" cy="1224793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1" u="none" strike="noStrike" dirty="0">
                <a:solidFill>
                  <a:srgbClr val="910D28"/>
                </a:solidFill>
                <a:effectLst/>
                <a:latin typeface="Calibri" panose="020F0502020204030204" pitchFamily="34" charset="0"/>
              </a:rPr>
              <a:t>Conversion factor</a:t>
            </a:r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numeric ratio of equal measurements used to convert quantities between different units.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1" u="none" strike="noStrike" dirty="0">
                <a:solidFill>
                  <a:srgbClr val="910D28"/>
                </a:solidFill>
                <a:effectLst/>
                <a:latin typeface="Calibri" panose="020F0502020204030204" pitchFamily="34" charset="0"/>
              </a:rPr>
              <a:t>Moles(mol)</a:t>
            </a:r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quantity of an element or compound containing 6.02 x 10</a:t>
            </a:r>
            <a:r>
              <a:rPr lang="en-US" sz="24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Avagadro’s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number) particles (ex. atoms, ions, etc.) of that element/compound.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b="0" i="1" u="none" strike="noStrike" dirty="0">
                <a:solidFill>
                  <a:srgbClr val="910D28"/>
                </a:solidFill>
                <a:effectLst/>
                <a:latin typeface="Calibri" panose="020F0502020204030204" pitchFamily="34" charset="0"/>
              </a:rPr>
              <a:t>Molar(Molecular) Mass: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US" sz="2400" b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weight(in grams) of a single mole of particles (atoms, ions, or molecules) of an element/compound.</a:t>
            </a:r>
            <a:endParaRPr sz="2400" dirty="0"/>
          </a:p>
        </p:txBody>
      </p:sp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Vocabulary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457200" y="907131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Balance the equation.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Determine the mole-to-mole ratio between A and B.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Multiply across. Divide bottom.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General Form for mole-to-mole conversions:</a:t>
            </a:r>
            <a:endParaRPr sz="1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509286" y="-2865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Steps</a:t>
            </a:r>
            <a:endParaRPr dirty="0"/>
          </a:p>
        </p:txBody>
      </p:sp>
      <p:graphicFrame>
        <p:nvGraphicFramePr>
          <p:cNvPr id="190" name="Google Shape;190;p37"/>
          <p:cNvGraphicFramePr/>
          <p:nvPr>
            <p:extLst>
              <p:ext uri="{D42A27DB-BD31-4B8C-83A1-F6EECF244321}">
                <p14:modId xmlns:p14="http://schemas.microsoft.com/office/powerpoint/2010/main" val="607414705"/>
              </p:ext>
            </p:extLst>
          </p:nvPr>
        </p:nvGraphicFramePr>
        <p:xfrm>
          <a:off x="1129401" y="2986986"/>
          <a:ext cx="6113525" cy="1590925"/>
        </p:xfrm>
        <a:graphic>
          <a:graphicData uri="http://schemas.openxmlformats.org/drawingml/2006/table">
            <a:tbl>
              <a:tblPr>
                <a:noFill/>
                <a:tableStyleId>{0B4F61A3-4EE4-4EE8-8AC0-517EA5AE2FCC}</a:tableStyleId>
              </a:tblPr>
              <a:tblGrid>
                <a:gridCol w="131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1" dirty="0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mol A</a:t>
                      </a:r>
                      <a:endParaRPr sz="1900" i="1" dirty="0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1" dirty="0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 from coefficient mol B</a:t>
                      </a:r>
                      <a:endParaRPr sz="1900" i="1" dirty="0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900" i="1" dirty="0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1" dirty="0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= moles of B</a:t>
                      </a:r>
                      <a:endParaRPr sz="1900" i="1" dirty="0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1" dirty="0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 i="1" dirty="0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1" dirty="0">
                          <a:solidFill>
                            <a:srgbClr val="3E5C6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 from coefficient mol A</a:t>
                      </a:r>
                      <a:endParaRPr sz="1900" i="1" dirty="0">
                        <a:solidFill>
                          <a:srgbClr val="3E5C6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2018EC-BCB3-4FA1-4F2F-F8550F14FB59}"/>
              </a:ext>
            </a:extLst>
          </p:cNvPr>
          <p:cNvSpPr txBox="1"/>
          <p:nvPr/>
        </p:nvSpPr>
        <p:spPr>
          <a:xfrm>
            <a:off x="3252019" y="-82591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 idx="4294967295"/>
          </p:nvPr>
        </p:nvSpPr>
        <p:spPr>
          <a:xfrm>
            <a:off x="348550" y="416042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14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https://www.youtube.com/watch?v=Gle1bPAZsgg</a:t>
            </a:r>
            <a:endParaRPr sz="2140" dirty="0">
              <a:solidFill>
                <a:schemeClr val="dk1"/>
              </a:solidFill>
            </a:endParaRPr>
          </a:p>
        </p:txBody>
      </p:sp>
      <p:pic>
        <p:nvPicPr>
          <p:cNvPr id="196" name="Google Shape;196;p38" descr="This is a whiteboard animation tutorial of how to solve simple Stoichiometry problems.  Stoichiometry ('stoichion' means element, 'metron' means measure) is a method of converting from amounts of one chemical in a chemical reaction to amounts of another chemical in the same chemical reaction.  Stoichiometry is a lot like determining the amounts of ingredients needed in cooking.  This is my first tutorial in the series.&#10;&#10;Please consider supporting me on Patreon:&#10;https://www.patreon.com/ketzbook&#10;&#10;Remember:&#10;1) only moles of one chemical can be converted to moles of another chemical&#10;2) the balanced chemical equation is your conversion factor&#10;3) write down the units and chemicals as you go&#10;&#10;My goal is to make chemistry easier ;)&#10;http://ketzbook.com&#10;&#10;#chemistry #madeeasy #stoichiometry #ketzbook #tutorial" title="Stoichiometry Made Easy: Stoichiometry Tutorial Part 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450" y="169625"/>
            <a:ext cx="7898825" cy="44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body" idx="1"/>
          </p:nvPr>
        </p:nvSpPr>
        <p:spPr>
          <a:xfrm>
            <a:off x="706056" y="1215250"/>
            <a:ext cx="4522807" cy="2462606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 sz="2000" dirty="0"/>
              <a:t>In your groups, assign each element a designated color and use the colors to help balance the equations.</a:t>
            </a:r>
            <a:endParaRPr sz="2000" dirty="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 sz="2000" dirty="0"/>
              <a:t>Once you have balanced the equation, use your coefficients to help convert moles in the provided problem.</a:t>
            </a:r>
            <a:endParaRPr sz="2000" dirty="0"/>
          </a:p>
        </p:txBody>
      </p:sp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457200" y="6128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Moles to Moles Conversion</a:t>
            </a:r>
            <a:endParaRPr sz="3000" dirty="0"/>
          </a:p>
        </p:txBody>
      </p:sp>
      <p:pic>
        <p:nvPicPr>
          <p:cNvPr id="203" name="Google Shape;203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29"/>
          <a:stretch/>
        </p:blipFill>
        <p:spPr>
          <a:xfrm>
            <a:off x="5408270" y="489985"/>
            <a:ext cx="3243740" cy="30798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215766" y="675685"/>
            <a:ext cx="8229600" cy="429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000" dirty="0"/>
              <a:t>I have selected my favorite mistake below:</a:t>
            </a:r>
            <a:endParaRPr sz="2000" dirty="0"/>
          </a:p>
          <a:p>
            <a:pPr marL="419100" lvl="0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b="1" dirty="0"/>
              <a:t>Problem:</a:t>
            </a:r>
            <a:r>
              <a:rPr lang="en-US" sz="2000" dirty="0"/>
              <a:t> How many moles of O₂ do you need </a:t>
            </a:r>
          </a:p>
          <a:p>
            <a:pPr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to burn 3 moles of C₄H₁₀?</a:t>
            </a:r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018"/>
              <a:buNone/>
            </a:pPr>
            <a:r>
              <a:rPr lang="en-US" sz="2000" b="1" dirty="0"/>
              <a:t>Given equation:</a:t>
            </a:r>
            <a:r>
              <a:rPr lang="en-US" sz="2000" dirty="0"/>
              <a:t> __C₄H₁₀ + __O₂ → __CO₂ + __H₂O </a:t>
            </a:r>
            <a:endParaRPr sz="2000" dirty="0"/>
          </a:p>
          <a:p>
            <a:pPr marL="457200" lvl="0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Balance the equation: 2C₄H₁₀ + 13O₂ → 8CO₂ + 10H₂O </a:t>
            </a:r>
            <a:endParaRPr sz="2000" dirty="0"/>
          </a:p>
          <a:p>
            <a:pPr marL="4572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Mole-to-mole ratio: 2 moles C₄H₁₀ require 26 moles O₂</a:t>
            </a:r>
            <a:endParaRPr sz="2000" dirty="0"/>
          </a:p>
          <a:p>
            <a:pPr marL="457200" lvl="0" indent="-355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Using the given information, solve the problem:</a:t>
            </a:r>
            <a:endParaRPr sz="2000" dirty="0"/>
          </a:p>
          <a:p>
            <a:pPr marL="91440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000" dirty="0"/>
          </a:p>
        </p:txBody>
      </p:sp>
      <p:sp>
        <p:nvSpPr>
          <p:cNvPr id="209" name="Google Shape;209;p40"/>
          <p:cNvSpPr txBox="1">
            <a:spLocks noGrp="1"/>
          </p:cNvSpPr>
          <p:nvPr>
            <p:ph type="title"/>
          </p:nvPr>
        </p:nvSpPr>
        <p:spPr>
          <a:xfrm>
            <a:off x="304800" y="-3023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My Favorite Mistake</a:t>
            </a:r>
            <a:endParaRPr sz="3000" dirty="0"/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826" y="753593"/>
            <a:ext cx="1101874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444" y="3090344"/>
            <a:ext cx="4232750" cy="14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>
            <a:spLocks noGrp="1"/>
          </p:cNvSpPr>
          <p:nvPr>
            <p:ph type="body" idx="1"/>
          </p:nvPr>
        </p:nvSpPr>
        <p:spPr>
          <a:xfrm>
            <a:off x="244642" y="714187"/>
            <a:ext cx="8229600" cy="429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000" dirty="0"/>
              <a:t>I have selected my favorite mistake below:</a:t>
            </a:r>
            <a:endParaRPr sz="2000" dirty="0"/>
          </a:p>
          <a:p>
            <a:pPr marL="419100" lvl="0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b="1" dirty="0"/>
              <a:t>Problem:</a:t>
            </a:r>
            <a:r>
              <a:rPr lang="en-US" sz="2000" dirty="0"/>
              <a:t> How many moles of O₂ do you need </a:t>
            </a:r>
          </a:p>
          <a:p>
            <a:pPr marL="76200" lvl="0" indent="3810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to burn 3 moles of C₄H₁₀?</a:t>
            </a:r>
            <a:endParaRPr sz="2000" dirty="0"/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018"/>
              <a:buNone/>
            </a:pPr>
            <a:r>
              <a:rPr lang="en-US" sz="2000" b="1" dirty="0"/>
              <a:t>Given equation:</a:t>
            </a:r>
            <a:r>
              <a:rPr lang="en-US" sz="2000" dirty="0"/>
              <a:t> __C₄H₁₀ + __O₂ → __CO₂ + __H₂O </a:t>
            </a:r>
            <a:endParaRPr sz="2000" dirty="0"/>
          </a:p>
          <a:p>
            <a:pPr marL="457200" lvl="0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Balance the equation: 2C₄H₁₀ + 13O₂ → 8CO₂ + 10H₂O </a:t>
            </a:r>
            <a:endParaRPr sz="2000" dirty="0"/>
          </a:p>
          <a:p>
            <a:pPr marL="4572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Mole-to-mole ratio: 2 moles C₄H₁₀ require </a:t>
            </a:r>
            <a:r>
              <a:rPr lang="en-US" sz="2000" dirty="0">
                <a:solidFill>
                  <a:srgbClr val="FF0000"/>
                </a:solidFill>
              </a:rPr>
              <a:t>26 </a:t>
            </a:r>
            <a:r>
              <a:rPr lang="en-US" sz="2000" dirty="0"/>
              <a:t>moles O₂</a:t>
            </a:r>
            <a:endParaRPr sz="2000" dirty="0"/>
          </a:p>
          <a:p>
            <a:pPr marL="457200" lvl="0" indent="-355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Using the given information, solve the problem:</a:t>
            </a:r>
            <a:endParaRPr sz="2000" dirty="0"/>
          </a:p>
          <a:p>
            <a:pPr marL="91440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000" dirty="0"/>
          </a:p>
        </p:txBody>
      </p:sp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311217" y="-21572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My Favorite Mistake</a:t>
            </a:r>
            <a:endParaRPr sz="3000" dirty="0"/>
          </a:p>
        </p:txBody>
      </p:sp>
      <p:pic>
        <p:nvPicPr>
          <p:cNvPr id="218" name="Google Shape;2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95" y="892490"/>
            <a:ext cx="1101874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4305" y="3282340"/>
            <a:ext cx="4232750" cy="14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0" y="1007600"/>
            <a:ext cx="8084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Balancing Act 1: Stoichiometry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Moles to Moles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body" idx="1"/>
          </p:nvPr>
        </p:nvSpPr>
        <p:spPr>
          <a:xfrm>
            <a:off x="231809" y="614726"/>
            <a:ext cx="8229600" cy="429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000" dirty="0"/>
              <a:t>I have selected my favorite mistake below:</a:t>
            </a:r>
            <a:endParaRPr sz="2000" dirty="0"/>
          </a:p>
          <a:p>
            <a:pPr marL="457200" lvl="0" indent="-3810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b="1" dirty="0"/>
              <a:t>Problem:</a:t>
            </a:r>
            <a:r>
              <a:rPr lang="en-US" sz="2000" dirty="0"/>
              <a:t> How many moles of O₂ do you need </a:t>
            </a:r>
          </a:p>
          <a:p>
            <a:pPr marL="76200" lvl="0" indent="3810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to burn 3 moles of C₄H₁₀?</a:t>
            </a:r>
            <a:endParaRPr sz="2000" dirty="0"/>
          </a:p>
          <a:p>
            <a:pPr marL="4572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018"/>
              <a:buNone/>
            </a:pPr>
            <a:r>
              <a:rPr lang="en-US" sz="2000" b="1" dirty="0"/>
              <a:t>Given equation:</a:t>
            </a:r>
            <a:r>
              <a:rPr lang="en-US" sz="2000" dirty="0"/>
              <a:t> __C₄H₁₀ + __O₂ → __CO₂ + __H₂O </a:t>
            </a:r>
            <a:endParaRPr sz="2000" dirty="0"/>
          </a:p>
          <a:p>
            <a:pPr marL="457200" lvl="0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Balance the equation: 2C₄H₁₀ + 13O₂ → 8CO₂ + 10H₂O </a:t>
            </a:r>
            <a:endParaRPr sz="2000" dirty="0"/>
          </a:p>
          <a:p>
            <a:pPr marL="4572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Mole-to-mole ratio: 2 moles C₄H₁₀ require </a:t>
            </a:r>
            <a:r>
              <a:rPr lang="en-US" sz="2000" dirty="0">
                <a:solidFill>
                  <a:srgbClr val="38761D"/>
                </a:solidFill>
              </a:rPr>
              <a:t>13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moles O₂</a:t>
            </a:r>
            <a:endParaRPr sz="2000" dirty="0"/>
          </a:p>
          <a:p>
            <a:pPr marL="457200" lvl="0" indent="-355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Using the given information, solve the problem:</a:t>
            </a:r>
            <a:endParaRPr sz="2000" dirty="0"/>
          </a:p>
          <a:p>
            <a:pPr marL="91440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000" dirty="0"/>
          </a:p>
        </p:txBody>
      </p:sp>
      <p:sp>
        <p:nvSpPr>
          <p:cNvPr id="225" name="Google Shape;225;p42"/>
          <p:cNvSpPr txBox="1">
            <a:spLocks noGrp="1"/>
          </p:cNvSpPr>
          <p:nvPr>
            <p:ph type="title"/>
          </p:nvPr>
        </p:nvSpPr>
        <p:spPr>
          <a:xfrm>
            <a:off x="304800" y="-3023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My Favorite Mistake</a:t>
            </a:r>
            <a:endParaRPr sz="3000" dirty="0"/>
          </a:p>
        </p:txBody>
      </p:sp>
      <p:pic>
        <p:nvPicPr>
          <p:cNvPr id="226" name="Google Shape;2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6528" y="644022"/>
            <a:ext cx="1101874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388" y="3050557"/>
            <a:ext cx="4525399" cy="14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can the balanced chemical equation be used to determine the mole-to-mole ratio between reactants and products?</a:t>
            </a:r>
            <a:endParaRPr b="1"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521560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1627281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Define the proportional relationship between the number of moles of one substance and the number of moles of another substance in a chemical reaction.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Convert moles of one substance to moles of another substance in stoichiometric calculations.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568633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As you observe the three types of lotions, record the following on your handout.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000" dirty="0"/>
              <a:t>What do you notice about each of the lotions?</a:t>
            </a:r>
            <a:endParaRPr sz="2000"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What do you wonder about each of the lotions?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Be prepared to share with class what you record.</a:t>
            </a:r>
            <a:endParaRPr sz="2000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000" dirty="0"/>
              <a:t>I Notice, I Wonder</a:t>
            </a:r>
            <a:endParaRPr sz="3000" dirty="0"/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214" y="912248"/>
            <a:ext cx="1619372" cy="1628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457200" y="1092327"/>
            <a:ext cx="629662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Complete the following for each lotion.</a:t>
            </a:r>
            <a:endParaRPr sz="20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Rub a small amount of lotion on your arm or hand. (Make sure to apply each lotion in a different location so they don’t mix.)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Record your I Notice, I Wonder reflections for each of the 3 solutions.</a:t>
            </a:r>
            <a:endParaRPr sz="2000" dirty="0"/>
          </a:p>
        </p:txBody>
      </p:sp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57200" y="13652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Lotion Observation</a:t>
            </a:r>
            <a:endParaRPr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81917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000" dirty="0"/>
              <a:t>With your group, complete the pre-work questions on your handout.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000" dirty="0"/>
              <a:t>Once your group has completed Steps 1 and 2, wait for the class to review the answers.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000" dirty="0"/>
              <a:t>As you wait, discuss as a group what you are going to draw using your 3 different colors of chalk. (Drawings need to be school appropriate).</a:t>
            </a:r>
            <a:endParaRPr sz="2000" dirty="0"/>
          </a:p>
        </p:txBody>
      </p:sp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9006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Mole-y Chalk Art</a:t>
            </a:r>
            <a:endParaRPr sz="3000" dirty="0"/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8673" y="1046162"/>
            <a:ext cx="2138857" cy="1552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36318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As you work with your group, use the cups to show where you are in the process of completing each task.</a:t>
            </a: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Put the correct color cup on top of the stack to show the following:</a:t>
            </a:r>
            <a:endParaRPr sz="2000" dirty="0"/>
          </a:p>
          <a:p>
            <a:pPr marL="342900" indent="-342900"/>
            <a:r>
              <a:rPr lang="en-US" sz="2000" dirty="0">
                <a:highlight>
                  <a:srgbClr val="6AA84F"/>
                </a:highlight>
              </a:rPr>
              <a:t>Green</a:t>
            </a:r>
            <a:r>
              <a:rPr lang="en-US" sz="2000" dirty="0"/>
              <a:t> - We are finished.</a:t>
            </a:r>
            <a:endParaRPr sz="2000" dirty="0"/>
          </a:p>
          <a:p>
            <a:pPr marL="342900" indent="-342900"/>
            <a:r>
              <a:rPr lang="en-US" sz="2000" dirty="0">
                <a:highlight>
                  <a:srgbClr val="FFD966"/>
                </a:highlight>
              </a:rPr>
              <a:t>Yellow</a:t>
            </a:r>
            <a:r>
              <a:rPr lang="en-US" sz="2000" dirty="0"/>
              <a:t> -  We are still working.</a:t>
            </a:r>
            <a:endParaRPr sz="2000" dirty="0"/>
          </a:p>
          <a:p>
            <a:pPr marL="342900" indent="-342900"/>
            <a:r>
              <a:rPr lang="en-US" sz="2000" dirty="0">
                <a:highlight>
                  <a:srgbClr val="CC0000"/>
                </a:highlight>
              </a:rPr>
              <a:t>Red</a:t>
            </a:r>
            <a:r>
              <a:rPr lang="en-US" sz="2000" dirty="0"/>
              <a:t> - We need assistance.</a:t>
            </a:r>
            <a:endParaRPr sz="2000" dirty="0"/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Mole-y Art</a:t>
            </a:r>
            <a:endParaRPr sz="3000" dirty="0"/>
          </a:p>
        </p:txBody>
      </p:sp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152" y="775044"/>
            <a:ext cx="1649392" cy="179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868365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With your group, you will have 15 minutes to complete an illustration. All group members must make a contribution to the work of art. </a:t>
            </a:r>
            <a:endParaRPr sz="2000" dirty="0"/>
          </a:p>
        </p:txBody>
      </p:sp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96601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Mole-y Chalk Art</a:t>
            </a:r>
            <a:endParaRPr sz="3000" dirty="0"/>
          </a:p>
        </p:txBody>
      </p:sp>
      <p:pic>
        <p:nvPicPr>
          <p:cNvPr id="141" name="Google Shape;141;p30" title="K20 Center 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1692" y="2691468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8122" y="1237144"/>
            <a:ext cx="2240136" cy="186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1070</Words>
  <Application>Microsoft Office PowerPoint</Application>
  <PresentationFormat>On-screen Show (16:9)</PresentationFormat>
  <Paragraphs>100</Paragraphs>
  <Slides>20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Noto Sans Symbols</vt:lpstr>
      <vt:lpstr>LEARN theme</vt:lpstr>
      <vt:lpstr>LEARN theme</vt:lpstr>
      <vt:lpstr>PowerPoint Presentation</vt:lpstr>
      <vt:lpstr>Balancing Act 1: Stoichiometry</vt:lpstr>
      <vt:lpstr>Essential Question</vt:lpstr>
      <vt:lpstr>Lesson Objectives</vt:lpstr>
      <vt:lpstr>I Notice, I Wonder</vt:lpstr>
      <vt:lpstr>Lotion Observation</vt:lpstr>
      <vt:lpstr>Mole-y Chalk Art</vt:lpstr>
      <vt:lpstr>Mole-y Art</vt:lpstr>
      <vt:lpstr>Mole-y Chalk Art</vt:lpstr>
      <vt:lpstr>Mole to Mole Notes</vt:lpstr>
      <vt:lpstr>Mole to Mole Notes</vt:lpstr>
      <vt:lpstr>Mole to Mole Notes</vt:lpstr>
      <vt:lpstr>Mole to Mole Notes</vt:lpstr>
      <vt:lpstr>Vocabulary</vt:lpstr>
      <vt:lpstr>Steps</vt:lpstr>
      <vt:lpstr>https://www.youtube.com/watch?v=Gle1bPAZsgg</vt:lpstr>
      <vt:lpstr>Moles to Moles Conversion</vt:lpstr>
      <vt:lpstr>My Favorite Mistake</vt:lpstr>
      <vt:lpstr>My Favorite Mistake</vt:lpstr>
      <vt:lpstr>My Favorite Mistake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Moles to Mole Ratio</dc:title>
  <dc:subject/>
  <dc:creator>K20 Center</dc:creator>
  <cp:keywords/>
  <dc:description/>
  <cp:lastModifiedBy>McLeod Porter, Delma</cp:lastModifiedBy>
  <cp:revision>13</cp:revision>
  <dcterms:modified xsi:type="dcterms:W3CDTF">2023-11-15T15:29:56Z</dcterms:modified>
  <cp:category/>
</cp:coreProperties>
</file>