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4"/>
  </p:notesMasterIdLst>
  <p:sldIdLst>
    <p:sldId id="262" r:id="rId2"/>
    <p:sldId id="256" r:id="rId3"/>
    <p:sldId id="257" r:id="rId4"/>
    <p:sldId id="268" r:id="rId5"/>
    <p:sldId id="265" r:id="rId6"/>
    <p:sldId id="266" r:id="rId7"/>
    <p:sldId id="258" r:id="rId8"/>
    <p:sldId id="259" r:id="rId9"/>
    <p:sldId id="269" r:id="rId10"/>
    <p:sldId id="260" r:id="rId11"/>
    <p:sldId id="263" r:id="rId12"/>
    <p:sldId id="261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97"/>
    <p:restoredTop sz="84866"/>
  </p:normalViewPr>
  <p:slideViewPr>
    <p:cSldViewPr snapToGrid="0" snapToObjects="1">
      <p:cViewPr varScale="1">
        <p:scale>
          <a:sx n="92" d="100"/>
          <a:sy n="92" d="100"/>
        </p:scale>
        <p:origin x="65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F213D-9119-8440-A935-F2785D25A6ED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E7236-20EC-E844-960B-3389A58F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k20center.ou.edu/strategy/94" TargetMode="External"/><Relationship Id="rId4" Type="http://schemas.openxmlformats.org/officeDocument/2006/relationships/hyperlink" Target="https://www.youtube.com/watch?v=qUiCh1OTLt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k20center.ou.edu/strategy/156" TargetMode="External"/><Relationship Id="rId4" Type="http://schemas.openxmlformats.org/officeDocument/2006/relationships/hyperlink" Target="https://www.youtube.com/watch?v=rP2C6M7tDhM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bosswaw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(boss8O8). HQ melting aluminum w/ electromagnetic cylinder HQ (video file).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watch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?v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=qUiCh1OTLts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(n.d.). Exclaim and Question. Strategies.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https://learn.k20center.ou.edu/strategy/94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E7236-20EC-E844-960B-3389A58F47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7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E7236-20EC-E844-960B-3389A58F47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(n.d.). Fiction in the Facts. Strategies.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https://learn.k20center.ou.edu/strategy/60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E7236-20EC-E844-960B-3389A58F47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8C01E-1510-34EC-A5F2-422E8A117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31501-32C3-EDE6-29C4-5A9612822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A43676-C424-2756-0AB3-69DF18C3D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(n.d.). Fiction in the Facts. Strategies.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https://learn.k20center.ou.edu/strategy/60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EC2BF-A207-970E-9078-722E4A847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E7236-20EC-E844-960B-3389A58F47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73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(n.d.). Fiction in the Facts. Strategies.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https://learn.k20center.ou.edu/strategy/60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E7236-20EC-E844-960B-3389A58F47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9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gmonkey3. Scrap metal unloaded by magnet (video file).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watch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?v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=rP2C6M7tDhM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(n.d.). Claim, Evidence, Reasoning (CER). Strategies.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https://learn.k20center.ou.edu/strategy/156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E7236-20EC-E844-960B-3389A58F47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4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(n.d.). Claim, Evidence, Reasoning (CER). Strategies.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https://learn.k20center.ou.edu/strategy/156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E7236-20EC-E844-960B-3389A58F47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4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05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6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667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7">
            <a:normAutofit/>
          </a:bodyPr>
          <a:lstStyle>
            <a:lvl1pPr marL="0" marR="45718" indent="0" algn="l">
              <a:buNone/>
              <a:defRPr sz="3467">
                <a:solidFill>
                  <a:schemeClr val="tx1"/>
                </a:solidFill>
                <a:latin typeface="Calibri"/>
                <a:cs typeface="Calibri"/>
              </a:defRPr>
            </a:lvl1pPr>
            <a:lvl2pPr marL="457166" indent="0" algn="ctr">
              <a:buNone/>
            </a:lvl2pPr>
            <a:lvl3pPr marL="914330" indent="0" algn="ctr">
              <a:buNone/>
            </a:lvl3pPr>
            <a:lvl4pPr marL="1371496" indent="0" algn="ctr">
              <a:buNone/>
            </a:lvl4pPr>
            <a:lvl5pPr marL="1828661" indent="0" algn="ctr">
              <a:buNone/>
            </a:lvl5pPr>
            <a:lvl6pPr marL="2285826" indent="0" algn="ctr">
              <a:buNone/>
            </a:lvl6pPr>
            <a:lvl7pPr marL="2742991" indent="0" algn="ctr">
              <a:buNone/>
            </a:lvl7pPr>
            <a:lvl8pPr marL="3200156" indent="0" algn="ctr">
              <a:buNone/>
            </a:lvl8pPr>
            <a:lvl9pPr marL="3657322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4597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7175-9FA0-A242-88EE-F10B75254C73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3FC6-DBC3-764E-8CA3-3D292E9E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8402" y="5934465"/>
            <a:ext cx="680935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;p3">
            <a:extLst>
              <a:ext uri="{FF2B5EF4-FFF2-40B4-BE49-F238E27FC236}">
                <a16:creationId xmlns:a16="http://schemas.microsoft.com/office/drawing/2014/main" id="{D0250A39-DBED-22CF-513D-899F6ED4BA1A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608233" y="3778833"/>
            <a:ext cx="1097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3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Subtitle: Calibri Reg., 26pt</a:t>
            </a:r>
            <a:endParaRPr dirty="0"/>
          </a:p>
        </p:txBody>
      </p:sp>
      <p:sp>
        <p:nvSpPr>
          <p:cNvPr id="4" name="Google Shape;11;p3">
            <a:extLst>
              <a:ext uri="{FF2B5EF4-FFF2-40B4-BE49-F238E27FC236}">
                <a16:creationId xmlns:a16="http://schemas.microsoft.com/office/drawing/2014/main" id="{417E501A-52D0-FED6-AA58-420BD6D741D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07800" y="992767"/>
            <a:ext cx="109764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6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38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Question/Objec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8402" y="5934465"/>
            <a:ext cx="680935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;p4">
            <a:extLst>
              <a:ext uri="{FF2B5EF4-FFF2-40B4-BE49-F238E27FC236}">
                <a16:creationId xmlns:a16="http://schemas.microsoft.com/office/drawing/2014/main" id="{3A755AE6-8F5E-B692-854D-9C43C5203B2A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08233" y="992767"/>
            <a:ext cx="109764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6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Objective: Calibri Reg., 50pt</a:t>
            </a:r>
            <a:endParaRPr dirty="0"/>
          </a:p>
        </p:txBody>
      </p:sp>
      <p:sp>
        <p:nvSpPr>
          <p:cNvPr id="3" name="Google Shape;16;p4">
            <a:extLst>
              <a:ext uri="{FF2B5EF4-FFF2-40B4-BE49-F238E27FC236}">
                <a16:creationId xmlns:a16="http://schemas.microsoft.com/office/drawing/2014/main" id="{157EFD0C-D371-DE2D-CBBF-6DB5E19594E6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608233" y="3778833"/>
            <a:ext cx="1097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61981" marR="0" lvl="0" indent="-60958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System Font Regular"/>
              <a:buChar char="●"/>
              <a:tabLst/>
              <a:defRPr sz="3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09585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Subtitle: Calibri Reg., 26pt</a:t>
            </a:r>
          </a:p>
          <a:p>
            <a:pPr marL="609585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Use bullet points if there are multiple questions</a:t>
            </a:r>
          </a:p>
        </p:txBody>
      </p:sp>
    </p:spTree>
    <p:extLst>
      <p:ext uri="{BB962C8B-B14F-4D97-AF65-F5344CB8AC3E}">
        <p14:creationId xmlns:p14="http://schemas.microsoft.com/office/powerpoint/2010/main" val="156237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preserve="1">
  <p:cSld name="1_Question/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8402" y="5934465"/>
            <a:ext cx="680935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;p4">
            <a:extLst>
              <a:ext uri="{FF2B5EF4-FFF2-40B4-BE49-F238E27FC236}">
                <a16:creationId xmlns:a16="http://schemas.microsoft.com/office/drawing/2014/main" id="{FBA6BE57-3E30-859E-4D3E-3A8E96F2BC7B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08233" y="992767"/>
            <a:ext cx="109764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6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Essential Q: Calibri Reg., 50pt</a:t>
            </a:r>
            <a:endParaRPr dirty="0"/>
          </a:p>
        </p:txBody>
      </p:sp>
      <p:sp>
        <p:nvSpPr>
          <p:cNvPr id="6" name="Google Shape;16;p4">
            <a:extLst>
              <a:ext uri="{FF2B5EF4-FFF2-40B4-BE49-F238E27FC236}">
                <a16:creationId xmlns:a16="http://schemas.microsoft.com/office/drawing/2014/main" id="{562D34DC-7199-C97A-6FDD-E3347F3701D1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608233" y="3778833"/>
            <a:ext cx="1097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61981" marR="0" lvl="0" indent="-60958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System Font Regular"/>
              <a:buChar char="●"/>
              <a:tabLst/>
              <a:defRPr sz="3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09585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Subtitle: Calibri Reg., 26pt</a:t>
            </a:r>
          </a:p>
          <a:p>
            <a:pPr marL="609585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Use bullet points if there are multiple questions</a:t>
            </a:r>
          </a:p>
        </p:txBody>
      </p:sp>
    </p:spTree>
    <p:extLst>
      <p:ext uri="{BB962C8B-B14F-4D97-AF65-F5344CB8AC3E}">
        <p14:creationId xmlns:p14="http://schemas.microsoft.com/office/powerpoint/2010/main" val="307803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One Column Layou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38401" y="5934467"/>
            <a:ext cx="680935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 hasCustomPrompt="1"/>
          </p:nvPr>
        </p:nvSpPr>
        <p:spPr>
          <a:xfrm>
            <a:off x="608233" y="593366"/>
            <a:ext cx="10967200" cy="1090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 hasCustomPrompt="1"/>
          </p:nvPr>
        </p:nvSpPr>
        <p:spPr>
          <a:xfrm>
            <a:off x="608400" y="1684148"/>
            <a:ext cx="10967200" cy="262438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3467" b="0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5249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913419" lvl="2" indent="-60958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5249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5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wo Column Layou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body" idx="1" hasCustomPrompt="1"/>
          </p:nvPr>
        </p:nvSpPr>
        <p:spPr>
          <a:xfrm>
            <a:off x="608400" y="1684149"/>
            <a:ext cx="5325200" cy="4335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5249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5249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endParaRPr dirty="0"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 hasCustomPrompt="1"/>
          </p:nvPr>
        </p:nvSpPr>
        <p:spPr>
          <a:xfrm>
            <a:off x="6250576" y="1684149"/>
            <a:ext cx="5325200" cy="4335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70447" lvl="0" indent="-68578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+mj-lt"/>
              <a:buAutoNum type="arabicPeriod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56230" lvl="1" indent="-76198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+mj-lt"/>
              <a:buAutoNum type="alphaLcPeriod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989617" lvl="2" indent="-68578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+mj-lt"/>
              <a:buAutoNum type="romanLcPeriod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endParaRPr dirty="0"/>
          </a:p>
        </p:txBody>
      </p:sp>
      <p:pic>
        <p:nvPicPr>
          <p:cNvPr id="26" name="Google Shape;26;p6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38401" y="5934467"/>
            <a:ext cx="680935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;p5">
            <a:extLst>
              <a:ext uri="{FF2B5EF4-FFF2-40B4-BE49-F238E27FC236}">
                <a16:creationId xmlns:a16="http://schemas.microsoft.com/office/drawing/2014/main" id="{5790D3BD-94FB-665D-8201-DD522530A0D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8233" y="593366"/>
            <a:ext cx="10967200" cy="1090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01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38401" y="5934467"/>
            <a:ext cx="680935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;p5">
            <a:extLst>
              <a:ext uri="{FF2B5EF4-FFF2-40B4-BE49-F238E27FC236}">
                <a16:creationId xmlns:a16="http://schemas.microsoft.com/office/drawing/2014/main" id="{8A625688-D669-7842-F000-726A63CBD9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8233" y="593366"/>
            <a:ext cx="10967200" cy="1090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2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 Option 1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38401" y="5934467"/>
            <a:ext cx="680935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005400" y="5772767"/>
            <a:ext cx="1018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24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223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 title="k20center-logo-variations_K20 - Bug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8401" y="5934467"/>
            <a:ext cx="680935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title" hasCustomPrompt="1"/>
          </p:nvPr>
        </p:nvSpPr>
        <p:spPr>
          <a:xfrm>
            <a:off x="1977400" y="2021033"/>
            <a:ext cx="8237200" cy="1212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Quote: Calibri Reg., 36pt</a:t>
            </a:r>
            <a:endParaRPr dirty="0"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 idx="2" hasCustomPrompt="1"/>
          </p:nvPr>
        </p:nvSpPr>
        <p:spPr>
          <a:xfrm>
            <a:off x="1977400" y="4134317"/>
            <a:ext cx="82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3467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Attribution: Calibri Reg., 26pt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107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59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rP2C6M7tDhM?feature=oembed" TargetMode="External"/><Relationship Id="rId6" Type="http://schemas.openxmlformats.org/officeDocument/2006/relationships/hyperlink" Target="https://www.youtube.com/watch?v=rP2C6M7tDhM" TargetMode="External"/><Relationship Id="rId5" Type="http://schemas.openxmlformats.org/officeDocument/2006/relationships/hyperlink" Target="https://www.youtube.com/watch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UiCh1OTLts" TargetMode="Externa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qUiCh1OTLts?feature=oembed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7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18D8-6BF1-B14C-92DC-32243431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Something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A62D5-9332-D648-994F-D6502FC02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400" y="1684148"/>
            <a:ext cx="10967200" cy="4089123"/>
          </a:xfrm>
        </p:spPr>
        <p:txBody>
          <a:bodyPr/>
          <a:lstStyle/>
          <a:p>
            <a:pPr fontAlgn="base"/>
            <a:r>
              <a:rPr lang="en-US" dirty="0"/>
              <a:t>Pick a claim that you don’t have evidence for.</a:t>
            </a:r>
          </a:p>
          <a:p>
            <a:pPr fontAlgn="base"/>
            <a:r>
              <a:rPr lang="en-US" dirty="0"/>
              <a:t>In your lab group, design an experiment to test the claim.</a:t>
            </a:r>
          </a:p>
          <a:p>
            <a:pPr fontAlgn="base"/>
            <a:r>
              <a:rPr lang="en-US" dirty="0"/>
              <a:t>Write down all your observations in your notebook.</a:t>
            </a:r>
          </a:p>
        </p:txBody>
      </p:sp>
      <p:pic>
        <p:nvPicPr>
          <p:cNvPr id="5" name="Picture 4" descr="A blue hand with a finger pointing up&#10;&#10;AI-generated content may be incorrect.">
            <a:extLst>
              <a:ext uri="{FF2B5EF4-FFF2-40B4-BE49-F238E27FC236}">
                <a16:creationId xmlns:a16="http://schemas.microsoft.com/office/drawing/2014/main" id="{CF9D3308-06AA-3445-5AEC-CD222F27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424" y="254807"/>
            <a:ext cx="1015009" cy="17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6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8" descr="Scrap metal unloaded by magnet">
            <a:hlinkClick r:id="" action="ppaction://media"/>
            <a:extLst>
              <a:ext uri="{FF2B5EF4-FFF2-40B4-BE49-F238E27FC236}">
                <a16:creationId xmlns:a16="http://schemas.microsoft.com/office/drawing/2014/main" id="{D11A5EB6-DCD3-470B-319C-AF7059BB85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7938" y="520457"/>
            <a:ext cx="9296124" cy="525231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FF2A8114-E875-F738-31CE-511CBBE8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  <a:hlinkClick r:id="rId5"/>
              </a:rPr>
              <a:t>https://www.youtube.com/</a:t>
            </a:r>
            <a:r>
              <a:rPr lang="en-US" kern="1200" dirty="0" err="1">
                <a:solidFill>
                  <a:schemeClr val="tx1"/>
                </a:solidFill>
                <a:hlinkClick r:id="rId5"/>
              </a:rPr>
              <a:t>watch</a:t>
            </a:r>
            <a:r>
              <a:rPr lang="en-US" kern="1200" dirty="0" err="1">
                <a:solidFill>
                  <a:schemeClr val="tx1"/>
                </a:solidFill>
                <a:hlinkClick r:id="rId6"/>
              </a:rPr>
              <a:t>?v</a:t>
            </a:r>
            <a:r>
              <a:rPr lang="en-US" kern="1200" dirty="0">
                <a:solidFill>
                  <a:schemeClr val="tx1"/>
                </a:solidFill>
                <a:hlinkClick r:id="rId6"/>
              </a:rPr>
              <a:t>=rP2C6M7tDhM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68CE-4F13-8344-AD10-951CA442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CER: Claim, Evidence,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B017B-4926-8A4A-BE51-14BA6C4C3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233" y="2265181"/>
            <a:ext cx="10967200" cy="3292937"/>
          </a:xfrm>
        </p:spPr>
        <p:txBody>
          <a:bodyPr>
            <a:normAutofit fontScale="85000" lnSpcReduction="10000"/>
          </a:bodyPr>
          <a:lstStyle/>
          <a:p>
            <a:pPr marL="84665" indent="0">
              <a:buNone/>
            </a:pPr>
            <a:r>
              <a:rPr lang="en-US" sz="3400" b="1" dirty="0"/>
              <a:t>Based upon your observations, write a CER analysis:</a:t>
            </a:r>
            <a:endParaRPr lang="en-US" sz="3400" dirty="0"/>
          </a:p>
          <a:p>
            <a:r>
              <a:rPr lang="en-US" dirty="0"/>
              <a:t>C = Claim. What statement do you think is true?</a:t>
            </a:r>
          </a:p>
          <a:p>
            <a:r>
              <a:rPr lang="en-US" dirty="0"/>
              <a:t>E = Evidence. What data did you collect to support your claim?</a:t>
            </a:r>
          </a:p>
          <a:p>
            <a:r>
              <a:rPr lang="en-US" dirty="0"/>
              <a:t>R = Reasoning. How do you know that your evidence is accurate and related to your claim?</a:t>
            </a:r>
          </a:p>
        </p:txBody>
      </p:sp>
      <p:pic>
        <p:nvPicPr>
          <p:cNvPr id="6" name="Picture 5" descr="A purple magnifying glass&#10;&#10;AI-generated content may be incorrect.">
            <a:extLst>
              <a:ext uri="{FF2B5EF4-FFF2-40B4-BE49-F238E27FC236}">
                <a16:creationId xmlns:a16="http://schemas.microsoft.com/office/drawing/2014/main" id="{CC747E2B-1B9D-CC50-2DED-9374CE4E9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894" y="418451"/>
            <a:ext cx="1792941" cy="17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6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1">
            <a:extLst>
              <a:ext uri="{FF2B5EF4-FFF2-40B4-BE49-F238E27FC236}">
                <a16:creationId xmlns:a16="http://schemas.microsoft.com/office/drawing/2014/main" id="{BF3BE11C-A7B5-004E-8E66-E68D6F18F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233" y="3778833"/>
            <a:ext cx="10976400" cy="1056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498BF-8990-9B4F-8585-F28E15805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800" y="992767"/>
            <a:ext cx="10976400" cy="2736800"/>
          </a:xfrm>
        </p:spPr>
        <p:txBody>
          <a:bodyPr wrap="square" anchor="b">
            <a:normAutofit/>
          </a:bodyPr>
          <a:lstStyle/>
          <a:p>
            <a:r>
              <a:rPr lang="en-US"/>
              <a:t>Making Magento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8DC2ECF-32EA-C03B-A29D-EA427F03E3C6}"/>
              </a:ext>
            </a:extLst>
          </p:cNvPr>
          <p:cNvSpPr/>
          <p:nvPr/>
        </p:nvSpPr>
        <p:spPr>
          <a:xfrm>
            <a:off x="7736031" y="1969077"/>
            <a:ext cx="3340677" cy="287989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918E-13A2-FC4D-8380-1AF67376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Exclaim and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38B4A-E326-B14B-8ADC-C80AEF268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233" y="1886354"/>
            <a:ext cx="10967200" cy="4580486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sz="3200" dirty="0"/>
              <a:t>As you watch the video, write down observations you notice.</a:t>
            </a:r>
          </a:p>
          <a:p>
            <a:pPr fontAlgn="base"/>
            <a:r>
              <a:rPr lang="en-US" sz="3200" dirty="0"/>
              <a:t>In the “Exclaim” column write down things you find surprising.</a:t>
            </a:r>
          </a:p>
          <a:p>
            <a:pPr fontAlgn="base"/>
            <a:r>
              <a:rPr lang="en-US" sz="3200" dirty="0"/>
              <a:t>In the “Question” column write down what you don’t understand. </a:t>
            </a:r>
          </a:p>
          <a:p>
            <a:pPr marL="491920" indent="-457200">
              <a:buClr>
                <a:schemeClr val="accent4"/>
              </a:buClr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circle with a question mark and exclamation mark&#10;&#10;AI-generated content may be incorrect.">
            <a:extLst>
              <a:ext uri="{FF2B5EF4-FFF2-40B4-BE49-F238E27FC236}">
                <a16:creationId xmlns:a16="http://schemas.microsoft.com/office/drawing/2014/main" id="{90CFE954-40D5-C0E2-89D6-557DDB4D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719" y="492262"/>
            <a:ext cx="2015048" cy="12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4BFA64-7790-3DB3-FF04-15A58F0355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hlinkClick r:id="rId3"/>
              </a:rPr>
              <a:t>https://www.youtube.com/watch?v=qUiCh1OTLts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Online Media 3" descr="HQ Melting Aluminuim w/ ElectroMagnetic Cylinder HQ">
            <a:hlinkClick r:id="" action="ppaction://media"/>
            <a:extLst>
              <a:ext uri="{FF2B5EF4-FFF2-40B4-BE49-F238E27FC236}">
                <a16:creationId xmlns:a16="http://schemas.microsoft.com/office/drawing/2014/main" id="{BC4EE36C-C362-B910-D3CE-9BB4CF470C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85676" y="657281"/>
            <a:ext cx="6820647" cy="511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042E-C043-5E3A-C9F2-3D189B6B9A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DFD6-6C51-150A-A598-1179602E01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can unseen forces affect us?</a:t>
            </a:r>
          </a:p>
        </p:txBody>
      </p:sp>
    </p:spTree>
    <p:extLst>
      <p:ext uri="{BB962C8B-B14F-4D97-AF65-F5344CB8AC3E}">
        <p14:creationId xmlns:p14="http://schemas.microsoft.com/office/powerpoint/2010/main" val="337051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23A3-01E5-0EFD-455E-2D0592EB9B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18575-8A9B-79F5-FD5D-6E4029884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800" y="3729567"/>
            <a:ext cx="10976400" cy="1056800"/>
          </a:xfrm>
        </p:spPr>
        <p:txBody>
          <a:bodyPr/>
          <a:lstStyle/>
          <a:p>
            <a:pPr fontAlgn="base"/>
            <a:r>
              <a:rPr lang="en-US" sz="2400" dirty="0"/>
              <a:t>Construct a functional simple electromagnet using batteries, wire, and a nail, demonstrating understanding of how electric current produces magnetic fields.</a:t>
            </a:r>
          </a:p>
          <a:p>
            <a:pPr fontAlgn="base"/>
            <a:r>
              <a:rPr lang="en-US" sz="2400" dirty="0"/>
              <a:t>Analyze experimental observations to distinguish between factual and fictional claims about electromagnet strength and behavior.</a:t>
            </a:r>
          </a:p>
          <a:p>
            <a:pPr fontAlgn="base"/>
            <a:r>
              <a:rPr lang="en-US" sz="2400" dirty="0"/>
              <a:t>Create a CER explanation that supports conclusions about the relationship between electrical input and magnetic output based on collected data.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2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0A51-3BFB-284E-83A1-2923174F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1316-7C51-1B48-A975-3DCD17179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233" y="3640253"/>
            <a:ext cx="10967200" cy="26243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Supplies are at the front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WARNING:</a:t>
            </a:r>
            <a:r>
              <a:rPr lang="en-US" dirty="0"/>
              <a:t>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exposed wire gets HOT. The rubber bands and electrical tape are for securing so your fingers don’t have to.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FE627-FA93-3348-B083-D36B8AE1D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801" y="2466254"/>
            <a:ext cx="1943100" cy="176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81ADF-CA44-8840-83FA-A8FD2E1A9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788" y="2029331"/>
            <a:ext cx="19431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A959CC-B9E8-BA46-A334-90D3B7410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475" y="1717193"/>
            <a:ext cx="1930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8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A785-53E1-EF4D-8715-556CCAA2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Fiction in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DA0EF-5B10-0445-B770-FB61CD62F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233" y="1684149"/>
            <a:ext cx="10967200" cy="4365333"/>
          </a:xfrm>
        </p:spPr>
        <p:txBody>
          <a:bodyPr>
            <a:normAutofit/>
          </a:bodyPr>
          <a:lstStyle/>
          <a:p>
            <a:pPr fontAlgn="base"/>
            <a:r>
              <a:rPr lang="en-US" sz="3200" dirty="0"/>
              <a:t>Read the claims.</a:t>
            </a:r>
          </a:p>
          <a:p>
            <a:pPr fontAlgn="base"/>
            <a:r>
              <a:rPr lang="en-US" sz="3200" dirty="0"/>
              <a:t>Make two stacks of cards:</a:t>
            </a:r>
          </a:p>
          <a:p>
            <a:pPr lvl="1" fontAlgn="base"/>
            <a:r>
              <a:rPr lang="en-US" sz="3200" dirty="0"/>
              <a:t>Claims you have evidence for and can prove.</a:t>
            </a:r>
            <a:endParaRPr lang="en-US" sz="700" dirty="0"/>
          </a:p>
          <a:p>
            <a:pPr lvl="1" fontAlgn="base"/>
            <a:r>
              <a:rPr lang="en-US" sz="3200" dirty="0"/>
              <a:t>Claims you don’t have evidence for and cannot prove.</a:t>
            </a:r>
            <a:endParaRPr lang="en-US" sz="700" dirty="0"/>
          </a:p>
        </p:txBody>
      </p:sp>
      <p:pic>
        <p:nvPicPr>
          <p:cNvPr id="6" name="Picture 5" descr="A blue hand with a finger pointing up&#10;&#10;AI-generated content may be incorrect.">
            <a:extLst>
              <a:ext uri="{FF2B5EF4-FFF2-40B4-BE49-F238E27FC236}">
                <a16:creationId xmlns:a16="http://schemas.microsoft.com/office/drawing/2014/main" id="{88A0C793-B6C1-88E5-63BC-29DAC943F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424" y="254807"/>
            <a:ext cx="1015009" cy="17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0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A0468-9504-BFC2-BBC5-3517BB7C8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6BCA-1BDC-3322-C226-01571E0A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Fiction in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075FC-888A-D130-39F7-BA82DDF8B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233" y="1684149"/>
            <a:ext cx="10967200" cy="436533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Write the claims on your handout next to the evidence in your “Exclaim” column.</a:t>
            </a:r>
          </a:p>
          <a:p>
            <a:pPr fontAlgn="base"/>
            <a:r>
              <a:rPr lang="en-US" dirty="0"/>
              <a:t>For the cards you don’t have evidence for, make predictions about whether or not you will be able to prove the claim.</a:t>
            </a:r>
          </a:p>
        </p:txBody>
      </p:sp>
      <p:pic>
        <p:nvPicPr>
          <p:cNvPr id="4" name="Picture 3" descr="A blue hand with a finger pointing up&#10;&#10;AI-generated content may be incorrect.">
            <a:extLst>
              <a:ext uri="{FF2B5EF4-FFF2-40B4-BE49-F238E27FC236}">
                <a16:creationId xmlns:a16="http://schemas.microsoft.com/office/drawing/2014/main" id="{87C0048E-FB62-930E-2A8E-05E8B1AE5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424" y="254807"/>
            <a:ext cx="1015009" cy="17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28776"/>
      </p:ext>
    </p:extLst>
  </p:cSld>
  <p:clrMapOvr>
    <a:masterClrMapping/>
  </p:clrMapOvr>
</p:sld>
</file>

<file path=ppt/theme/theme1.xml><?xml version="1.0" encoding="utf-8"?>
<a:theme xmlns:a="http://schemas.openxmlformats.org/drawingml/2006/main" name="Lesson_SLide_25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_SLide_25" id="{250D28F9-1EF9-3B49-8CD3-AECABD2B9896}" vid="{5FB48616-D26F-3242-8F8F-B5B12E5E0A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Lesson_SLide_25</Template>
  <TotalTime>1739</TotalTime>
  <Words>580</Words>
  <Application>Microsoft Office PowerPoint</Application>
  <PresentationFormat>Widescreen</PresentationFormat>
  <Paragraphs>48</Paragraphs>
  <Slides>12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Courier New</vt:lpstr>
      <vt:lpstr>System Font Regular</vt:lpstr>
      <vt:lpstr>Wingdings</vt:lpstr>
      <vt:lpstr>Lesson_SLide_25</vt:lpstr>
      <vt:lpstr>PowerPoint Presentation</vt:lpstr>
      <vt:lpstr>Making Magento</vt:lpstr>
      <vt:lpstr>Exclaim and Question</vt:lpstr>
      <vt:lpstr>https://www.youtube.com/watch?v=qUiCh1OTLts </vt:lpstr>
      <vt:lpstr>Essential Question</vt:lpstr>
      <vt:lpstr>Learning Objectives</vt:lpstr>
      <vt:lpstr>Task</vt:lpstr>
      <vt:lpstr>Fiction in the Facts</vt:lpstr>
      <vt:lpstr>Fiction in the Facts</vt:lpstr>
      <vt:lpstr>Test Something Out!</vt:lpstr>
      <vt:lpstr>https://www.youtube.com/watch?v=rP2C6M7tDhM</vt:lpstr>
      <vt:lpstr>CER: Claim, Evidence, Reasoning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Magento</dc:title>
  <dc:creator>K20 Center</dc:creator>
  <cp:lastModifiedBy>Stone, Aster</cp:lastModifiedBy>
  <cp:revision>17</cp:revision>
  <dcterms:created xsi:type="dcterms:W3CDTF">2018-03-23T16:34:58Z</dcterms:created>
  <dcterms:modified xsi:type="dcterms:W3CDTF">2026-03-31T20:55:43Z</dcterms:modified>
</cp:coreProperties>
</file>