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3" r:id="rId8"/>
    <p:sldId id="261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359"/>
    <p:restoredTop sz="94268"/>
  </p:normalViewPr>
  <p:slideViewPr>
    <p:cSldViewPr snapToGrid="0" snapToObjects="1">
      <p:cViewPr varScale="1">
        <p:scale>
          <a:sx n="81" d="100"/>
          <a:sy n="81" d="100"/>
        </p:scale>
        <p:origin x="1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1936" y="1371600"/>
            <a:ext cx="2548128" cy="4163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37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4766733" y="1905000"/>
            <a:ext cx="6815667" cy="4343400"/>
          </a:xfrm>
        </p:spPr>
        <p:txBody>
          <a:bodyPr tIns="0"/>
          <a:lstStyle>
            <a:lvl1pPr marL="0" indent="0">
              <a:buNone/>
              <a:defRPr sz="2800" baseline="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kumimoji="0" lang="en-US" dirty="0"/>
              <a:t>[place photo or chart here]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704088"/>
            <a:ext cx="10972800" cy="114300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905000"/>
            <a:ext cx="4165600" cy="4343400"/>
          </a:xfrm>
        </p:spPr>
        <p:txBody>
          <a:bodyPr tIns="0"/>
          <a:lstStyle>
            <a:lvl1pPr>
              <a:buSzPct val="100000"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464" y="5257800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744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woColTx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ctr" anchorCtr="0"/>
          <a:lstStyle>
            <a:lvl1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rgbClr val="991B1E"/>
                </a:solidFill>
                <a:latin typeface="Calibri"/>
                <a:ea typeface="Georgia"/>
                <a:cs typeface="Calibri"/>
                <a:sym typeface="Georgia"/>
              </a:defRPr>
            </a:lvl1pPr>
            <a:lvl2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26000" cy="4967700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Shape 25"/>
          <p:cNvSpPr txBox="1">
            <a:spLocks noGrp="1"/>
          </p:cNvSpPr>
          <p:nvPr>
            <p:ph type="body" idx="2"/>
          </p:nvPr>
        </p:nvSpPr>
        <p:spPr>
          <a:xfrm>
            <a:off x="6256365" y="1600201"/>
            <a:ext cx="5326000" cy="4967700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464" y="5257800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013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ogo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78840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body blue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Clr>
                <a:srgbClr val="1A2836"/>
              </a:buClr>
              <a:defRPr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BD588CD6-00FA-3647-9C32-955C9EE2138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464" y="5257800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678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body red">
    <p:bg>
      <p:bgPr>
        <a:solidFill>
          <a:schemeClr val="bg1"/>
        </a:solidFill>
        <a:effectLst/>
      </p:bgPr>
    </p:bg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Clr>
                <a:srgbClr val="971D20"/>
              </a:buClr>
              <a:defRPr>
                <a:solidFill>
                  <a:srgbClr val="971D20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11" name="Shape 21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6FC4E35A-9159-9949-BC55-44AB60AEC9F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464" y="5257800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323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body yellow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Clr>
                <a:srgbClr val="9A8219"/>
              </a:buClr>
              <a:defRPr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4E1121FC-8B0E-0F4B-8A9D-C7B1ADC4049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464" y="5257800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3831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87175-9FA0-A242-88EE-F10B75254C73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3FC6-DBC3-764E-8CA3-3D292E9EE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147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chemeClr val="accent4"/>
            </a:gs>
            <a:gs pos="85000">
              <a:schemeClr val="accent6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hasCustomPrompt="1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7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6667" b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7">
            <a:normAutofit/>
          </a:bodyPr>
          <a:lstStyle>
            <a:lvl1pPr marL="0" marR="45718" indent="0" algn="l">
              <a:buNone/>
              <a:defRPr sz="3467">
                <a:solidFill>
                  <a:schemeClr val="tx1"/>
                </a:solidFill>
                <a:latin typeface="Calibri"/>
                <a:cs typeface="Calibri"/>
              </a:defRPr>
            </a:lvl1pPr>
            <a:lvl2pPr marL="457166" indent="0" algn="ctr">
              <a:buNone/>
            </a:lvl2pPr>
            <a:lvl3pPr marL="914330" indent="0" algn="ctr">
              <a:buNone/>
            </a:lvl3pPr>
            <a:lvl4pPr marL="1371496" indent="0" algn="ctr">
              <a:buNone/>
            </a:lvl4pPr>
            <a:lvl5pPr marL="1828661" indent="0" algn="ctr">
              <a:buNone/>
            </a:lvl5pPr>
            <a:lvl6pPr marL="2285826" indent="0" algn="ctr">
              <a:buNone/>
            </a:lvl6pPr>
            <a:lvl7pPr marL="2742991" indent="0" algn="ctr">
              <a:buNone/>
            </a:lvl7pPr>
            <a:lvl8pPr marL="3200156" indent="0" algn="ctr">
              <a:buNone/>
            </a:lvl8pPr>
            <a:lvl9pPr marL="3657322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464" y="5257800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221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4300" indent="-274300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sz="3467"/>
            </a:lvl1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464" y="5257800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652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659298"/>
            </a:gs>
            <a:gs pos="100000">
              <a:srgbClr val="4E6F74"/>
            </a:gs>
          </a:gsLst>
          <a:lin ang="159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/>
          </a:bodyPr>
          <a:lstStyle>
            <a:lvl1pPr algn="l" rtl="0">
              <a:spcBef>
                <a:spcPct val="0"/>
              </a:spcBef>
              <a:buNone/>
              <a:defRPr lang="en-US" sz="6667" b="0" cap="none" baseline="0" dirty="0">
                <a:ln w="635"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18" rIns="45718" anchor="t">
            <a:normAutofit/>
          </a:bodyPr>
          <a:lstStyle>
            <a:lvl1pPr marL="0" indent="0">
              <a:buNone/>
              <a:defRPr sz="3467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464" y="5257800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5735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buSzPct val="100000"/>
              <a:defRPr sz="32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buSzPct val="100000"/>
              <a:defRPr sz="32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464" y="5257800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468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704088"/>
            <a:ext cx="10972800" cy="114300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18" tIns="0" rIns="45718" bIns="0" anchor="ctr">
            <a:noAutofit/>
          </a:bodyPr>
          <a:lstStyle>
            <a:lvl1pPr marL="0" indent="0">
              <a:buNone/>
              <a:defRPr sz="32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70" y="1859760"/>
            <a:ext cx="5389033" cy="654843"/>
          </a:xfrm>
        </p:spPr>
        <p:txBody>
          <a:bodyPr lIns="45718" tIns="0" rIns="45718" bIns="0" anchor="ctr">
            <a:normAutofit/>
          </a:bodyPr>
          <a:lstStyle>
            <a:lvl1pPr marL="0" indent="0">
              <a:buNone/>
              <a:defRPr sz="32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514600"/>
            <a:ext cx="5389033" cy="3845720"/>
          </a:xfrm>
        </p:spPr>
        <p:txBody>
          <a:bodyPr t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464" y="5257800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417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704088"/>
            <a:ext cx="11074400" cy="1143000"/>
          </a:xfrm>
        </p:spPr>
        <p:txBody>
          <a:bodyPr vert="horz" tIns="4571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0">
                <a:ln>
                  <a:noFill/>
                </a:ln>
                <a:solidFill>
                  <a:schemeClr val="accent4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464" y="5257800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713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464" y="5257800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755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464" y="5257800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743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chemeClr val="bg1">
                <a:lumMod val="85000"/>
              </a:schemeClr>
            </a:gs>
          </a:gsLst>
          <a:lin ang="56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/>
          <a:p>
            <a:pPr lvl="0" eaLnBrk="1" latinLnBrk="0" hangingPunct="1"/>
            <a:r>
              <a:rPr kumimoji="0" lang="en-US" dirty="0"/>
              <a:t>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41933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800" b="0" kern="1200">
          <a:ln>
            <a:noFill/>
          </a:ln>
          <a:solidFill>
            <a:schemeClr val="accent4"/>
          </a:solidFill>
          <a:effectLst/>
          <a:latin typeface="+mj-lt"/>
          <a:ea typeface="+mj-ea"/>
          <a:cs typeface="+mj-cs"/>
        </a:defRPr>
      </a:lvl1pPr>
    </p:titleStyle>
    <p:bodyStyle>
      <a:lvl1pPr marL="309026" indent="-309026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 panose="020B0604020202020204" pitchFamily="34" charset="0"/>
        <a:buChar char="•"/>
        <a:tabLst/>
        <a:defRPr kumimoji="0" sz="3467" kern="1200">
          <a:solidFill>
            <a:schemeClr val="tx1"/>
          </a:solidFill>
          <a:latin typeface="Calibri"/>
          <a:ea typeface="+mn-ea"/>
          <a:cs typeface="Calibri"/>
        </a:defRPr>
      </a:lvl1pPr>
      <a:lvl2pPr marL="640031" indent="-24686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Calibri"/>
          <a:ea typeface="+mn-ea"/>
          <a:cs typeface="Calibri"/>
        </a:defRPr>
      </a:lvl2pPr>
      <a:lvl3pPr marL="914330" indent="-24686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Calibri"/>
          <a:ea typeface="+mn-ea"/>
          <a:cs typeface="Calibri"/>
        </a:defRPr>
      </a:lvl3pPr>
      <a:lvl4pPr marL="1188629" indent="-210296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Calibri"/>
          <a:ea typeface="+mn-ea"/>
          <a:cs typeface="Calibri"/>
        </a:defRPr>
      </a:lvl4pPr>
      <a:lvl5pPr marL="1462929" indent="-210296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Calibri"/>
          <a:ea typeface="+mn-ea"/>
          <a:cs typeface="Calibri"/>
        </a:defRPr>
      </a:lvl5pPr>
      <a:lvl6pPr marL="1737227" indent="-210296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093" indent="-182866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393" indent="-182866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693" indent="-182866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2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5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" Type="http://schemas.openxmlformats.org/officeDocument/2006/relationships/video" Target="https://www.youtube.com/embed/qUiCh1OTLts" TargetMode="External"/><Relationship Id="rId4" Type="http://schemas.openxmlformats.org/officeDocument/2006/relationships/hyperlink" Target="https://www.youtube.com/watch?v=qUiCh1OTLt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16.xml"/><Relationship Id="rId1" Type="http://schemas.openxmlformats.org/officeDocument/2006/relationships/video" Target="https://www.youtube.com/embed/rP2C6M7tDhM" TargetMode="External"/><Relationship Id="rId4" Type="http://schemas.openxmlformats.org/officeDocument/2006/relationships/hyperlink" Target="https://www.youtube.com/watch?v=rP2C6M7tDhM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9782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498BF-8990-9B4F-8585-F28E158059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800"/>
              <a:t>Making Magento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26D631D3-875A-42F5-9F56-BD9B6DA916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401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C918E-13A2-FC4D-8380-1AF67376E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Exclaim and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38B4A-E326-B14B-8ADC-C80AEF268ED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651522" y="3429000"/>
            <a:ext cx="3996813" cy="2358512"/>
          </a:xfrm>
        </p:spPr>
        <p:txBody>
          <a:bodyPr/>
          <a:lstStyle/>
          <a:p>
            <a:pPr marL="34720" lvl="0" indent="0">
              <a:spcBef>
                <a:spcPts val="0"/>
              </a:spcBef>
              <a:buClr>
                <a:schemeClr val="accent4"/>
              </a:buClr>
              <a:buNone/>
            </a:pPr>
            <a:endParaRPr lang="en-US" dirty="0">
              <a:solidFill>
                <a:schemeClr val="dk1"/>
              </a:solidFill>
              <a:ea typeface="Calibri"/>
              <a:cs typeface="Calibri"/>
              <a:sym typeface="Calibri"/>
            </a:endParaRPr>
          </a:p>
          <a:p>
            <a:pPr marL="34720" lvl="0" indent="0">
              <a:spcBef>
                <a:spcPts val="0"/>
              </a:spcBef>
              <a:buClr>
                <a:schemeClr val="accent4"/>
              </a:buClr>
              <a:buNone/>
            </a:pPr>
            <a:r>
              <a:rPr lang="en-US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Take a</a:t>
            </a:r>
            <a:r>
              <a:rPr lang="en-US" dirty="0"/>
              <a:t>ll the notes you can. The more notes the better.</a:t>
            </a:r>
            <a:endParaRPr lang="en-US" dirty="0">
              <a:solidFill>
                <a:schemeClr val="dk1"/>
              </a:solidFill>
              <a:ea typeface="Calibri"/>
              <a:cs typeface="Calibri"/>
              <a:sym typeface="Calibri"/>
            </a:endParaRPr>
          </a:p>
        </p:txBody>
      </p:sp>
      <p:pic>
        <p:nvPicPr>
          <p:cNvPr id="4" name="Online Media 3">
            <a:hlinkClick r:id="" action="ppaction://media"/>
            <a:extLst>
              <a:ext uri="{FF2B5EF4-FFF2-40B4-BE49-F238E27FC236}">
                <a16:creationId xmlns:a16="http://schemas.microsoft.com/office/drawing/2014/main" id="{EB16F94F-5923-4C22-B1E2-CA8C540B9B26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09600" y="2363405"/>
            <a:ext cx="5722373" cy="321883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0CFC696-8A74-4654-B598-09DC986088B4}"/>
              </a:ext>
            </a:extLst>
          </p:cNvPr>
          <p:cNvSpPr txBox="1"/>
          <p:nvPr/>
        </p:nvSpPr>
        <p:spPr>
          <a:xfrm>
            <a:off x="609600" y="5684875"/>
            <a:ext cx="38667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  <a:hlinkClick r:id="rId4"/>
              </a:rPr>
              <a:t>https://www.youtube.com/watch?v=qUiCh1OTLts</a:t>
            </a:r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76807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90A51-3BFB-284E-83A1-2923174FB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D1316-7C51-1B48-A975-3DCD1717979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4533886"/>
            <a:ext cx="10515600" cy="172897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Supplies are at the front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4"/>
                </a:solidFill>
              </a:rPr>
              <a:t>WARNING:</a:t>
            </a:r>
            <a:r>
              <a:rPr lang="en-US" dirty="0"/>
              <a:t> </a:t>
            </a:r>
            <a:r>
              <a:rPr lang="en-US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the exposed wire gets HOT. The rubber bands and electrical tape are for securing so your fingers don’t have to.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84FE627-FA93-3348-B083-D36B8AE1DB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3802" y="2768586"/>
            <a:ext cx="1943100" cy="17653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2881ADF-CA44-8840-83FA-A8FD2E1A9E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3406" y="2250934"/>
            <a:ext cx="1943100" cy="18288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AA959CC-B9E8-BA46-A334-90D3B7410E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5710" y="1616948"/>
            <a:ext cx="19304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389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DA785-53E1-EF4D-8715-556CCAA23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Fiction in the Facts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DA0EF-5B10-0445-B770-FB61CD62FBB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168013"/>
            <a:ext cx="10363826" cy="4321277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Read the claims.</a:t>
            </a:r>
          </a:p>
          <a:p>
            <a:r>
              <a:rPr lang="en-US" dirty="0"/>
              <a:t>Sort the claims into two stacks: </a:t>
            </a:r>
          </a:p>
          <a:p>
            <a:pPr lvl="1"/>
            <a:r>
              <a:rPr lang="en-US" dirty="0"/>
              <a:t>Claims you can prove/disprove based on observations from your Exclaim/Question sheet.</a:t>
            </a:r>
          </a:p>
          <a:p>
            <a:pPr lvl="1"/>
            <a:r>
              <a:rPr lang="en-US" dirty="0"/>
              <a:t>Claims you can't prove yet.</a:t>
            </a:r>
          </a:p>
          <a:p>
            <a:r>
              <a:rPr lang="en-US" dirty="0"/>
              <a:t>Of the claims that you can prove/disprove, write the claim on your Exclaim/Question sheet where you have the evidence to support/refute the claim. If you decide a claim is false, note that when you write it down.</a:t>
            </a:r>
          </a:p>
          <a:p>
            <a:r>
              <a:rPr lang="en-US" dirty="0"/>
              <a:t>Read through the claims that you have left to prove and make predictions of whether you think they will be true or false.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000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518D8-6BF1-B14C-92DC-322434317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Something Out!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A62D5-9332-D648-994F-D6502FC0228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Pick a claim that you haven’t yet proven.</a:t>
            </a:r>
          </a:p>
          <a:p>
            <a:r>
              <a:rPr lang="en-US" dirty="0"/>
              <a:t>In your lab group, figure out how you are going to test the claim to figure out if it is true or false.</a:t>
            </a:r>
          </a:p>
          <a:p>
            <a:r>
              <a:rPr lang="en-US" dirty="0"/>
              <a:t>Don’t forget to write EVERYTHING down in your lab notebook!</a:t>
            </a:r>
          </a:p>
        </p:txBody>
      </p:sp>
    </p:spTree>
    <p:extLst>
      <p:ext uri="{BB962C8B-B14F-4D97-AF65-F5344CB8AC3E}">
        <p14:creationId xmlns:p14="http://schemas.microsoft.com/office/powerpoint/2010/main" val="3746465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F68CE-4F13-8344-AD10-951CA4426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CER: Claim, Evidence, Reasoning</a:t>
            </a:r>
          </a:p>
        </p:txBody>
      </p:sp>
      <p:pic>
        <p:nvPicPr>
          <p:cNvPr id="7" name="Online Media 6">
            <a:hlinkClick r:id="" action="ppaction://media"/>
            <a:extLst>
              <a:ext uri="{FF2B5EF4-FFF2-40B4-BE49-F238E27FC236}">
                <a16:creationId xmlns:a16="http://schemas.microsoft.com/office/drawing/2014/main" id="{FBBE2B91-3E15-4B79-A72A-74F7019CF77F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09600" y="2317173"/>
            <a:ext cx="4995553" cy="280999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F73CD59-A267-4751-8F3C-C05E650FD8FD}"/>
              </a:ext>
            </a:extLst>
          </p:cNvPr>
          <p:cNvSpPr txBox="1"/>
          <p:nvPr/>
        </p:nvSpPr>
        <p:spPr>
          <a:xfrm>
            <a:off x="514597" y="5202374"/>
            <a:ext cx="40190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  <a:hlinkClick r:id="rId4"/>
              </a:rPr>
              <a:t>https://www.youtube.com/watch?v=rP2C6M7tDhM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48269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F68CE-4F13-8344-AD10-951CA4426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CER: Claim, Evidence, Reasoning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B017B-4926-8A4A-BE51-14BA6C4C32B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18574" y="2973069"/>
            <a:ext cx="10363826" cy="3075038"/>
          </a:xfrm>
        </p:spPr>
        <p:txBody>
          <a:bodyPr>
            <a:normAutofit/>
          </a:bodyPr>
          <a:lstStyle/>
          <a:p>
            <a:r>
              <a:rPr lang="en-US" dirty="0"/>
              <a:t>C = Claim. What statement do you think is true?</a:t>
            </a:r>
          </a:p>
          <a:p>
            <a:r>
              <a:rPr lang="en-US" dirty="0"/>
              <a:t>E = Evidence. What data did you collect to support your claim?</a:t>
            </a:r>
          </a:p>
          <a:p>
            <a:r>
              <a:rPr lang="en-US" dirty="0"/>
              <a:t>R = Reasoning. How do you know that your evidence is accurate and related to your claim?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8942F8-26F8-4AFD-9A74-665F9AFABE44}"/>
              </a:ext>
            </a:extLst>
          </p:cNvPr>
          <p:cNvSpPr txBox="1"/>
          <p:nvPr/>
        </p:nvSpPr>
        <p:spPr>
          <a:xfrm>
            <a:off x="913774" y="2111293"/>
            <a:ext cx="989886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+mj-lt"/>
              </a:rPr>
              <a:t>Based upon your observations, write a CER analysis.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4628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tion Template">
  <a:themeElements>
    <a:clrScheme name="Custom 11">
      <a:dk1>
        <a:sysClr val="windowText" lastClr="000000"/>
      </a:dk1>
      <a:lt1>
        <a:sysClr val="window" lastClr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Template" id="{1503A0DF-DD59-460F-82A0-EABC8FD10248}" vid="{A9530E00-6853-43A1-B6A2-5966E5092F9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Template</Template>
  <TotalTime>1667</TotalTime>
  <Words>300</Words>
  <Application>Microsoft Office PowerPoint</Application>
  <PresentationFormat>Widescreen</PresentationFormat>
  <Paragraphs>26</Paragraphs>
  <Slides>8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Georgia</vt:lpstr>
      <vt:lpstr>Wingdings 2</vt:lpstr>
      <vt:lpstr>Presentation Template</vt:lpstr>
      <vt:lpstr>PowerPoint Presentation</vt:lpstr>
      <vt:lpstr>Making Magento</vt:lpstr>
      <vt:lpstr>Exclaim and Question</vt:lpstr>
      <vt:lpstr>Task</vt:lpstr>
      <vt:lpstr>Fiction in the Facts</vt:lpstr>
      <vt:lpstr>Test Something Out!</vt:lpstr>
      <vt:lpstr>CER: Claim, Evidence, Reasoning</vt:lpstr>
      <vt:lpstr>CER: Claim, Evidence, Reasoning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Magento</dc:title>
  <dc:creator>K20 Center</dc:creator>
  <cp:lastModifiedBy>Kuehn, Elizabeth C.</cp:lastModifiedBy>
  <cp:revision>13</cp:revision>
  <dcterms:created xsi:type="dcterms:W3CDTF">2018-03-23T16:34:58Z</dcterms:created>
  <dcterms:modified xsi:type="dcterms:W3CDTF">2018-06-11T20:35:50Z</dcterms:modified>
</cp:coreProperties>
</file>