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4"/>
  </p:notesMasterIdLst>
  <p:sldIdLst>
    <p:sldId id="276" r:id="rId2"/>
    <p:sldId id="256" r:id="rId3"/>
    <p:sldId id="274" r:id="rId4"/>
    <p:sldId id="275" r:id="rId5"/>
    <p:sldId id="273" r:id="rId6"/>
    <p:sldId id="289" r:id="rId7"/>
    <p:sldId id="290" r:id="rId8"/>
    <p:sldId id="291" r:id="rId9"/>
    <p:sldId id="282" r:id="rId10"/>
    <p:sldId id="284" r:id="rId11"/>
    <p:sldId id="293" r:id="rId12"/>
    <p:sldId id="283" r:id="rId13"/>
    <p:sldId id="285" r:id="rId14"/>
    <p:sldId id="294" r:id="rId15"/>
    <p:sldId id="286" r:id="rId16"/>
    <p:sldId id="292" r:id="rId17"/>
    <p:sldId id="287" r:id="rId18"/>
    <p:sldId id="295" r:id="rId19"/>
    <p:sldId id="296" r:id="rId20"/>
    <p:sldId id="297" r:id="rId21"/>
    <p:sldId id="298" r:id="rId22"/>
    <p:sldId id="29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4" autoAdjust="0"/>
    <p:restoredTop sz="94622"/>
  </p:normalViewPr>
  <p:slideViewPr>
    <p:cSldViewPr snapToGrid="0" snapToObjects="1">
      <p:cViewPr varScale="1">
        <p:scale>
          <a:sx n="165" d="100"/>
          <a:sy n="165" d="100"/>
        </p:scale>
        <p:origin x="1096" y="192"/>
      </p:cViewPr>
      <p:guideLst/>
    </p:cSldViewPr>
  </p:slideViewPr>
  <p:notesTextViewPr>
    <p:cViewPr>
      <p:scale>
        <a:sx n="1" d="1"/>
        <a:sy n="1" d="1"/>
      </p:scale>
      <p:origin x="0" y="-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youtu.be/iISP02KPau0?si=oew-VIocHqA5Tn8z"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youtu.be/iISP02KPau0?si=oew-VIocHqA5Tn8z"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youtu.be/iISP02KPau0?si=oew-VIocHqA5Tn8z"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orldhistory.org/image/17441/the-north-sea-empire-of-cnut-the-great-1016---103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tech-tool/218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Norse </a:t>
            </a:r>
            <a:r>
              <a:rPr lang="en-US" b="1" dirty="0"/>
              <a:t>never</a:t>
            </a:r>
            <a:r>
              <a:rPr lang="en-US" dirty="0"/>
              <a:t> expected people to be quiet and humble. Especially in Beowulf, he does a lot of “bragging”. </a:t>
            </a:r>
          </a:p>
          <a:p>
            <a:endParaRPr lang="en-US" dirty="0"/>
          </a:p>
        </p:txBody>
      </p:sp>
    </p:spTree>
    <p:extLst>
      <p:ext uri="{BB962C8B-B14F-4D97-AF65-F5344CB8AC3E}">
        <p14:creationId xmlns:p14="http://schemas.microsoft.com/office/powerpoint/2010/main" val="20355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Odin was </a:t>
            </a:r>
            <a:r>
              <a:rPr lang="en-US" b="1" dirty="0"/>
              <a:t>not</a:t>
            </a:r>
            <a:r>
              <a:rPr lang="en-US" dirty="0"/>
              <a:t> the only god the Norse worshiped. The Norse had a multitude of gods as well as pagan practices they followed.</a:t>
            </a:r>
          </a:p>
          <a:p>
            <a:endParaRPr lang="en-US" dirty="0"/>
          </a:p>
        </p:txBody>
      </p:sp>
    </p:spTree>
    <p:extLst>
      <p:ext uri="{BB962C8B-B14F-4D97-AF65-F5344CB8AC3E}">
        <p14:creationId xmlns:p14="http://schemas.microsoft.com/office/powerpoint/2010/main" val="24371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Sometimes</a:t>
            </a:r>
            <a:r>
              <a:rPr lang="en-US" dirty="0"/>
              <a:t> Viking raiders were bloodthirsty berserkers. Some Vikings were categorized as “berserkers,” but not all Vikings were.</a:t>
            </a:r>
          </a:p>
          <a:p>
            <a:endParaRPr lang="en-US" dirty="0"/>
          </a:p>
        </p:txBody>
      </p:sp>
    </p:spTree>
    <p:extLst>
      <p:ext uri="{BB962C8B-B14F-4D97-AF65-F5344CB8AC3E}">
        <p14:creationId xmlns:p14="http://schemas.microsoft.com/office/powerpoint/2010/main" val="118759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Sometimes</a:t>
            </a:r>
            <a:r>
              <a:rPr lang="en-US" dirty="0"/>
              <a:t> the Norse set people on fire as part of their funeral practices. Not all Norse funerals involved a pyre, but many were celebrated in that way. </a:t>
            </a:r>
          </a:p>
          <a:p>
            <a:endParaRPr lang="en-US" dirty="0"/>
          </a:p>
        </p:txBody>
      </p:sp>
    </p:spTree>
    <p:extLst>
      <p:ext uri="{BB962C8B-B14F-4D97-AF65-F5344CB8AC3E}">
        <p14:creationId xmlns:p14="http://schemas.microsoft.com/office/powerpoint/2010/main" val="2717439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Vikings </a:t>
            </a:r>
            <a:r>
              <a:rPr lang="en-US" b="1" dirty="0"/>
              <a:t>never</a:t>
            </a:r>
            <a:r>
              <a:rPr lang="en-US" dirty="0"/>
              <a:t> wore helmets with horns. This is a funny myth that has not been proven.</a:t>
            </a:r>
          </a:p>
          <a:p>
            <a:endParaRPr lang="en-US" dirty="0"/>
          </a:p>
        </p:txBody>
      </p:sp>
    </p:spTree>
    <p:extLst>
      <p:ext uri="{BB962C8B-B14F-4D97-AF65-F5344CB8AC3E}">
        <p14:creationId xmlns:p14="http://schemas.microsoft.com/office/powerpoint/2010/main" val="107267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Sometimes</a:t>
            </a:r>
            <a:r>
              <a:rPr lang="en-US" dirty="0"/>
              <a:t> Norse people survived  by raiding. “Only” is the word that makes this sentence tricky. While some Norse were Vikings, many others farmed, fished, and hunted. And raiding was often seasonal work.</a:t>
            </a:r>
          </a:p>
          <a:p>
            <a:endParaRPr lang="en-US" dirty="0"/>
          </a:p>
        </p:txBody>
      </p:sp>
    </p:spTree>
    <p:extLst>
      <p:ext uri="{BB962C8B-B14F-4D97-AF65-F5344CB8AC3E}">
        <p14:creationId xmlns:p14="http://schemas.microsoft.com/office/powerpoint/2010/main" val="210518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sz="1800" b="0" i="0" u="none" strike="noStrike" dirty="0">
                <a:solidFill>
                  <a:srgbClr val="292929"/>
                </a:solidFill>
                <a:effectLst/>
                <a:latin typeface="Arial" panose="020B0604020202020204" pitchFamily="34" charset="0"/>
              </a:rPr>
              <a:t>K20 Center. (n.d.). ABC Graffiti. Strategies. </a:t>
            </a:r>
            <a:r>
              <a:rPr lang="it-IT" sz="1800" b="0" i="0" u="sng" strike="noStrike" dirty="0">
                <a:solidFill>
                  <a:srgbClr val="1155CC"/>
                </a:solidFill>
                <a:effectLst/>
                <a:latin typeface="Arial" panose="020B0604020202020204" pitchFamily="34" charset="0"/>
                <a:hlinkClick r:id="rId3"/>
              </a:rPr>
              <a:t>https://learn.k20center.ou.edu/strategy/96</a:t>
            </a:r>
            <a:endParaRPr lang="en-US" dirty="0"/>
          </a:p>
        </p:txBody>
      </p:sp>
    </p:spTree>
    <p:extLst>
      <p:ext uri="{BB962C8B-B14F-4D97-AF65-F5344CB8AC3E}">
        <p14:creationId xmlns:p14="http://schemas.microsoft.com/office/powerpoint/2010/main" val="99029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sz="1800" b="0" i="0" u="none" strike="noStrike" dirty="0">
                <a:solidFill>
                  <a:srgbClr val="292929"/>
                </a:solidFill>
                <a:effectLst/>
                <a:latin typeface="Arial" panose="020B0604020202020204" pitchFamily="34" charset="0"/>
              </a:rPr>
              <a:t>K20 Center. (n.d.). ABC Graffiti. Strategies. </a:t>
            </a:r>
            <a:r>
              <a:rPr lang="it-IT" sz="1800" b="0" i="0" u="sng" strike="noStrike" dirty="0">
                <a:solidFill>
                  <a:srgbClr val="1155CC"/>
                </a:solidFill>
                <a:effectLst/>
                <a:latin typeface="Arial" panose="020B0604020202020204" pitchFamily="34" charset="0"/>
                <a:hlinkClick r:id="rId3"/>
              </a:rPr>
              <a:t>https://learn.k20center.ou.edu/strategy/96</a:t>
            </a:r>
            <a:endParaRPr lang="it-IT" sz="1800" b="0" i="0" u="sng" strike="noStrike" dirty="0">
              <a:solidFill>
                <a:srgbClr val="1155CC"/>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2B4D"/>
                </a:solidFill>
                <a:effectLst/>
                <a:latin typeface="-apple-system"/>
              </a:rPr>
              <a:t>K20 Center. (2021, September 21). K20 Center 3 minute timer. [Video]. YouTube. </a:t>
            </a:r>
            <a:r>
              <a:rPr lang="en-US" b="0" i="0" dirty="0">
                <a:solidFill>
                  <a:srgbClr val="0052CC"/>
                </a:solidFill>
                <a:effectLst/>
                <a:latin typeface="-apple-system"/>
                <a:hlinkClick r:id="rId4"/>
              </a:rPr>
              <a:t>https://youtu.be</a:t>
            </a:r>
            <a:r>
              <a:rPr lang="en-US" b="0" i="0">
                <a:solidFill>
                  <a:srgbClr val="0052CC"/>
                </a:solidFill>
                <a:effectLst/>
                <a:latin typeface="-apple-system"/>
                <a:hlinkClick r:id="rId4"/>
              </a:rPr>
              <a:t>/iISP02KPau0?si=oew-VIocHqA5Tn8z</a:t>
            </a:r>
            <a:endParaRPr lang="en-US" b="0" i="0">
              <a:solidFill>
                <a:srgbClr val="172B4D"/>
              </a:solidFill>
              <a:effectLst/>
              <a:latin typeface="-apple-system"/>
            </a:endParaRPr>
          </a:p>
          <a:p>
            <a:endParaRPr lang="en-US" dirty="0"/>
          </a:p>
        </p:txBody>
      </p:sp>
    </p:spTree>
    <p:extLst>
      <p:ext uri="{BB962C8B-B14F-4D97-AF65-F5344CB8AC3E}">
        <p14:creationId xmlns:p14="http://schemas.microsoft.com/office/powerpoint/2010/main" val="267180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sz="1800" b="0" i="0" u="none" strike="noStrike" dirty="0">
                <a:solidFill>
                  <a:srgbClr val="292929"/>
                </a:solidFill>
                <a:effectLst/>
                <a:latin typeface="Arial" panose="020B0604020202020204" pitchFamily="34" charset="0"/>
              </a:rPr>
              <a:t>K20 Center. (n.d.). ABC Graffiti. Strategies. </a:t>
            </a:r>
            <a:r>
              <a:rPr lang="it-IT" sz="1800" b="0" i="0" u="sng" strike="noStrike" dirty="0">
                <a:solidFill>
                  <a:srgbClr val="1155CC"/>
                </a:solidFill>
                <a:effectLst/>
                <a:latin typeface="Arial" panose="020B0604020202020204" pitchFamily="34" charset="0"/>
                <a:hlinkClick r:id="rId3"/>
              </a:rPr>
              <a:t>https://learn.k20center.ou.edu/strategy/96</a:t>
            </a:r>
            <a:endParaRPr lang="it-IT" sz="1800" b="0" i="0" u="sng" strike="noStrike" dirty="0">
              <a:solidFill>
                <a:srgbClr val="1155CC"/>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2B4D"/>
                </a:solidFill>
                <a:effectLst/>
                <a:latin typeface="-apple-system"/>
              </a:rPr>
              <a:t>K20 Center. (2021, September 21). K20 Center 3 minute timer. [Video]. YouTube. </a:t>
            </a:r>
            <a:r>
              <a:rPr lang="en-US" b="0" i="0" dirty="0">
                <a:solidFill>
                  <a:srgbClr val="0052CC"/>
                </a:solidFill>
                <a:effectLst/>
                <a:latin typeface="-apple-system"/>
                <a:hlinkClick r:id="rId4"/>
              </a:rPr>
              <a:t>https://youtu.be/iISP02KPau0?si=oew-VIocHqA5Tn8z</a:t>
            </a:r>
            <a:endParaRPr lang="en-US" b="0" i="0" dirty="0">
              <a:solidFill>
                <a:srgbClr val="172B4D"/>
              </a:solidFill>
              <a:effectLst/>
              <a:latin typeface="-apple-system"/>
            </a:endParaRPr>
          </a:p>
          <a:p>
            <a:endParaRPr lang="en-US" dirty="0"/>
          </a:p>
        </p:txBody>
      </p:sp>
    </p:spTree>
    <p:extLst>
      <p:ext uri="{BB962C8B-B14F-4D97-AF65-F5344CB8AC3E}">
        <p14:creationId xmlns:p14="http://schemas.microsoft.com/office/powerpoint/2010/main" val="75967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sz="1800" b="0" i="0" u="none" strike="noStrike" dirty="0">
                <a:solidFill>
                  <a:srgbClr val="292929"/>
                </a:solidFill>
                <a:effectLst/>
                <a:latin typeface="Arial" panose="020B0604020202020204" pitchFamily="34" charset="0"/>
              </a:rPr>
              <a:t>K20 Center. (n.d.). ABC Graffiti. Strategies. </a:t>
            </a:r>
            <a:r>
              <a:rPr lang="it-IT" sz="1800" b="0" i="0" u="sng" strike="noStrike" dirty="0">
                <a:solidFill>
                  <a:srgbClr val="1155CC"/>
                </a:solidFill>
                <a:effectLst/>
                <a:latin typeface="Arial" panose="020B0604020202020204" pitchFamily="34" charset="0"/>
                <a:hlinkClick r:id="rId3"/>
              </a:rPr>
              <a:t>https://learn.k20center.ou.edu/strategy/96</a:t>
            </a:r>
            <a:endParaRPr lang="it-IT" sz="1800" b="0" i="0" u="sng" strike="noStrike" dirty="0">
              <a:solidFill>
                <a:srgbClr val="1155CC"/>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2B4D"/>
                </a:solidFill>
                <a:effectLst/>
                <a:latin typeface="-apple-system"/>
              </a:rPr>
              <a:t>K20 Center. (2021, September 21). K20 Center 3 minute timer. [Video]. YouTube. </a:t>
            </a:r>
            <a:r>
              <a:rPr lang="en-US" b="0" i="0" dirty="0">
                <a:solidFill>
                  <a:srgbClr val="0052CC"/>
                </a:solidFill>
                <a:effectLst/>
                <a:latin typeface="-apple-system"/>
                <a:hlinkClick r:id="rId4"/>
              </a:rPr>
              <a:t>https://youtu.be/iISP02KPau0?si=oew-VIocHqA5Tn8z</a:t>
            </a:r>
            <a:endParaRPr lang="en-US" b="0" i="0" dirty="0">
              <a:solidFill>
                <a:srgbClr val="172B4D"/>
              </a:solidFill>
              <a:effectLst/>
              <a:latin typeface="-apple-system"/>
            </a:endParaRPr>
          </a:p>
          <a:p>
            <a:endParaRPr lang="en-US" dirty="0"/>
          </a:p>
        </p:txBody>
      </p:sp>
    </p:spTree>
    <p:extLst>
      <p:ext uri="{BB962C8B-B14F-4D97-AF65-F5344CB8AC3E}">
        <p14:creationId xmlns:p14="http://schemas.microsoft.com/office/powerpoint/2010/main" val="329982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92929"/>
                </a:solidFill>
                <a:effectLst/>
                <a:latin typeface="Arial" panose="020B0604020202020204" pitchFamily="34" charset="0"/>
              </a:rPr>
              <a:t>K20 Center. (n.d.). Always, Sometimes, or Never True. Strategies. </a:t>
            </a:r>
            <a:r>
              <a:rPr lang="en-US" sz="1800" b="0" i="0" u="sng" strike="noStrike" dirty="0">
                <a:solidFill>
                  <a:srgbClr val="1155CC"/>
                </a:solidFill>
                <a:effectLst/>
                <a:latin typeface="Arial" panose="020B0604020202020204" pitchFamily="34" charset="0"/>
                <a:hlinkClick r:id="rId3"/>
              </a:rPr>
              <a:t>https://learn.k20center.ou.edu/strategy/145</a:t>
            </a:r>
            <a:endParaRPr lang="en-US" sz="1800" b="0" i="0" u="none" strike="noStrike" dirty="0">
              <a:solidFill>
                <a:srgbClr val="1155CC"/>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46966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err="1">
                <a:effectLst/>
                <a:latin typeface="Calibri" panose="020F0502020204030204" pitchFamily="34" charset="0"/>
                <a:ea typeface="Calibri" panose="020F0502020204030204" pitchFamily="34" charset="0"/>
                <a:cs typeface="Times New Roman" panose="02020603050405020304" pitchFamily="18" charset="0"/>
              </a:rPr>
              <a:t>Netchev</a:t>
            </a:r>
            <a:r>
              <a:rPr lang="en-US" sz="1800" dirty="0">
                <a:effectLst/>
                <a:latin typeface="Calibri" panose="020F0502020204030204" pitchFamily="34" charset="0"/>
                <a:ea typeface="Calibri" panose="020F0502020204030204" pitchFamily="34" charset="0"/>
                <a:cs typeface="Times New Roman" panose="02020603050405020304" pitchFamily="18" charset="0"/>
              </a:rPr>
              <a:t>, S. (2023).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Illustration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North Sea Empire of Cnut the Great, 1016 - 1035.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https://www.worldhistory.org/image/17441/the-north-sea-empire-of-cnut-the-great-1016---1035/</a:t>
            </a:r>
            <a:endParaRPr lang="en-US" dirty="0"/>
          </a:p>
        </p:txBody>
      </p:sp>
    </p:spTree>
    <p:extLst>
      <p:ext uri="{BB962C8B-B14F-4D97-AF65-F5344CB8AC3E}">
        <p14:creationId xmlns:p14="http://schemas.microsoft.com/office/powerpoint/2010/main" val="36783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dirty="0">
                <a:solidFill>
                  <a:srgbClr val="292929"/>
                </a:solidFill>
                <a:effectLst/>
                <a:latin typeface="Arial" panose="020B0604020202020204" pitchFamily="34" charset="0"/>
              </a:rPr>
              <a:t>K20 Center. (</a:t>
            </a:r>
            <a:r>
              <a:rPr lang="nl-NL" sz="1800" b="0" i="0" u="none" strike="noStrike" dirty="0" err="1">
                <a:solidFill>
                  <a:srgbClr val="292929"/>
                </a:solidFill>
                <a:effectLst/>
                <a:latin typeface="Arial" panose="020B0604020202020204" pitchFamily="34" charset="0"/>
              </a:rPr>
              <a:t>n.d</a:t>
            </a:r>
            <a:r>
              <a:rPr lang="nl-NL" sz="1800" b="0" i="0" u="none" strike="noStrike" dirty="0">
                <a:solidFill>
                  <a:srgbClr val="292929"/>
                </a:solidFill>
                <a:effectLst/>
                <a:latin typeface="Arial" panose="020B0604020202020204" pitchFamily="34" charset="0"/>
              </a:rPr>
              <a:t>.). </a:t>
            </a:r>
            <a:r>
              <a:rPr lang="nl-NL" sz="1800" b="0" i="0" u="none" strike="noStrike" dirty="0" err="1">
                <a:solidFill>
                  <a:srgbClr val="292929"/>
                </a:solidFill>
                <a:effectLst/>
                <a:latin typeface="Arial" panose="020B0604020202020204" pitchFamily="34" charset="0"/>
              </a:rPr>
              <a:t>Wakelet</a:t>
            </a:r>
            <a:r>
              <a:rPr lang="nl-NL" sz="1800" b="0" i="0" u="none" strike="noStrike" dirty="0">
                <a:solidFill>
                  <a:srgbClr val="292929"/>
                </a:solidFill>
                <a:effectLst/>
                <a:latin typeface="Arial" panose="020B0604020202020204" pitchFamily="34" charset="0"/>
              </a:rPr>
              <a:t>. Tech tools. </a:t>
            </a:r>
            <a:r>
              <a:rPr lang="nl-NL" sz="1800" b="0" i="0" u="sng" strike="noStrike" dirty="0">
                <a:solidFill>
                  <a:srgbClr val="1155CC"/>
                </a:solidFill>
                <a:effectLst/>
                <a:latin typeface="Arial" panose="020B0604020202020204" pitchFamily="34" charset="0"/>
                <a:hlinkClick r:id="rId3"/>
              </a:rPr>
              <a:t>https://learn.k20center.ou.edu/tech-tool/2180</a:t>
            </a:r>
            <a:endParaRPr lang="nl-NL" sz="1800" b="0" i="0" u="none" strike="noStrike" dirty="0">
              <a:solidFill>
                <a:srgbClr val="292929"/>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08927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92929"/>
                </a:solidFill>
                <a:effectLst/>
                <a:latin typeface="Arial" panose="020B0604020202020204" pitchFamily="34" charset="0"/>
              </a:rPr>
              <a:t>K20 Center. (n.d.). Always, Sometimes, or Never True. Strategies. </a:t>
            </a:r>
            <a:r>
              <a:rPr lang="en-US" sz="1800" b="0" i="0" u="sng" strike="noStrike" dirty="0">
                <a:solidFill>
                  <a:srgbClr val="1155CC"/>
                </a:solidFill>
                <a:effectLst/>
                <a:latin typeface="Arial" panose="020B0604020202020204" pitchFamily="34" charset="0"/>
                <a:hlinkClick r:id="rId3"/>
              </a:rPr>
              <a:t>https://learn.k20center.ou.edu/strategy/145</a:t>
            </a:r>
            <a:endParaRPr lang="en-US" sz="1800" b="0" i="0" u="none" strike="noStrike" dirty="0">
              <a:solidFill>
                <a:srgbClr val="1155CC"/>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872508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Beowulf-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bit.ly/Beowulf-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iISP02KPau0?list=PL-aUhEQeaZXLMF3fItNDxiuSkEr0pq0c2"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iISP02KPau0?list=PL-aUhEQeaZXLMF3fItNDxiuSkEr0pq0c2"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iISP02KPau0?list=PL-aUhEQeaZXLMF3fItNDxiuSkEr0pq0c2"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8DCD5253-0D55-720E-45F9-E95ED1DB3EF2}"/>
              </a:ext>
            </a:extLst>
          </p:cNvPr>
          <p:cNvPicPr>
            <a:picLocks noChangeAspect="1"/>
          </p:cNvPicPr>
          <p:nvPr/>
        </p:nvPicPr>
        <p:blipFill>
          <a:blip r:embed="rId2"/>
          <a:stretch>
            <a:fillRect/>
          </a:stretch>
        </p:blipFill>
        <p:spPr>
          <a:xfrm>
            <a:off x="1034493" y="93726"/>
            <a:ext cx="7075015" cy="4956048"/>
          </a:xfrm>
          <a:prstGeom prst="rect">
            <a:avLst/>
          </a:prstGeom>
        </p:spPr>
      </p:pic>
    </p:spTree>
    <p:extLst>
      <p:ext uri="{BB962C8B-B14F-4D97-AF65-F5344CB8AC3E}">
        <p14:creationId xmlns:p14="http://schemas.microsoft.com/office/powerpoint/2010/main" val="41992195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40A40B9F-5629-74A8-5BCD-46318EF8A059}"/>
              </a:ext>
            </a:extLst>
          </p:cNvPr>
          <p:cNvPicPr>
            <a:picLocks noChangeAspect="1"/>
          </p:cNvPicPr>
          <p:nvPr/>
        </p:nvPicPr>
        <p:blipFill>
          <a:blip r:embed="rId3"/>
          <a:stretch>
            <a:fillRect/>
          </a:stretch>
        </p:blipFill>
        <p:spPr>
          <a:xfrm>
            <a:off x="1265560" y="91698"/>
            <a:ext cx="6612881" cy="4960105"/>
          </a:xfrm>
          <a:prstGeom prst="rect">
            <a:avLst/>
          </a:prstGeom>
        </p:spPr>
      </p:pic>
    </p:spTree>
    <p:extLst>
      <p:ext uri="{BB962C8B-B14F-4D97-AF65-F5344CB8AC3E}">
        <p14:creationId xmlns:p14="http://schemas.microsoft.com/office/powerpoint/2010/main" val="26594934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lnSpcReduction="10000"/>
          </a:bodyPr>
          <a:lstStyle/>
          <a:p>
            <a:r>
              <a:rPr lang="en-US" dirty="0"/>
              <a:t>Groups 1-3, go to </a:t>
            </a:r>
            <a:r>
              <a:rPr lang="en-US" dirty="0">
                <a:solidFill>
                  <a:schemeClr val="accent2"/>
                </a:solidFill>
                <a:hlinkClick r:id="rId3">
                  <a:extLst>
                    <a:ext uri="{A12FA001-AC4F-418D-AE19-62706E023703}">
                      <ahyp:hlinkClr xmlns:ahyp="http://schemas.microsoft.com/office/drawing/2018/hyperlinkcolor" val="tx"/>
                    </a:ext>
                  </a:extLst>
                </a:hlinkClick>
              </a:rPr>
              <a:t>bit.ly/Beowulf-1</a:t>
            </a:r>
            <a:r>
              <a:rPr lang="en-US" dirty="0"/>
              <a:t>.</a:t>
            </a:r>
          </a:p>
          <a:p>
            <a:r>
              <a:rPr lang="en-US" dirty="0"/>
              <a:t>Groups 4-6, go to </a:t>
            </a:r>
            <a:r>
              <a:rPr lang="en-US" dirty="0">
                <a:solidFill>
                  <a:schemeClr val="accent2"/>
                </a:solidFill>
                <a:hlinkClick r:id="rId4">
                  <a:extLst>
                    <a:ext uri="{A12FA001-AC4F-418D-AE19-62706E023703}">
                      <ahyp:hlinkClr xmlns:ahyp="http://schemas.microsoft.com/office/drawing/2018/hyperlinkcolor" val="tx"/>
                    </a:ext>
                  </a:extLst>
                </a:hlinkClick>
              </a:rPr>
              <a:t>bit.ly/Beowulf-4</a:t>
            </a:r>
            <a:r>
              <a:rPr lang="en-US" dirty="0"/>
              <a:t>.</a:t>
            </a:r>
          </a:p>
          <a:p>
            <a:r>
              <a:rPr lang="en-US" dirty="0"/>
              <a:t>On a piece of notebook paper, take notes as you read through your sources.</a:t>
            </a:r>
          </a:p>
          <a:p>
            <a:r>
              <a:rPr lang="en-US" dirty="0"/>
              <a:t>Make notes:</a:t>
            </a:r>
          </a:p>
          <a:p>
            <a:pPr marL="294879" lvl="1" indent="0">
              <a:buNone/>
            </a:pPr>
            <a:r>
              <a:rPr lang="en-US" dirty="0">
                <a:solidFill>
                  <a:schemeClr val="accent1"/>
                </a:solidFill>
              </a:rPr>
              <a:t>• </a:t>
            </a:r>
            <a:r>
              <a:rPr lang="en-US" dirty="0"/>
              <a:t>Who?            </a:t>
            </a:r>
            <a:r>
              <a:rPr lang="en-US" dirty="0">
                <a:solidFill>
                  <a:schemeClr val="accent1"/>
                </a:solidFill>
              </a:rPr>
              <a:t>• </a:t>
            </a:r>
            <a:r>
              <a:rPr lang="en-US" dirty="0"/>
              <a:t>When?</a:t>
            </a:r>
            <a:r>
              <a:rPr lang="en-US" dirty="0">
                <a:solidFill>
                  <a:schemeClr val="accent1"/>
                </a:solidFill>
              </a:rPr>
              <a:t>          • </a:t>
            </a:r>
            <a:r>
              <a:rPr lang="en-US" dirty="0"/>
              <a:t>Why?</a:t>
            </a:r>
          </a:p>
          <a:p>
            <a:pPr marL="294879" lvl="1" indent="0">
              <a:buNone/>
            </a:pPr>
            <a:r>
              <a:rPr lang="en-US" dirty="0">
                <a:solidFill>
                  <a:schemeClr val="accent1"/>
                </a:solidFill>
              </a:rPr>
              <a:t>• </a:t>
            </a:r>
            <a:r>
              <a:rPr lang="en-US" dirty="0"/>
              <a:t>What?          </a:t>
            </a:r>
            <a:r>
              <a:rPr lang="en-US" dirty="0">
                <a:solidFill>
                  <a:schemeClr val="accent1"/>
                </a:solidFill>
              </a:rPr>
              <a:t>• </a:t>
            </a:r>
            <a:r>
              <a:rPr lang="en-US" dirty="0"/>
              <a:t>Where?</a:t>
            </a:r>
          </a:p>
          <a:p>
            <a:r>
              <a:rPr lang="en-US" dirty="0"/>
              <a:t>Gather enough information to create a poster.</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Wakelet Research</a:t>
            </a:r>
          </a:p>
        </p:txBody>
      </p:sp>
    </p:spTree>
    <p:extLst>
      <p:ext uri="{BB962C8B-B14F-4D97-AF65-F5344CB8AC3E}">
        <p14:creationId xmlns:p14="http://schemas.microsoft.com/office/powerpoint/2010/main" val="3307621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4500880" cy="3434098"/>
          </a:xfrm>
        </p:spPr>
        <p:txBody>
          <a:bodyPr/>
          <a:lstStyle/>
          <a:p>
            <a:pPr marL="0" indent="0">
              <a:buNone/>
            </a:pPr>
            <a:r>
              <a:rPr lang="en-US" dirty="0"/>
              <a:t>Work with your group to create an anchor chart on your assigned topic.</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Anchor Charts: Overview</a:t>
            </a:r>
          </a:p>
        </p:txBody>
      </p:sp>
      <p:pic>
        <p:nvPicPr>
          <p:cNvPr id="1026" name="Picture 2">
            <a:extLst>
              <a:ext uri="{FF2B5EF4-FFF2-40B4-BE49-F238E27FC236}">
                <a16:creationId xmlns:a16="http://schemas.microsoft.com/office/drawing/2014/main" id="{5F2FA671-A97D-B5E5-A15E-E42196766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1389" y="400050"/>
            <a:ext cx="3355411"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98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dirty="0"/>
              <a:t>Information:</a:t>
            </a:r>
          </a:p>
          <a:p>
            <a:pPr lvl="1"/>
            <a:r>
              <a:rPr lang="en-US" dirty="0"/>
              <a:t>Heading</a:t>
            </a:r>
          </a:p>
          <a:p>
            <a:pPr lvl="1"/>
            <a:r>
              <a:rPr lang="en-US" dirty="0"/>
              <a:t>Subtopic(s)</a:t>
            </a:r>
          </a:p>
          <a:p>
            <a:pPr lvl="1"/>
            <a:r>
              <a:rPr lang="en-US" dirty="0"/>
              <a:t>Main Points</a:t>
            </a:r>
          </a:p>
          <a:p>
            <a:r>
              <a:rPr lang="en-US" dirty="0"/>
              <a:t>Visually Appealing:</a:t>
            </a:r>
          </a:p>
          <a:p>
            <a:pPr lvl="1"/>
            <a:r>
              <a:rPr lang="en-US" dirty="0"/>
              <a:t>Graphics/Diagrams/Illustrations</a:t>
            </a:r>
          </a:p>
          <a:p>
            <a:pPr lvl="1"/>
            <a:r>
              <a:rPr lang="en-US" dirty="0"/>
              <a:t>Legible, Large Enough to Read</a:t>
            </a:r>
          </a:p>
          <a:p>
            <a:pPr marL="294879" lvl="1" indent="0" algn="ctr">
              <a:buNone/>
            </a:pPr>
            <a:r>
              <a:rPr lang="en-US" sz="2600" b="1" i="1" dirty="0"/>
              <a:t>Be creative! Make something interesting!</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Anchor Charts: Expectations</a:t>
            </a:r>
          </a:p>
        </p:txBody>
      </p:sp>
      <p:pic>
        <p:nvPicPr>
          <p:cNvPr id="4" name="Picture 3" descr="A blue anchor with a black background&#10;&#10;Description automatically generated">
            <a:extLst>
              <a:ext uri="{FF2B5EF4-FFF2-40B4-BE49-F238E27FC236}">
                <a16:creationId xmlns:a16="http://schemas.microsoft.com/office/drawing/2014/main" id="{432738BC-A0E6-3386-DEDD-6C17E75B12D1}"/>
              </a:ext>
            </a:extLst>
          </p:cNvPr>
          <p:cNvPicPr>
            <a:picLocks noChangeAspect="1"/>
          </p:cNvPicPr>
          <p:nvPr/>
        </p:nvPicPr>
        <p:blipFill>
          <a:blip r:embed="rId2"/>
          <a:stretch>
            <a:fillRect/>
          </a:stretch>
        </p:blipFill>
        <p:spPr>
          <a:xfrm>
            <a:off x="6973965" y="307247"/>
            <a:ext cx="1712835" cy="172502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791679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Read peers’ anchor charts.</a:t>
            </a:r>
          </a:p>
          <a:p>
            <a:r>
              <a:rPr lang="en-US" dirty="0"/>
              <a:t>Add a sticky note with one of the following:</a:t>
            </a:r>
          </a:p>
          <a:p>
            <a:pPr lvl="1"/>
            <a:r>
              <a:rPr lang="en-US" dirty="0"/>
              <a:t>A question</a:t>
            </a:r>
          </a:p>
          <a:p>
            <a:pPr lvl="1"/>
            <a:r>
              <a:rPr lang="en-US" dirty="0"/>
              <a:t>A comment</a:t>
            </a:r>
          </a:p>
          <a:p>
            <a:pPr lvl="1"/>
            <a:r>
              <a:rPr lang="en-US" dirty="0"/>
              <a:t>An additional fact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Gallery Walk</a:t>
            </a:r>
          </a:p>
        </p:txBody>
      </p:sp>
      <p:pic>
        <p:nvPicPr>
          <p:cNvPr id="3" name="Picture 2" descr="A group of rectangles and squares&#10;&#10;Description automatically generated">
            <a:extLst>
              <a:ext uri="{FF2B5EF4-FFF2-40B4-BE49-F238E27FC236}">
                <a16:creationId xmlns:a16="http://schemas.microsoft.com/office/drawing/2014/main" id="{F16476E0-A3FC-5DE8-519A-E47F66BECDD0}"/>
              </a:ext>
            </a:extLst>
          </p:cNvPr>
          <p:cNvPicPr>
            <a:picLocks noChangeAspect="1"/>
          </p:cNvPicPr>
          <p:nvPr/>
        </p:nvPicPr>
        <p:blipFill>
          <a:blip r:embed="rId2"/>
          <a:stretch>
            <a:fillRect/>
          </a:stretch>
        </p:blipFill>
        <p:spPr>
          <a:xfrm>
            <a:off x="6259721" y="307247"/>
            <a:ext cx="2427079" cy="122773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898214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Reflect on what you have learned, then reread each statement and determine if it is:</a:t>
            </a:r>
          </a:p>
          <a:p>
            <a:r>
              <a:rPr lang="en-US" b="1" i="1" dirty="0"/>
              <a:t>Always True</a:t>
            </a:r>
            <a:r>
              <a:rPr lang="en-US" dirty="0"/>
              <a:t>,</a:t>
            </a:r>
          </a:p>
          <a:p>
            <a:r>
              <a:rPr lang="en-US" b="1" i="1" dirty="0"/>
              <a:t>Sometimes True</a:t>
            </a:r>
            <a:r>
              <a:rPr lang="en-US" dirty="0"/>
              <a:t>, or</a:t>
            </a:r>
          </a:p>
          <a:p>
            <a:r>
              <a:rPr lang="en-US" b="1" i="1" dirty="0"/>
              <a:t>Never True</a:t>
            </a:r>
          </a:p>
          <a:p>
            <a:pPr marL="0" indent="0">
              <a:buNone/>
            </a:pPr>
            <a:endParaRPr lang="en-US" dirty="0"/>
          </a:p>
          <a:p>
            <a:pPr marL="0" indent="0">
              <a:buNone/>
            </a:pPr>
            <a:r>
              <a:rPr lang="en-US" dirty="0"/>
              <a:t>Now explain your reasoning in the Justification column.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Revisit: Always, Sometimes, or Never True</a:t>
            </a:r>
          </a:p>
        </p:txBody>
      </p:sp>
      <p:pic>
        <p:nvPicPr>
          <p:cNvPr id="4" name="Picture 3" descr="A white oval with a blue and pink question mark and x in it&#10;&#10;Description automatically generated">
            <a:extLst>
              <a:ext uri="{FF2B5EF4-FFF2-40B4-BE49-F238E27FC236}">
                <a16:creationId xmlns:a16="http://schemas.microsoft.com/office/drawing/2014/main" id="{6C1B7118-02A6-5DD9-A5D5-5593E5F19D8E}"/>
              </a:ext>
            </a:extLst>
          </p:cNvPr>
          <p:cNvPicPr>
            <a:picLocks noChangeAspect="1"/>
          </p:cNvPicPr>
          <p:nvPr/>
        </p:nvPicPr>
        <p:blipFill rotWithShape="1">
          <a:blip r:embed="rId3"/>
          <a:srcRect t="21972" b="21280"/>
          <a:stretch/>
        </p:blipFill>
        <p:spPr>
          <a:xfrm>
            <a:off x="6028822" y="1745034"/>
            <a:ext cx="2913647" cy="1653432"/>
          </a:xfrm>
          <a:prstGeom prst="rect">
            <a:avLst/>
          </a:prstGeom>
        </p:spPr>
      </p:pic>
    </p:spTree>
    <p:extLst>
      <p:ext uri="{BB962C8B-B14F-4D97-AF65-F5344CB8AC3E}">
        <p14:creationId xmlns:p14="http://schemas.microsoft.com/office/powerpoint/2010/main" val="39289029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Always, Sometimes, or Never True?</a:t>
            </a:r>
          </a:p>
        </p:txBody>
      </p:sp>
      <p:sp>
        <p:nvSpPr>
          <p:cNvPr id="2" name="Rectangle: Diagonal Corners Snipped 1">
            <a:extLst>
              <a:ext uri="{FF2B5EF4-FFF2-40B4-BE49-F238E27FC236}">
                <a16:creationId xmlns:a16="http://schemas.microsoft.com/office/drawing/2014/main" id="{6BFBC60D-1E95-2AE2-219D-2086BD2C4E33}"/>
              </a:ext>
            </a:extLst>
          </p:cNvPr>
          <p:cNvSpPr/>
          <p:nvPr/>
        </p:nvSpPr>
        <p:spPr>
          <a:xfrm>
            <a:off x="1864445" y="1432423"/>
            <a:ext cx="5415110" cy="2801166"/>
          </a:xfrm>
          <a:prstGeom prst="snip2DiagRect">
            <a:avLst>
              <a:gd name="adj1" fmla="val 2286"/>
              <a:gd name="adj2"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912402" y="1907177"/>
            <a:ext cx="5367153" cy="1860151"/>
          </a:xfrm>
        </p:spPr>
        <p:txBody>
          <a:bodyPr anchor="ctr">
            <a:normAutofit/>
          </a:bodyPr>
          <a:lstStyle/>
          <a:p>
            <a:pPr marL="0" indent="0" algn="ctr">
              <a:buNone/>
            </a:pPr>
            <a:r>
              <a:rPr lang="en-US" sz="3200" i="1" dirty="0">
                <a:solidFill>
                  <a:schemeClr val="bg1"/>
                </a:solidFill>
              </a:rPr>
              <a:t>The Norse expected people</a:t>
            </a:r>
            <a:br>
              <a:rPr lang="en-US" sz="3200" i="1" dirty="0">
                <a:solidFill>
                  <a:schemeClr val="bg1"/>
                </a:solidFill>
              </a:rPr>
            </a:br>
            <a:r>
              <a:rPr lang="en-US" sz="3200" i="1" dirty="0">
                <a:solidFill>
                  <a:schemeClr val="bg1"/>
                </a:solidFill>
              </a:rPr>
              <a:t>to be quiet and humble.</a:t>
            </a:r>
          </a:p>
        </p:txBody>
      </p:sp>
    </p:spTree>
    <p:extLst>
      <p:ext uri="{BB962C8B-B14F-4D97-AF65-F5344CB8AC3E}">
        <p14:creationId xmlns:p14="http://schemas.microsoft.com/office/powerpoint/2010/main" val="3275086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Always, Sometimes, or Never True?</a:t>
            </a:r>
          </a:p>
        </p:txBody>
      </p:sp>
      <p:sp>
        <p:nvSpPr>
          <p:cNvPr id="2" name="Rectangle: Diagonal Corners Snipped 1">
            <a:extLst>
              <a:ext uri="{FF2B5EF4-FFF2-40B4-BE49-F238E27FC236}">
                <a16:creationId xmlns:a16="http://schemas.microsoft.com/office/drawing/2014/main" id="{6BFBC60D-1E95-2AE2-219D-2086BD2C4E33}"/>
              </a:ext>
            </a:extLst>
          </p:cNvPr>
          <p:cNvSpPr/>
          <p:nvPr/>
        </p:nvSpPr>
        <p:spPr>
          <a:xfrm>
            <a:off x="1864445" y="1432423"/>
            <a:ext cx="5415110" cy="2801166"/>
          </a:xfrm>
          <a:prstGeom prst="snip2DiagRect">
            <a:avLst>
              <a:gd name="adj1" fmla="val 2286"/>
              <a:gd name="adj2"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912402" y="1907177"/>
            <a:ext cx="5367153" cy="1860151"/>
          </a:xfrm>
        </p:spPr>
        <p:txBody>
          <a:bodyPr anchor="ctr">
            <a:normAutofit/>
          </a:bodyPr>
          <a:lstStyle/>
          <a:p>
            <a:pPr marL="0" indent="0" algn="ctr">
              <a:buNone/>
            </a:pPr>
            <a:r>
              <a:rPr lang="en-US" sz="3200" i="1" dirty="0">
                <a:solidFill>
                  <a:schemeClr val="bg1"/>
                </a:solidFill>
              </a:rPr>
              <a:t>Odin is the only god</a:t>
            </a:r>
            <a:br>
              <a:rPr lang="en-US" sz="3200" i="1" dirty="0">
                <a:solidFill>
                  <a:schemeClr val="bg1"/>
                </a:solidFill>
              </a:rPr>
            </a:br>
            <a:r>
              <a:rPr lang="en-US" sz="3200" i="1" dirty="0">
                <a:solidFill>
                  <a:schemeClr val="bg1"/>
                </a:solidFill>
              </a:rPr>
              <a:t>the Norse worshiped.</a:t>
            </a:r>
          </a:p>
        </p:txBody>
      </p:sp>
    </p:spTree>
    <p:extLst>
      <p:ext uri="{BB962C8B-B14F-4D97-AF65-F5344CB8AC3E}">
        <p14:creationId xmlns:p14="http://schemas.microsoft.com/office/powerpoint/2010/main" val="16285900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Always, Sometimes, or Never True?</a:t>
            </a:r>
          </a:p>
        </p:txBody>
      </p:sp>
      <p:sp>
        <p:nvSpPr>
          <p:cNvPr id="2" name="Rectangle: Diagonal Corners Snipped 1">
            <a:extLst>
              <a:ext uri="{FF2B5EF4-FFF2-40B4-BE49-F238E27FC236}">
                <a16:creationId xmlns:a16="http://schemas.microsoft.com/office/drawing/2014/main" id="{6BFBC60D-1E95-2AE2-219D-2086BD2C4E33}"/>
              </a:ext>
            </a:extLst>
          </p:cNvPr>
          <p:cNvSpPr/>
          <p:nvPr/>
        </p:nvSpPr>
        <p:spPr>
          <a:xfrm>
            <a:off x="1864445" y="1432423"/>
            <a:ext cx="5415110" cy="2801166"/>
          </a:xfrm>
          <a:prstGeom prst="snip2DiagRect">
            <a:avLst>
              <a:gd name="adj1" fmla="val 2286"/>
              <a:gd name="adj2"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912402" y="1907177"/>
            <a:ext cx="5367153" cy="1860151"/>
          </a:xfrm>
        </p:spPr>
        <p:txBody>
          <a:bodyPr anchor="ctr">
            <a:normAutofit/>
          </a:bodyPr>
          <a:lstStyle/>
          <a:p>
            <a:pPr marL="0" indent="0" algn="ctr">
              <a:buNone/>
            </a:pPr>
            <a:r>
              <a:rPr lang="en-US" sz="3200" i="1" dirty="0">
                <a:solidFill>
                  <a:schemeClr val="bg1"/>
                </a:solidFill>
              </a:rPr>
              <a:t>All Viking raiders were bloodthirsty berserkers.</a:t>
            </a:r>
          </a:p>
        </p:txBody>
      </p:sp>
    </p:spTree>
    <p:extLst>
      <p:ext uri="{BB962C8B-B14F-4D97-AF65-F5344CB8AC3E}">
        <p14:creationId xmlns:p14="http://schemas.microsoft.com/office/powerpoint/2010/main" val="3923609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Welcome to the Mead Hall</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Introduction to Beowulf</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Always, Sometimes, or Never True?</a:t>
            </a:r>
          </a:p>
        </p:txBody>
      </p:sp>
      <p:sp>
        <p:nvSpPr>
          <p:cNvPr id="2" name="Rectangle: Diagonal Corners Snipped 1">
            <a:extLst>
              <a:ext uri="{FF2B5EF4-FFF2-40B4-BE49-F238E27FC236}">
                <a16:creationId xmlns:a16="http://schemas.microsoft.com/office/drawing/2014/main" id="{6BFBC60D-1E95-2AE2-219D-2086BD2C4E33}"/>
              </a:ext>
            </a:extLst>
          </p:cNvPr>
          <p:cNvSpPr/>
          <p:nvPr/>
        </p:nvSpPr>
        <p:spPr>
          <a:xfrm>
            <a:off x="1864445" y="1432423"/>
            <a:ext cx="5415110" cy="2801166"/>
          </a:xfrm>
          <a:prstGeom prst="snip2DiagRect">
            <a:avLst>
              <a:gd name="adj1" fmla="val 2286"/>
              <a:gd name="adj2"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912402" y="1907177"/>
            <a:ext cx="5367153" cy="1860151"/>
          </a:xfrm>
        </p:spPr>
        <p:txBody>
          <a:bodyPr anchor="ctr">
            <a:normAutofit/>
          </a:bodyPr>
          <a:lstStyle/>
          <a:p>
            <a:pPr marL="0" indent="0" algn="ctr">
              <a:buNone/>
            </a:pPr>
            <a:r>
              <a:rPr lang="en-US" sz="3200" i="1" dirty="0">
                <a:solidFill>
                  <a:schemeClr val="bg1"/>
                </a:solidFill>
              </a:rPr>
              <a:t>The Norse set people on</a:t>
            </a:r>
            <a:br>
              <a:rPr lang="en-US" sz="3200" i="1" dirty="0">
                <a:solidFill>
                  <a:schemeClr val="bg1"/>
                </a:solidFill>
              </a:rPr>
            </a:br>
            <a:r>
              <a:rPr lang="en-US" sz="3200" i="1" dirty="0">
                <a:solidFill>
                  <a:schemeClr val="bg1"/>
                </a:solidFill>
              </a:rPr>
              <a:t>fire as part of their</a:t>
            </a:r>
            <a:br>
              <a:rPr lang="en-US" sz="3200" i="1" dirty="0">
                <a:solidFill>
                  <a:schemeClr val="bg1"/>
                </a:solidFill>
              </a:rPr>
            </a:br>
            <a:r>
              <a:rPr lang="en-US" sz="3200" i="1" dirty="0">
                <a:solidFill>
                  <a:schemeClr val="bg1"/>
                </a:solidFill>
              </a:rPr>
              <a:t>funeral practices.</a:t>
            </a:r>
          </a:p>
        </p:txBody>
      </p:sp>
    </p:spTree>
    <p:extLst>
      <p:ext uri="{BB962C8B-B14F-4D97-AF65-F5344CB8AC3E}">
        <p14:creationId xmlns:p14="http://schemas.microsoft.com/office/powerpoint/2010/main" val="1448008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Always, Sometimes, or Never True?</a:t>
            </a:r>
          </a:p>
        </p:txBody>
      </p:sp>
      <p:sp>
        <p:nvSpPr>
          <p:cNvPr id="2" name="Rectangle: Diagonal Corners Snipped 1">
            <a:extLst>
              <a:ext uri="{FF2B5EF4-FFF2-40B4-BE49-F238E27FC236}">
                <a16:creationId xmlns:a16="http://schemas.microsoft.com/office/drawing/2014/main" id="{6BFBC60D-1E95-2AE2-219D-2086BD2C4E33}"/>
              </a:ext>
            </a:extLst>
          </p:cNvPr>
          <p:cNvSpPr/>
          <p:nvPr/>
        </p:nvSpPr>
        <p:spPr>
          <a:xfrm>
            <a:off x="1864445" y="1432423"/>
            <a:ext cx="5415110" cy="2801166"/>
          </a:xfrm>
          <a:prstGeom prst="snip2DiagRect">
            <a:avLst>
              <a:gd name="adj1" fmla="val 2286"/>
              <a:gd name="adj2"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912402" y="1907177"/>
            <a:ext cx="5367153" cy="1860151"/>
          </a:xfrm>
        </p:spPr>
        <p:txBody>
          <a:bodyPr anchor="ctr">
            <a:normAutofit/>
          </a:bodyPr>
          <a:lstStyle/>
          <a:p>
            <a:pPr marL="0" indent="0" algn="ctr">
              <a:buNone/>
            </a:pPr>
            <a:r>
              <a:rPr lang="en-US" sz="3200" i="1" dirty="0">
                <a:solidFill>
                  <a:schemeClr val="bg1"/>
                </a:solidFill>
              </a:rPr>
              <a:t>Vikings wear helmets</a:t>
            </a:r>
            <a:br>
              <a:rPr lang="en-US" sz="3200" i="1" dirty="0">
                <a:solidFill>
                  <a:schemeClr val="bg1"/>
                </a:solidFill>
              </a:rPr>
            </a:br>
            <a:r>
              <a:rPr lang="en-US" sz="3200" i="1" dirty="0">
                <a:solidFill>
                  <a:schemeClr val="bg1"/>
                </a:solidFill>
              </a:rPr>
              <a:t>with horns.</a:t>
            </a:r>
          </a:p>
        </p:txBody>
      </p:sp>
    </p:spTree>
    <p:extLst>
      <p:ext uri="{BB962C8B-B14F-4D97-AF65-F5344CB8AC3E}">
        <p14:creationId xmlns:p14="http://schemas.microsoft.com/office/powerpoint/2010/main" val="252940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Always, Sometimes, or Never True?</a:t>
            </a:r>
          </a:p>
        </p:txBody>
      </p:sp>
      <p:sp>
        <p:nvSpPr>
          <p:cNvPr id="2" name="Rectangle: Diagonal Corners Snipped 1">
            <a:extLst>
              <a:ext uri="{FF2B5EF4-FFF2-40B4-BE49-F238E27FC236}">
                <a16:creationId xmlns:a16="http://schemas.microsoft.com/office/drawing/2014/main" id="{6BFBC60D-1E95-2AE2-219D-2086BD2C4E33}"/>
              </a:ext>
            </a:extLst>
          </p:cNvPr>
          <p:cNvSpPr/>
          <p:nvPr/>
        </p:nvSpPr>
        <p:spPr>
          <a:xfrm>
            <a:off x="1864445" y="1432423"/>
            <a:ext cx="5415110" cy="2801166"/>
          </a:xfrm>
          <a:prstGeom prst="snip2DiagRect">
            <a:avLst>
              <a:gd name="adj1" fmla="val 2286"/>
              <a:gd name="adj2"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1912402" y="1907177"/>
            <a:ext cx="5367153" cy="1860151"/>
          </a:xfrm>
        </p:spPr>
        <p:txBody>
          <a:bodyPr anchor="ctr">
            <a:normAutofit/>
          </a:bodyPr>
          <a:lstStyle/>
          <a:p>
            <a:pPr marL="0" indent="0" algn="ctr">
              <a:buNone/>
            </a:pPr>
            <a:r>
              <a:rPr lang="en-US" sz="3200" i="1" dirty="0">
                <a:solidFill>
                  <a:schemeClr val="bg1"/>
                </a:solidFill>
              </a:rPr>
              <a:t>Norse people survived</a:t>
            </a:r>
            <a:br>
              <a:rPr lang="en-US" sz="3200" i="1" dirty="0">
                <a:solidFill>
                  <a:schemeClr val="bg1"/>
                </a:solidFill>
              </a:rPr>
            </a:br>
            <a:r>
              <a:rPr lang="en-US" sz="3200" i="1" dirty="0">
                <a:solidFill>
                  <a:schemeClr val="bg1"/>
                </a:solidFill>
              </a:rPr>
              <a:t>only by raiding.</a:t>
            </a:r>
          </a:p>
        </p:txBody>
      </p:sp>
    </p:spTree>
    <p:extLst>
      <p:ext uri="{BB962C8B-B14F-4D97-AF65-F5344CB8AC3E}">
        <p14:creationId xmlns:p14="http://schemas.microsoft.com/office/powerpoint/2010/main" val="42049073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a:xfrm>
            <a:off x="530352" y="2028497"/>
            <a:ext cx="7772400" cy="1916485"/>
          </a:xfrm>
        </p:spPr>
        <p:txBody>
          <a:bodyPr/>
          <a:lstStyle/>
          <a:p>
            <a:pPr marL="55563" indent="0">
              <a:buNone/>
            </a:pPr>
            <a:r>
              <a:rPr lang="en-US" dirty="0"/>
              <a:t>How does culture and religion affect literature and the way it is understood?</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530352" y="2028497"/>
            <a:ext cx="7772400" cy="1937385"/>
          </a:xfrm>
        </p:spPr>
        <p:txBody>
          <a:bodyPr/>
          <a:lstStyle/>
          <a:p>
            <a:r>
              <a:rPr lang="en-US" dirty="0"/>
              <a:t>Students will research context topics.</a:t>
            </a:r>
          </a:p>
          <a:p>
            <a:r>
              <a:rPr lang="en-US" dirty="0"/>
              <a:t>Students will present research with anchor charts.</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313508" y="1719072"/>
            <a:ext cx="2664829" cy="3024378"/>
          </a:xfrm>
        </p:spPr>
        <p:txBody>
          <a:bodyPr numCol="1" spcCol="365760">
            <a:normAutofit/>
          </a:bodyPr>
          <a:lstStyle/>
          <a:p>
            <a:r>
              <a:rPr lang="en-US" sz="2000" dirty="0"/>
              <a:t>Generate words or phrases related to the topic for each letter of the alphabet.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ABC Graffiti: Overview</a:t>
            </a:r>
          </a:p>
        </p:txBody>
      </p:sp>
      <p:sp>
        <p:nvSpPr>
          <p:cNvPr id="6" name="Arrow: Chevron 5">
            <a:extLst>
              <a:ext uri="{FF2B5EF4-FFF2-40B4-BE49-F238E27FC236}">
                <a16:creationId xmlns:a16="http://schemas.microsoft.com/office/drawing/2014/main" id="{1335C108-8906-6EC1-6188-99EA7360CA1D}"/>
              </a:ext>
            </a:extLst>
          </p:cNvPr>
          <p:cNvSpPr/>
          <p:nvPr/>
        </p:nvSpPr>
        <p:spPr>
          <a:xfrm>
            <a:off x="313508" y="1164497"/>
            <a:ext cx="2664829" cy="484632"/>
          </a:xfrm>
          <a:prstGeom prst="chevr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rPr>
              <a:t>Round 1</a:t>
            </a:r>
          </a:p>
        </p:txBody>
      </p:sp>
      <p:sp>
        <p:nvSpPr>
          <p:cNvPr id="7" name="Arrow: Chevron 6">
            <a:extLst>
              <a:ext uri="{FF2B5EF4-FFF2-40B4-BE49-F238E27FC236}">
                <a16:creationId xmlns:a16="http://schemas.microsoft.com/office/drawing/2014/main" id="{7C9ACD19-FEDD-FA6C-061B-703434F8C2C5}"/>
              </a:ext>
            </a:extLst>
          </p:cNvPr>
          <p:cNvSpPr/>
          <p:nvPr/>
        </p:nvSpPr>
        <p:spPr>
          <a:xfrm>
            <a:off x="3231745" y="1164497"/>
            <a:ext cx="2664829" cy="484632"/>
          </a:xfrm>
          <a:prstGeom prst="chevr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rPr>
              <a:t>Round 2</a:t>
            </a:r>
          </a:p>
        </p:txBody>
      </p:sp>
      <p:sp>
        <p:nvSpPr>
          <p:cNvPr id="8" name="Arrow: Chevron 7">
            <a:extLst>
              <a:ext uri="{FF2B5EF4-FFF2-40B4-BE49-F238E27FC236}">
                <a16:creationId xmlns:a16="http://schemas.microsoft.com/office/drawing/2014/main" id="{BD979696-6178-749D-DE5E-36BF220FFC17}"/>
              </a:ext>
            </a:extLst>
          </p:cNvPr>
          <p:cNvSpPr/>
          <p:nvPr/>
        </p:nvSpPr>
        <p:spPr>
          <a:xfrm>
            <a:off x="6149981" y="1164497"/>
            <a:ext cx="2664829" cy="484632"/>
          </a:xfrm>
          <a:prstGeom prst="chevr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rPr>
              <a:t>Round 3</a:t>
            </a:r>
          </a:p>
        </p:txBody>
      </p:sp>
      <p:pic>
        <p:nvPicPr>
          <p:cNvPr id="9" name="Picture 8" descr="A colorful letters and arrows&#10;&#10;Description automatically generated">
            <a:extLst>
              <a:ext uri="{FF2B5EF4-FFF2-40B4-BE49-F238E27FC236}">
                <a16:creationId xmlns:a16="http://schemas.microsoft.com/office/drawing/2014/main" id="{5A3DA372-2AA4-621D-34F8-341E04578C10}"/>
              </a:ext>
            </a:extLst>
          </p:cNvPr>
          <p:cNvPicPr>
            <a:picLocks noChangeAspect="1"/>
          </p:cNvPicPr>
          <p:nvPr/>
        </p:nvPicPr>
        <p:blipFill>
          <a:blip r:embed="rId3"/>
          <a:stretch>
            <a:fillRect/>
          </a:stretch>
        </p:blipFill>
        <p:spPr>
          <a:xfrm>
            <a:off x="108424" y="3606775"/>
            <a:ext cx="1544030" cy="1454159"/>
          </a:xfrm>
          <a:prstGeom prst="rect">
            <a:avLst/>
          </a:prstGeom>
          <a:effectLst>
            <a:outerShdw blurRad="50800" dist="38100" dir="5400000" algn="t" rotWithShape="0">
              <a:prstClr val="black">
                <a:alpha val="40000"/>
              </a:prstClr>
            </a:outerShdw>
          </a:effectLst>
        </p:spPr>
      </p:pic>
      <p:sp>
        <p:nvSpPr>
          <p:cNvPr id="2" name="Content Placeholder 19">
            <a:extLst>
              <a:ext uri="{FF2B5EF4-FFF2-40B4-BE49-F238E27FC236}">
                <a16:creationId xmlns:a16="http://schemas.microsoft.com/office/drawing/2014/main" id="{B84EB095-ECE2-B33E-0EAA-12E90B140E26}"/>
              </a:ext>
            </a:extLst>
          </p:cNvPr>
          <p:cNvSpPr txBox="1">
            <a:spLocks/>
          </p:cNvSpPr>
          <p:nvPr/>
        </p:nvSpPr>
        <p:spPr>
          <a:xfrm>
            <a:off x="3231745" y="1719072"/>
            <a:ext cx="2664830" cy="3024378"/>
          </a:xfrm>
          <a:prstGeom prst="rect">
            <a:avLst/>
          </a:prstGeom>
        </p:spPr>
        <p:txBody>
          <a:bodyPr vert="horz" lIns="91435" tIns="45718" rIns="91435" bIns="45718" numCol="1" spcCol="365760">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r>
              <a:rPr lang="en-US" sz="2000" dirty="0"/>
              <a:t>Rotate to the next group.</a:t>
            </a:r>
          </a:p>
          <a:p>
            <a:r>
              <a:rPr lang="en-US" sz="2000" dirty="0"/>
              <a:t>Read through their list.</a:t>
            </a:r>
          </a:p>
          <a:p>
            <a:r>
              <a:rPr lang="en-US" sz="2000" dirty="0"/>
              <a:t>Add words and phrases to the letters the have not already been used.</a:t>
            </a:r>
          </a:p>
        </p:txBody>
      </p:sp>
      <p:sp>
        <p:nvSpPr>
          <p:cNvPr id="3" name="Content Placeholder 19">
            <a:extLst>
              <a:ext uri="{FF2B5EF4-FFF2-40B4-BE49-F238E27FC236}">
                <a16:creationId xmlns:a16="http://schemas.microsoft.com/office/drawing/2014/main" id="{E440AC77-80CC-8EDC-A9A4-73A9433B8002}"/>
              </a:ext>
            </a:extLst>
          </p:cNvPr>
          <p:cNvSpPr txBox="1">
            <a:spLocks/>
          </p:cNvSpPr>
          <p:nvPr/>
        </p:nvSpPr>
        <p:spPr>
          <a:xfrm>
            <a:off x="6149980" y="1719072"/>
            <a:ext cx="2664829" cy="3024378"/>
          </a:xfrm>
          <a:prstGeom prst="rect">
            <a:avLst/>
          </a:prstGeom>
        </p:spPr>
        <p:txBody>
          <a:bodyPr vert="horz" lIns="91435" tIns="45718" rIns="91435" bIns="45718" numCol="1" spcCol="365760">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r>
              <a:rPr lang="en-US" sz="2000" dirty="0"/>
              <a:t>Rotate again</a:t>
            </a:r>
          </a:p>
          <a:p>
            <a:r>
              <a:rPr lang="en-US" sz="2000" dirty="0"/>
              <a:t>Repeat the steps from Round 2, except feel free to add to letters that have already been used. </a:t>
            </a:r>
          </a:p>
        </p:txBody>
      </p:sp>
    </p:spTree>
    <p:extLst>
      <p:ext uri="{BB962C8B-B14F-4D97-AF65-F5344CB8AC3E}">
        <p14:creationId xmlns:p14="http://schemas.microsoft.com/office/powerpoint/2010/main" val="144374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Work in small groups to brainstorm words or </a:t>
            </a:r>
            <a:br>
              <a:rPr lang="en-US" dirty="0"/>
            </a:br>
            <a:r>
              <a:rPr lang="en-US" dirty="0"/>
              <a:t>phrases that connect to the following question:</a:t>
            </a:r>
          </a:p>
          <a:p>
            <a:r>
              <a:rPr lang="en-US" i="1" dirty="0"/>
              <a:t>What do you know about Norse people and the Vikings?</a:t>
            </a:r>
          </a:p>
          <a:p>
            <a:endParaRPr lang="en-US" dirty="0"/>
          </a:p>
          <a:p>
            <a:endParaRPr lang="en-US" dirty="0"/>
          </a:p>
          <a:p>
            <a:endParaRPr lang="en-US" dirty="0"/>
          </a:p>
          <a:p>
            <a:pPr marL="0" indent="0" algn="ctr">
              <a:buNone/>
            </a:pPr>
            <a:r>
              <a:rPr lang="en-US" b="1" dirty="0"/>
              <a:t>Be prepared to move after time is called.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ABC Graffiti: Round 1</a:t>
            </a:r>
          </a:p>
        </p:txBody>
      </p:sp>
      <p:pic>
        <p:nvPicPr>
          <p:cNvPr id="3" name="Picture 2" descr="A colorful letters and arrows&#10;&#10;Description automatically generated">
            <a:extLst>
              <a:ext uri="{FF2B5EF4-FFF2-40B4-BE49-F238E27FC236}">
                <a16:creationId xmlns:a16="http://schemas.microsoft.com/office/drawing/2014/main" id="{957547F2-6311-9E3D-8549-98327EB55D98}"/>
              </a:ext>
            </a:extLst>
          </p:cNvPr>
          <p:cNvPicPr>
            <a:picLocks noChangeAspect="1"/>
          </p:cNvPicPr>
          <p:nvPr/>
        </p:nvPicPr>
        <p:blipFill>
          <a:blip r:embed="rId4"/>
          <a:stretch>
            <a:fillRect/>
          </a:stretch>
        </p:blipFill>
        <p:spPr>
          <a:xfrm>
            <a:off x="7142770" y="400050"/>
            <a:ext cx="1544030" cy="1454159"/>
          </a:xfrm>
          <a:prstGeom prst="rect">
            <a:avLst/>
          </a:prstGeom>
          <a:effectLst>
            <a:outerShdw blurRad="50800" dist="38100" dir="5400000" algn="t" rotWithShape="0">
              <a:prstClr val="black">
                <a:alpha val="40000"/>
              </a:prstClr>
            </a:outerShdw>
          </a:effectLst>
        </p:spPr>
      </p:pic>
      <p:pic>
        <p:nvPicPr>
          <p:cNvPr id="2" name="Online Media 1" descr="K20 Center 3 minute timer">
            <a:hlinkClick r:id="" action="ppaction://media"/>
            <a:extLst>
              <a:ext uri="{FF2B5EF4-FFF2-40B4-BE49-F238E27FC236}">
                <a16:creationId xmlns:a16="http://schemas.microsoft.com/office/drawing/2014/main" id="{36F5A8AC-8437-E589-67D6-D59B9F2B1755}"/>
              </a:ext>
            </a:extLst>
          </p:cNvPr>
          <p:cNvPicPr>
            <a:picLocks noRot="1" noChangeAspect="1"/>
          </p:cNvPicPr>
          <p:nvPr>
            <a:videoFile r:link="rId1"/>
          </p:nvPr>
        </p:nvPicPr>
        <p:blipFill>
          <a:blip r:embed="rId5"/>
          <a:stretch>
            <a:fillRect/>
          </a:stretch>
        </p:blipFill>
        <p:spPr>
          <a:xfrm>
            <a:off x="5953857" y="2741356"/>
            <a:ext cx="2159395" cy="1220058"/>
          </a:xfrm>
          <a:prstGeom prst="rect">
            <a:avLst/>
          </a:prstGeom>
        </p:spPr>
      </p:pic>
    </p:spTree>
    <p:extLst>
      <p:ext uri="{BB962C8B-B14F-4D97-AF65-F5344CB8AC3E}">
        <p14:creationId xmlns:p14="http://schemas.microsoft.com/office/powerpoint/2010/main" val="21609140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Rotate to the next group.</a:t>
            </a:r>
          </a:p>
          <a:p>
            <a:r>
              <a:rPr lang="en-US" dirty="0"/>
              <a:t>Read through their list.</a:t>
            </a:r>
          </a:p>
          <a:p>
            <a:r>
              <a:rPr lang="en-US" dirty="0"/>
              <a:t>Add words and phrases to the letters that have not already been used in their alphabet.</a:t>
            </a:r>
          </a:p>
          <a:p>
            <a:endParaRPr lang="en-US" dirty="0"/>
          </a:p>
          <a:p>
            <a:endParaRPr lang="en-US" dirty="0"/>
          </a:p>
          <a:p>
            <a:pPr marL="0" indent="0" algn="ctr">
              <a:buNone/>
            </a:pPr>
            <a:r>
              <a:rPr lang="en-US" b="1" dirty="0"/>
              <a:t>Be prepared to move after time is called.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ABC Graffiti: Round 2</a:t>
            </a:r>
          </a:p>
        </p:txBody>
      </p:sp>
      <p:pic>
        <p:nvPicPr>
          <p:cNvPr id="3" name="Picture 2" descr="A colorful letters and arrows&#10;&#10;Description automatically generated">
            <a:extLst>
              <a:ext uri="{FF2B5EF4-FFF2-40B4-BE49-F238E27FC236}">
                <a16:creationId xmlns:a16="http://schemas.microsoft.com/office/drawing/2014/main" id="{957547F2-6311-9E3D-8549-98327EB55D98}"/>
              </a:ext>
            </a:extLst>
          </p:cNvPr>
          <p:cNvPicPr>
            <a:picLocks noChangeAspect="1"/>
          </p:cNvPicPr>
          <p:nvPr/>
        </p:nvPicPr>
        <p:blipFill>
          <a:blip r:embed="rId4"/>
          <a:stretch>
            <a:fillRect/>
          </a:stretch>
        </p:blipFill>
        <p:spPr>
          <a:xfrm>
            <a:off x="7142770" y="400050"/>
            <a:ext cx="1544030" cy="1454159"/>
          </a:xfrm>
          <a:prstGeom prst="rect">
            <a:avLst/>
          </a:prstGeom>
          <a:effectLst>
            <a:outerShdw blurRad="50800" dist="38100" dir="5400000" algn="t" rotWithShape="0">
              <a:prstClr val="black">
                <a:alpha val="40000"/>
              </a:prstClr>
            </a:outerShdw>
          </a:effectLst>
        </p:spPr>
      </p:pic>
      <p:pic>
        <p:nvPicPr>
          <p:cNvPr id="2" name="Online Media 1" descr="K20 Center 3 minute timer">
            <a:hlinkClick r:id="" action="ppaction://media"/>
            <a:extLst>
              <a:ext uri="{FF2B5EF4-FFF2-40B4-BE49-F238E27FC236}">
                <a16:creationId xmlns:a16="http://schemas.microsoft.com/office/drawing/2014/main" id="{D5780A3C-0E68-9595-D6D4-90B91BB32F5C}"/>
              </a:ext>
            </a:extLst>
          </p:cNvPr>
          <p:cNvPicPr>
            <a:picLocks noRot="1" noChangeAspect="1"/>
          </p:cNvPicPr>
          <p:nvPr>
            <a:videoFile r:link="rId1"/>
          </p:nvPr>
        </p:nvPicPr>
        <p:blipFill>
          <a:blip r:embed="rId5"/>
          <a:stretch>
            <a:fillRect/>
          </a:stretch>
        </p:blipFill>
        <p:spPr>
          <a:xfrm>
            <a:off x="5729748" y="2752502"/>
            <a:ext cx="2424925" cy="1370083"/>
          </a:xfrm>
          <a:prstGeom prst="rect">
            <a:avLst/>
          </a:prstGeom>
        </p:spPr>
      </p:pic>
    </p:spTree>
    <p:extLst>
      <p:ext uri="{BB962C8B-B14F-4D97-AF65-F5344CB8AC3E}">
        <p14:creationId xmlns:p14="http://schemas.microsoft.com/office/powerpoint/2010/main" val="41905254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Once again, rotate to the next group.</a:t>
            </a:r>
          </a:p>
          <a:p>
            <a:r>
              <a:rPr lang="en-US" dirty="0"/>
              <a:t>Read through their list.</a:t>
            </a:r>
          </a:p>
          <a:p>
            <a:r>
              <a:rPr lang="en-US" dirty="0"/>
              <a:t>Add words and phrases to the letters that have not already been used in their alphabet.</a:t>
            </a:r>
          </a:p>
          <a:p>
            <a:pPr lvl="1"/>
            <a:r>
              <a:rPr lang="en-US" dirty="0"/>
              <a:t>Feel free to add to letters that have already been used.</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ABC Graffiti: Round 3</a:t>
            </a:r>
          </a:p>
        </p:txBody>
      </p:sp>
      <p:pic>
        <p:nvPicPr>
          <p:cNvPr id="3" name="Picture 2" descr="A colorful letters and arrows&#10;&#10;Description automatically generated">
            <a:extLst>
              <a:ext uri="{FF2B5EF4-FFF2-40B4-BE49-F238E27FC236}">
                <a16:creationId xmlns:a16="http://schemas.microsoft.com/office/drawing/2014/main" id="{957547F2-6311-9E3D-8549-98327EB55D98}"/>
              </a:ext>
            </a:extLst>
          </p:cNvPr>
          <p:cNvPicPr>
            <a:picLocks noChangeAspect="1"/>
          </p:cNvPicPr>
          <p:nvPr/>
        </p:nvPicPr>
        <p:blipFill>
          <a:blip r:embed="rId4"/>
          <a:stretch>
            <a:fillRect/>
          </a:stretch>
        </p:blipFill>
        <p:spPr>
          <a:xfrm>
            <a:off x="7142770" y="400050"/>
            <a:ext cx="1544030" cy="1454159"/>
          </a:xfrm>
          <a:prstGeom prst="rect">
            <a:avLst/>
          </a:prstGeom>
          <a:effectLst>
            <a:outerShdw blurRad="50800" dist="38100" dir="5400000" algn="t" rotWithShape="0">
              <a:prstClr val="black">
                <a:alpha val="40000"/>
              </a:prstClr>
            </a:outerShdw>
          </a:effectLst>
        </p:spPr>
      </p:pic>
      <p:pic>
        <p:nvPicPr>
          <p:cNvPr id="2" name="Online Media 1" descr="K20 Center 3 minute timer">
            <a:hlinkClick r:id="" action="ppaction://media"/>
            <a:extLst>
              <a:ext uri="{FF2B5EF4-FFF2-40B4-BE49-F238E27FC236}">
                <a16:creationId xmlns:a16="http://schemas.microsoft.com/office/drawing/2014/main" id="{05516AF1-5304-D49E-8D5F-18305634787C}"/>
              </a:ext>
            </a:extLst>
          </p:cNvPr>
          <p:cNvPicPr>
            <a:picLocks noRot="1" noChangeAspect="1"/>
          </p:cNvPicPr>
          <p:nvPr>
            <a:videoFile r:link="rId1"/>
          </p:nvPr>
        </p:nvPicPr>
        <p:blipFill>
          <a:blip r:embed="rId5"/>
          <a:stretch>
            <a:fillRect/>
          </a:stretch>
        </p:blipFill>
        <p:spPr>
          <a:xfrm>
            <a:off x="4902200" y="3520768"/>
            <a:ext cx="2540000" cy="1435100"/>
          </a:xfrm>
          <a:prstGeom prst="rect">
            <a:avLst/>
          </a:prstGeom>
        </p:spPr>
      </p:pic>
    </p:spTree>
    <p:extLst>
      <p:ext uri="{BB962C8B-B14F-4D97-AF65-F5344CB8AC3E}">
        <p14:creationId xmlns:p14="http://schemas.microsoft.com/office/powerpoint/2010/main" val="24931139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Read each statement and determine if it is:</a:t>
            </a:r>
          </a:p>
          <a:p>
            <a:r>
              <a:rPr lang="en-US" b="1" i="1" dirty="0"/>
              <a:t>Always True</a:t>
            </a:r>
            <a:r>
              <a:rPr lang="en-US" dirty="0"/>
              <a:t>,</a:t>
            </a:r>
          </a:p>
          <a:p>
            <a:r>
              <a:rPr lang="en-US" b="1" i="1" dirty="0"/>
              <a:t>Sometimes True</a:t>
            </a:r>
            <a:r>
              <a:rPr lang="en-US" dirty="0"/>
              <a:t>, or</a:t>
            </a:r>
          </a:p>
          <a:p>
            <a:r>
              <a:rPr lang="en-US" b="1" i="1" dirty="0"/>
              <a:t>Never True</a:t>
            </a:r>
          </a:p>
          <a:p>
            <a:endParaRPr lang="en-US" b="1" i="1" dirty="0"/>
          </a:p>
          <a:p>
            <a:pPr marL="0" indent="0" algn="ctr">
              <a:buNone/>
            </a:pPr>
            <a:r>
              <a:rPr lang="en-US" b="1" dirty="0"/>
              <a:t>Do not yet fill out the Justification column.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Always, Sometimes, or Never True</a:t>
            </a:r>
          </a:p>
        </p:txBody>
      </p:sp>
      <p:pic>
        <p:nvPicPr>
          <p:cNvPr id="4" name="Picture 3" descr="A white oval with a blue and pink question mark and x in it&#10;&#10;Description automatically generated">
            <a:extLst>
              <a:ext uri="{FF2B5EF4-FFF2-40B4-BE49-F238E27FC236}">
                <a16:creationId xmlns:a16="http://schemas.microsoft.com/office/drawing/2014/main" id="{6C1B7118-02A6-5DD9-A5D5-5593E5F19D8E}"/>
              </a:ext>
            </a:extLst>
          </p:cNvPr>
          <p:cNvPicPr>
            <a:picLocks noChangeAspect="1"/>
          </p:cNvPicPr>
          <p:nvPr/>
        </p:nvPicPr>
        <p:blipFill rotWithShape="1">
          <a:blip r:embed="rId3"/>
          <a:srcRect t="21972" b="21280"/>
          <a:stretch/>
        </p:blipFill>
        <p:spPr>
          <a:xfrm>
            <a:off x="6028822" y="1745034"/>
            <a:ext cx="2913647" cy="1653432"/>
          </a:xfrm>
          <a:prstGeom prst="rect">
            <a:avLst/>
          </a:prstGeom>
        </p:spPr>
      </p:pic>
    </p:spTree>
    <p:extLst>
      <p:ext uri="{BB962C8B-B14F-4D97-AF65-F5344CB8AC3E}">
        <p14:creationId xmlns:p14="http://schemas.microsoft.com/office/powerpoint/2010/main" val="1734136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418F4C7D-6FF6-4BC3-8FFB-630639050169}" vid="{6C158D59-EBB1-47A7-9CFF-6E4552F2CE4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Template</Template>
  <TotalTime>216</TotalTime>
  <Words>1052</Words>
  <Application>Microsoft Macintosh PowerPoint</Application>
  <PresentationFormat>On-screen Show (16:9)</PresentationFormat>
  <Paragraphs>104</Paragraphs>
  <Slides>22</Slides>
  <Notes>15</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-apple-system</vt:lpstr>
      <vt:lpstr>Arial</vt:lpstr>
      <vt:lpstr>Calibri</vt:lpstr>
      <vt:lpstr>Wingdings 2</vt:lpstr>
      <vt:lpstr>LEARN theme</vt:lpstr>
      <vt:lpstr>PowerPoint Presentation</vt:lpstr>
      <vt:lpstr>Welcome to the Mead Hall</vt:lpstr>
      <vt:lpstr>Essential Question</vt:lpstr>
      <vt:lpstr>Lesson Objectives</vt:lpstr>
      <vt:lpstr>ABC Graffiti: Overview</vt:lpstr>
      <vt:lpstr>ABC Graffiti: Round 1</vt:lpstr>
      <vt:lpstr>ABC Graffiti: Round 2</vt:lpstr>
      <vt:lpstr>ABC Graffiti: Round 3</vt:lpstr>
      <vt:lpstr>Always, Sometimes, or Never True</vt:lpstr>
      <vt:lpstr>PowerPoint Presentation</vt:lpstr>
      <vt:lpstr>PowerPoint Presentation</vt:lpstr>
      <vt:lpstr>Wakelet Research</vt:lpstr>
      <vt:lpstr>Anchor Charts: Overview</vt:lpstr>
      <vt:lpstr>Anchor Charts: Expectations</vt:lpstr>
      <vt:lpstr>Gallery Walk</vt:lpstr>
      <vt:lpstr>Revisit: 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Mead Hall</dc:title>
  <dc:subject/>
  <dc:creator>K20 Center</dc:creator>
  <cp:keywords/>
  <dc:description/>
  <cp:lastModifiedBy>Walker, Helena M.</cp:lastModifiedBy>
  <cp:revision>13</cp:revision>
  <dcterms:created xsi:type="dcterms:W3CDTF">2023-08-01T15:00:37Z</dcterms:created>
  <dcterms:modified xsi:type="dcterms:W3CDTF">2023-10-06T14:06:40Z</dcterms:modified>
  <cp:category/>
</cp:coreProperties>
</file>