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1" r:id="rId1"/>
    <p:sldMasterId id="2147483681" r:id="rId2"/>
  </p:sldMasterIdLst>
  <p:notesMasterIdLst>
    <p:notesMasterId r:id="rId20"/>
  </p:notesMasterIdLst>
  <p:sldIdLst>
    <p:sldId id="256" r:id="rId3"/>
    <p:sldId id="270" r:id="rId4"/>
    <p:sldId id="264" r:id="rId5"/>
    <p:sldId id="262" r:id="rId6"/>
    <p:sldId id="263" r:id="rId7"/>
    <p:sldId id="260" r:id="rId8"/>
    <p:sldId id="280" r:id="rId9"/>
    <p:sldId id="274" r:id="rId10"/>
    <p:sldId id="271" r:id="rId11"/>
    <p:sldId id="276" r:id="rId12"/>
    <p:sldId id="277" r:id="rId13"/>
    <p:sldId id="278" r:id="rId14"/>
    <p:sldId id="279" r:id="rId15"/>
    <p:sldId id="281" r:id="rId16"/>
    <p:sldId id="275" r:id="rId17"/>
    <p:sldId id="265" r:id="rId18"/>
    <p:sldId id="273" r:id="rId19"/>
  </p:sldIdLst>
  <p:sldSz cx="9144000" cy="5143500" type="screen16x9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EDF182F-1DE7-4F13-8AA3-002D9E3B458A}">
  <a:tblStyle styleId="{BEDF182F-1DE7-4F13-8AA3-002D9E3B458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 autoAdjust="0"/>
    <p:restoredTop sz="71388"/>
  </p:normalViewPr>
  <p:slideViewPr>
    <p:cSldViewPr snapToGrid="0">
      <p:cViewPr varScale="1">
        <p:scale>
          <a:sx n="113" d="100"/>
          <a:sy n="113" d="100"/>
        </p:scale>
        <p:origin x="113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Google Shape;3;n">
            <a:extLst>
              <a:ext uri="{FF2B5EF4-FFF2-40B4-BE49-F238E27FC236}">
                <a16:creationId xmlns:a16="http://schemas.microsoft.com/office/drawing/2014/main" id="{8624FC82-B5A2-5FA3-CBF3-BCBFA34F9D9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>
              <a:gd name="T0" fmla="*/ 0 w 120000"/>
              <a:gd name="T1" fmla="*/ 0 h 120000"/>
              <a:gd name="T2" fmla="*/ 120000 w 120000"/>
              <a:gd name="T3" fmla="*/ 0 h 120000"/>
              <a:gd name="T4" fmla="*/ 120000 w 120000"/>
              <a:gd name="T5" fmla="*/ 120000 h 120000"/>
              <a:gd name="T6" fmla="*/ 0 w 120000"/>
              <a:gd name="T7" fmla="*/ 120000 h 120000"/>
              <a:gd name="T8" fmla="*/ 0 w 120000"/>
              <a:gd name="T9" fmla="*/ 0 h 12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Google Shape;4;n">
            <a:extLst>
              <a:ext uri="{FF2B5EF4-FFF2-40B4-BE49-F238E27FC236}">
                <a16:creationId xmlns:a16="http://schemas.microsoft.com/office/drawing/2014/main" id="{8976970C-9707-70A8-F003-735290520F14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>
              <a:sym typeface="Arial" panose="020B0604020202020204" pitchFamily="34" charset="0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457200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1pPr>
    <a:lvl2pPr marL="914400" lvl="1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2pPr>
    <a:lvl3pPr marL="1371600" lvl="2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3pPr>
    <a:lvl4pPr marL="1828800" lvl="3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4pPr>
    <a:lvl5pPr marL="2286000" lvl="4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/detail/news-photo/south-of-lamar-colorado-a-large-dust-cloud-appears-behind-a-news-photo/108802891?adppopup=true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history.aip.org/climate/xDust.htm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/index.php?curid=52734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File:Dust_Bowl_-_Dallas,_South_Dakota_1936.jpg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Google Shape;38;p:notes">
            <a:extLst>
              <a:ext uri="{FF2B5EF4-FFF2-40B4-BE49-F238E27FC236}">
                <a16:creationId xmlns:a16="http://schemas.microsoft.com/office/drawing/2014/main" id="{9366B4A2-DBA3-CFE8-53CE-BFEE9562E40A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1506" name="Google Shape;39;p:notes">
            <a:extLst>
              <a:ext uri="{FF2B5EF4-FFF2-40B4-BE49-F238E27FC236}">
                <a16:creationId xmlns:a16="http://schemas.microsoft.com/office/drawing/2014/main" id="{3F2534ED-FEAD-412D-0543-27B7B303B0D9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en-US" altLang="en-US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(n.d.). Tip of the iceberg. Strategies. https://learn.k20center.ou.edu/strategy/67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73523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(n.d.). Caption this. Strategies. https://learn.k20center.ou.edu/strategy/82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39649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400" b="0" i="1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Dust cloud 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[Photograph]</a:t>
            </a:r>
            <a:r>
              <a:rPr lang="en-US" sz="1400" b="0" i="1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. 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(1936, May). Getty Images. </a:t>
            </a:r>
            <a:r>
              <a:rPr lang="en-US" sz="1400" b="0" i="0" u="sng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3"/>
              </a:rPr>
              <a:t>https://www.gettyimages.com/detail/news-photo/south-of-lamar-colorado-a-large-dust-cloud-appears-behind-a-news-photo/108802891?adppopup=true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 </a:t>
            </a:r>
            <a:endParaRPr lang="en-US" sz="1400" b="0" i="1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6164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400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Lord, R. (1935). </a:t>
            </a:r>
            <a:r>
              <a:rPr lang="en-US" sz="1400" i="1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A blown-out field in South Dakota </a:t>
            </a:r>
            <a:r>
              <a:rPr lang="en-US" sz="1400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[Photograph]. American Institute of Physics. </a:t>
            </a:r>
            <a:r>
              <a:rPr lang="en-US" sz="1400" u="sng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3"/>
              </a:rPr>
              <a:t>https://history.aip.org/climate/xDust.htm</a:t>
            </a:r>
            <a:r>
              <a:rPr lang="en-US" sz="1400" i="1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 </a:t>
            </a:r>
            <a:endParaRPr lang="en-US" sz="1400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2224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Lange, D. (1936). Migrant mother [Photograph]. Wikimedia Commons. </a:t>
            </a:r>
            <a:r>
              <a:rPr lang="en-US" sz="1400" u="sng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3"/>
              </a:rPr>
              <a:t>https://commons.wikimedia.org/w/index.php?curid=52734</a:t>
            </a:r>
            <a:r>
              <a:rPr lang="en-US" dirty="0">
                <a:effectLst/>
              </a:rPr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21464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400" b="0" i="1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Dust bowl – Dallas, South Dakota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 [Photograph]</a:t>
            </a:r>
            <a:r>
              <a:rPr lang="en-US" sz="1400" b="0" i="1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. 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(1936).</a:t>
            </a:r>
            <a:r>
              <a:rPr lang="en-US" sz="1400" b="0" i="1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 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Wikimedia Commons. </a:t>
            </a:r>
            <a:r>
              <a:rPr lang="en-US" sz="1400" b="0" i="0" u="sng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3"/>
              </a:rPr>
              <a:t>https://en.wikipedia.org/wiki/File:Dust_Bowl_-_Dallas,_South_Dakota_1936.jpg</a:t>
            </a:r>
            <a:endParaRPr lang="en-US" sz="1400" b="0" i="1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9177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Adelfred. (2010, January 16). </a:t>
            </a:r>
            <a:r>
              <a:rPr lang="en-US" i="1" dirty="0"/>
              <a:t>Woody Guthrie – Dust Bowl Blues </a:t>
            </a:r>
            <a:r>
              <a:rPr lang="en-US" i="0" dirty="0"/>
              <a:t>[Video]. YouTube. https://</a:t>
            </a:r>
            <a:r>
              <a:rPr lang="en-US" i="0" dirty="0" err="1"/>
              <a:t>www.youtube.com</a:t>
            </a:r>
            <a:r>
              <a:rPr lang="en-US" i="0" dirty="0"/>
              <a:t>/</a:t>
            </a:r>
            <a:r>
              <a:rPr lang="en-US" i="0" dirty="0" err="1"/>
              <a:t>watch?v</a:t>
            </a:r>
            <a:r>
              <a:rPr lang="en-US" i="0" dirty="0"/>
              <a:t>=jQYKJaWuj0Y&amp;t=1s</a:t>
            </a:r>
          </a:p>
        </p:txBody>
      </p:sp>
    </p:spTree>
    <p:extLst>
      <p:ext uri="{BB962C8B-B14F-4D97-AF65-F5344CB8AC3E}">
        <p14:creationId xmlns:p14="http://schemas.microsoft.com/office/powerpoint/2010/main" val="33067457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(n.d.). Tip of the iceberg. Strategies. https://learn.k20center.ou.edu/strategy/67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98476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710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4B20552E-7342-E84A-F371-1971A3F6C44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32;p8"/>
          <p:cNvSpPr txBox="1">
            <a:spLocks noGrp="1"/>
          </p:cNvSpPr>
          <p:nvPr>
            <p:ph type="title"/>
          </p:nvPr>
        </p:nvSpPr>
        <p:spPr>
          <a:xfrm>
            <a:off x="754050" y="4329575"/>
            <a:ext cx="7635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 anchor="t">
            <a:normAutofit/>
          </a:bodyPr>
          <a:lstStyle>
            <a:lvl1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1800"/>
              <a:buFont typeface="Calibri"/>
              <a:buNone/>
              <a:defRPr sz="1800">
                <a:solidFill>
                  <a:srgbClr val="27578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Click to edit Master 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69048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AD6EEF45-89C6-035A-7767-7ED289963CD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73937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C972B790-E0EA-1D94-2E39-E91EBF32EFA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28245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3;p3" title="k20center-logo-variations_K20 Bug - White.png">
            <a:extLst>
              <a:ext uri="{FF2B5EF4-FFF2-40B4-BE49-F238E27FC236}">
                <a16:creationId xmlns:a16="http://schemas.microsoft.com/office/drawing/2014/main" id="{A98AC9D7-ABC9-ABD1-C36A-7174189F79D4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2718689"/>
            <a:ext cx="7886700" cy="11255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029586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Blu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120B5383-12EC-4263-1497-9698C0CF58F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95F1D04-4812-04B5-3299-BCB12F584B19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0201FEDF-1B17-4939-DD49-DF358C79259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72110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Red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86F1E247-B682-7CCA-0967-E63908DD64C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492F45D-B2D5-2BE4-2F75-6C684136B567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80D6DD3C-71EE-3C73-DDA5-5CEF6C3263A1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3065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AF74F841-FC3F-3B0B-3269-2B1C811007C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215865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" type="title">
  <p:cSld name="Cover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3379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07A283A7-4BAE-5607-F552-FF9DE8E501F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1pPr>
            <a:lvl2pPr marL="3657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2pPr>
            <a:lvl3pPr marL="8229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3pPr>
            <a:lvl4pPr marL="13716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4pPr>
            <a:lvl5pPr marL="18288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32459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With Cover Imag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07A283A7-4BAE-5607-F552-FF9DE8E501F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9666" y="559689"/>
            <a:ext cx="4940921" cy="213995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3569073" y="2807732"/>
            <a:ext cx="4939927" cy="13970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1pPr>
            <a:lvl2pPr marL="3657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2pPr>
            <a:lvl3pPr marL="8229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3pPr>
            <a:lvl4pPr marL="13716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4pPr>
            <a:lvl5pPr marL="18288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0446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sential Question(s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3;p3" title="k20center-logo-variations_K20 Bug - White.png">
            <a:extLst>
              <a:ext uri="{FF2B5EF4-FFF2-40B4-BE49-F238E27FC236}">
                <a16:creationId xmlns:a16="http://schemas.microsoft.com/office/drawing/2014/main" id="{5D844917-401A-C607-900F-8340B4453A3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1757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ive(s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3;p3" title="k20center-logo-variations_K20 Bug - White.png">
            <a:extLst>
              <a:ext uri="{FF2B5EF4-FFF2-40B4-BE49-F238E27FC236}">
                <a16:creationId xmlns:a16="http://schemas.microsoft.com/office/drawing/2014/main" id="{2190A501-5ACD-F178-69EF-6D3C6116E86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31420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7A36BC56-4BFB-F2FB-2704-1CEB5D4A557E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649" y="1370013"/>
            <a:ext cx="7886699" cy="3262312"/>
          </a:xfrm>
          <a:prstGeom prst="rect">
            <a:avLst/>
          </a:prstGeom>
        </p:spPr>
        <p:txBody>
          <a:bodyPr/>
          <a:lstStyle>
            <a:lvl1pPr marL="228600" indent="-22860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22860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22860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5648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D51A9934-4731-CF7D-01F8-8F8BC4047EED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3130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t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29;p7" title="k20center-logo-variations_K20 - Bug Color.png">
            <a:extLst>
              <a:ext uri="{FF2B5EF4-FFF2-40B4-BE49-F238E27FC236}">
                <a16:creationId xmlns:a16="http://schemas.microsoft.com/office/drawing/2014/main" id="{CC1A804E-1971-8E34-9464-0A90A0072EB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</p:spPr>
        <p:txBody>
          <a:bodyPr/>
          <a:lstStyle>
            <a:lvl1pPr marL="228600" indent="-32004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32004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32004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060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tructional Strateg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5D168AF4-32E4-74C0-4A18-039BCF6D6B8B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0850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092A09B7-DA10-1158-CAB4-8798C3E2F8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C7CF834B-CD39-B870-A33D-BB16E7C46C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 </a:t>
            </a:r>
          </a:p>
          <a:p>
            <a:pPr lvl="1"/>
            <a:r>
              <a:rPr lang="en-US" altLang="en-US" dirty="0"/>
              <a:t>Second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15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  <p:sldLayoutId id="2147483713" r:id="rId16"/>
    <p:sldLayoutId id="2147483714" r:id="rId17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457200" indent="-393192" algn="l" rtl="0" eaLnBrk="1" fontAlgn="base" hangingPunct="1">
        <a:spcBef>
          <a:spcPts val="520"/>
        </a:spcBef>
        <a:spcAft>
          <a:spcPct val="0"/>
        </a:spcAft>
        <a:buClr>
          <a:srgbClr val="971D20"/>
        </a:buClr>
        <a:buSzPct val="100000"/>
        <a:buFont typeface="System Font Regular"/>
        <a:buChar char="●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6616" algn="l" rtl="0" eaLnBrk="1" fontAlgn="base" hangingPunct="1">
        <a:spcBef>
          <a:spcPts val="400"/>
        </a:spcBef>
        <a:spcAft>
          <a:spcPct val="0"/>
        </a:spcAft>
        <a:buClr>
          <a:schemeClr val="accent1"/>
        </a:buClr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328" algn="l" rtl="0" eaLnBrk="1" fontAlgn="base" hangingPunct="1">
        <a:spcBef>
          <a:spcPts val="340"/>
        </a:spcBef>
        <a:spcAft>
          <a:spcPct val="0"/>
        </a:spcAft>
        <a:buClr>
          <a:srgbClr val="E8BF3C"/>
        </a:buClr>
        <a:buFont typeface="Wingdings" pitchFamily="2" charset="2"/>
        <a:buChar char="§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20040" algn="l" rtl="0" eaLnBrk="1" fontAlgn="base" hangingPunct="1">
        <a:lnSpc>
          <a:spcPct val="90000"/>
        </a:lnSpc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10896" algn="l" rtl="0" eaLnBrk="1" fontAlgn="base" hangingPunct="1">
        <a:lnSpc>
          <a:spcPct val="90000"/>
        </a:lnSpc>
        <a:spcBef>
          <a:spcPts val="270"/>
        </a:spcBef>
        <a:spcAft>
          <a:spcPct val="0"/>
        </a:spcAft>
        <a:buClr>
          <a:schemeClr val="accent1"/>
        </a:buClr>
        <a:buSzPct val="80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DBC93EE6-7CCD-518F-84C9-A4397115C5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4DDC3D1B-4E0E-1D9F-CB2D-3C12C36432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A6C23A54-FCC8-0F9D-1665-130E35DC754A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228600" indent="-393192" algn="l" rtl="0" fontAlgn="base">
        <a:spcBef>
          <a:spcPts val="520"/>
        </a:spcBef>
        <a:spcAft>
          <a:spcPct val="0"/>
        </a:spcAft>
        <a:buClr>
          <a:srgbClr val="971D20"/>
        </a:buClr>
        <a:buFont typeface="Aptos Display" panose="020B0004020202020204" pitchFamily="34" charset="0"/>
        <a:buAutoNum type="arabi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6616" algn="l" rtl="0" fontAlgn="base">
        <a:spcBef>
          <a:spcPts val="400"/>
        </a:spcBef>
        <a:spcAft>
          <a:spcPct val="0"/>
        </a:spcAft>
        <a:buClr>
          <a:schemeClr val="accent1"/>
        </a:buClr>
        <a:buFont typeface="Aptos Display" panose="020B0004020202020204" pitchFamily="34" charset="0"/>
        <a:buAutoNum type="alpha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328" algn="l" rtl="0" fontAlgn="base">
        <a:spcBef>
          <a:spcPts val="340"/>
        </a:spcBef>
        <a:spcAft>
          <a:spcPct val="0"/>
        </a:spcAft>
        <a:buClr>
          <a:srgbClr val="E8BF3C"/>
        </a:buClr>
        <a:buFont typeface="Aptos Display" panose="020B0004020202020204" pitchFamily="34" charset="0"/>
        <a:buAutoNum type="roman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19088" algn="l" rtl="0" fontAlgn="base"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10896" algn="l" rtl="0" fontAlgn="base">
        <a:spcBef>
          <a:spcPts val="270"/>
        </a:spcBef>
        <a:spcAft>
          <a:spcPct val="0"/>
        </a:spcAft>
        <a:buClr>
          <a:schemeClr val="accent1"/>
        </a:buClr>
        <a:buSzPct val="75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0.xml"/><Relationship Id="rId1" Type="http://schemas.openxmlformats.org/officeDocument/2006/relationships/video" Target="https://www.youtube.com/embed/jQYKJaWuj0Y?feature=oembed" TargetMode="External"/><Relationship Id="rId5" Type="http://schemas.openxmlformats.org/officeDocument/2006/relationships/image" Target="../media/image15.jpeg"/><Relationship Id="rId4" Type="http://schemas.openxmlformats.org/officeDocument/2006/relationships/hyperlink" Target="http://www.youtube.com/watch?v=jQYKJaWuj0Y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81B18D-2776-C30B-8ADB-5535E1845E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F831C6E-377A-968B-76FF-855B60A02D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8" r="-1" b="-1"/>
          <a:stretch>
            <a:fillRect/>
          </a:stretch>
        </p:blipFill>
        <p:spPr>
          <a:xfrm>
            <a:off x="20" y="10"/>
            <a:ext cx="9143980" cy="51434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764768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F9E1F7-20CE-879E-C7D4-A1C75D697A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E2989E8-5446-11C2-E4AD-BC4FEDBFDD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839" r="-2" b="14004"/>
          <a:stretch>
            <a:fillRect/>
          </a:stretch>
        </p:blipFill>
        <p:spPr>
          <a:xfrm>
            <a:off x="20" y="10"/>
            <a:ext cx="9143980" cy="51434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254863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58408B-C8E9-E8E1-B119-62C0FAD703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7BC2A9D-F92C-9A59-0679-683C3AC414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06" r="-1" b="41781"/>
          <a:stretch>
            <a:fillRect/>
          </a:stretch>
        </p:blipFill>
        <p:spPr>
          <a:xfrm>
            <a:off x="20" y="10"/>
            <a:ext cx="9143980" cy="51434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448187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9F5CFB-B20C-395B-31CF-46A1BAC844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64635C1-9CDD-8352-A22A-DA77C8EE56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85" b="16815"/>
          <a:stretch>
            <a:fillRect/>
          </a:stretch>
        </p:blipFill>
        <p:spPr>
          <a:xfrm>
            <a:off x="20" y="10"/>
            <a:ext cx="9143980" cy="51434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742103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5D64A1-E99C-01AA-E070-AAF248CF2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004382-F692-BD3C-844F-F0B570C684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Dust Bowl Images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306FCCE1-64BA-8E4F-2BD2-E272608E9D42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marL="64008" indent="0">
              <a:buNone/>
            </a:pPr>
            <a:r>
              <a:rPr lang="en-US" altLang="en-US" dirty="0"/>
              <a:t>On the Dust Bowl Notes handout, write what you have learned about the Dust Bowl from the images.</a:t>
            </a:r>
          </a:p>
        </p:txBody>
      </p:sp>
    </p:spTree>
    <p:extLst>
      <p:ext uri="{BB962C8B-B14F-4D97-AF65-F5344CB8AC3E}">
        <p14:creationId xmlns:p14="http://schemas.microsoft.com/office/powerpoint/2010/main" val="15357751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A13C39-75E4-A748-8190-02286800EA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621FEE-BF52-A301-CFAE-CC06387357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Dust Bowl Blues 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4D92EAA5-90E8-164A-386D-B3BB858152F6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altLang="en-US" dirty="0"/>
              <a:t>Listen to the song </a:t>
            </a:r>
            <a:r>
              <a:rPr lang="en-US" altLang="en-US" i="1" dirty="0"/>
              <a:t>Dust Bowl Blues</a:t>
            </a:r>
            <a:r>
              <a:rPr lang="en-US" altLang="en-US" dirty="0"/>
              <a:t> by Woody Guthrie.</a:t>
            </a:r>
          </a:p>
          <a:p>
            <a:r>
              <a:rPr lang="en-US" altLang="en-US" dirty="0"/>
              <a:t>On the Dust Bowl Notes handout, write what you have learned about the Dust Bowl from the song. </a:t>
            </a:r>
          </a:p>
        </p:txBody>
      </p:sp>
    </p:spTree>
    <p:extLst>
      <p:ext uri="{BB962C8B-B14F-4D97-AF65-F5344CB8AC3E}">
        <p14:creationId xmlns:p14="http://schemas.microsoft.com/office/powerpoint/2010/main" val="40135456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777305-E72B-0511-2B0D-1ADF581085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063" y="4329113"/>
            <a:ext cx="7635875" cy="573087"/>
          </a:xfrm>
        </p:spPr>
        <p:txBody>
          <a:bodyPr rtlCol="0">
            <a:normAutofit fontScale="90000"/>
          </a:bodyPr>
          <a:lstStyle/>
          <a:p>
            <a:pPr fontAlgn="auto">
              <a:defRPr/>
            </a:pPr>
            <a:r>
              <a:rPr lang="en-US" dirty="0">
                <a:hlinkClick r:id="rId4"/>
              </a:rPr>
              <a:t>Dust Bowl Blues</a:t>
            </a:r>
            <a:endParaRPr lang="en-US" dirty="0"/>
          </a:p>
        </p:txBody>
      </p:sp>
      <p:pic>
        <p:nvPicPr>
          <p:cNvPr id="3" name="Online Media 2" descr="Woody Guthrie - Dust Bowl Blues">
            <a:hlinkClick r:id="" action="ppaction://media"/>
            <a:extLst>
              <a:ext uri="{FF2B5EF4-FFF2-40B4-BE49-F238E27FC236}">
                <a16:creationId xmlns:a16="http://schemas.microsoft.com/office/drawing/2014/main" id="{F237128A-05E2-FB21-513E-38A40A433492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1783458" y="287994"/>
            <a:ext cx="5388159" cy="40411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08E5B0-0E49-16B7-EDF4-EE5522334B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EA30A2-318F-9DA9-58A0-DAF6C15201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Tip of the Iceberg</a:t>
            </a:r>
          </a:p>
        </p:txBody>
      </p:sp>
      <p:sp>
        <p:nvSpPr>
          <p:cNvPr id="28675" name="Content Placeholder 7">
            <a:extLst>
              <a:ext uri="{FF2B5EF4-FFF2-40B4-BE49-F238E27FC236}">
                <a16:creationId xmlns:a16="http://schemas.microsoft.com/office/drawing/2014/main" id="{0C5498AC-057B-DFFF-E82A-EE40CD5D2B89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628650" y="1370013"/>
            <a:ext cx="6507646" cy="3262312"/>
          </a:xfrm>
        </p:spPr>
        <p:txBody>
          <a:bodyPr/>
          <a:lstStyle/>
          <a:p>
            <a:r>
              <a:rPr lang="en-US" altLang="en-US" dirty="0"/>
              <a:t>Think about what you learned in response to the following question:</a:t>
            </a:r>
          </a:p>
          <a:p>
            <a:pPr lvl="1"/>
            <a:r>
              <a:rPr lang="en-US" altLang="en-US" dirty="0"/>
              <a:t>What impact did the Dust Bowl have on Oklahomans?</a:t>
            </a:r>
          </a:p>
          <a:p>
            <a:r>
              <a:rPr lang="en-US" altLang="en-US" dirty="0"/>
              <a:t>Write your response below the water line.</a:t>
            </a:r>
          </a:p>
          <a:p>
            <a:pPr marL="100584" indent="0">
              <a:buNone/>
            </a:pPr>
            <a:endParaRPr lang="en-US" alt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21C584B-6561-EAAD-739C-1C24EE525E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6296" y="0"/>
            <a:ext cx="1729409" cy="1729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9052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497E2-88CE-452F-3FF8-96EE085AE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4356" y="559689"/>
            <a:ext cx="4706231" cy="2139950"/>
          </a:xfrm>
        </p:spPr>
        <p:txBody>
          <a:bodyPr/>
          <a:lstStyle/>
          <a:p>
            <a:r>
              <a:rPr lang="en-US" dirty="0"/>
              <a:t>Dust Bowl Chat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FF57AB-21DC-21E2-F0B4-543CF54F3E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803716" y="2807732"/>
            <a:ext cx="4705284" cy="1397000"/>
          </a:xfrm>
        </p:spPr>
        <p:txBody>
          <a:bodyPr/>
          <a:lstStyle/>
          <a:p>
            <a:r>
              <a:rPr lang="en-US" dirty="0"/>
              <a:t>Dust Bowl</a:t>
            </a:r>
          </a:p>
        </p:txBody>
      </p:sp>
      <p:sp>
        <p:nvSpPr>
          <p:cNvPr id="5" name="Hexagon 4">
            <a:extLst>
              <a:ext uri="{FF2B5EF4-FFF2-40B4-BE49-F238E27FC236}">
                <a16:creationId xmlns:a16="http://schemas.microsoft.com/office/drawing/2014/main" id="{A9CE501F-ECB1-9E90-9382-8F0363093F5F}"/>
              </a:ext>
            </a:extLst>
          </p:cNvPr>
          <p:cNvSpPr/>
          <p:nvPr/>
        </p:nvSpPr>
        <p:spPr>
          <a:xfrm>
            <a:off x="794110" y="1312133"/>
            <a:ext cx="2922311" cy="2519234"/>
          </a:xfrm>
          <a:prstGeom prst="hexagon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6613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45D84C-B1B9-7487-2919-4DBFDC69B1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Tip of the Iceberg</a:t>
            </a:r>
          </a:p>
        </p:txBody>
      </p:sp>
      <p:sp>
        <p:nvSpPr>
          <p:cNvPr id="28675" name="Content Placeholder 7">
            <a:extLst>
              <a:ext uri="{FF2B5EF4-FFF2-40B4-BE49-F238E27FC236}">
                <a16:creationId xmlns:a16="http://schemas.microsoft.com/office/drawing/2014/main" id="{001687CA-0FFD-B396-81EB-DB04465691AC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628650" y="1370013"/>
            <a:ext cx="6169715" cy="3262312"/>
          </a:xfrm>
        </p:spPr>
        <p:txBody>
          <a:bodyPr/>
          <a:lstStyle/>
          <a:p>
            <a:r>
              <a:rPr lang="en-US" altLang="en-US" dirty="0"/>
              <a:t>Think about what you already know about the following question:</a:t>
            </a:r>
          </a:p>
          <a:p>
            <a:pPr lvl="1"/>
            <a:r>
              <a:rPr lang="en-US" altLang="en-US" dirty="0"/>
              <a:t>What impact did the Dust Bowl have on Oklahomans?</a:t>
            </a:r>
          </a:p>
          <a:p>
            <a:r>
              <a:rPr lang="en-US" altLang="en-US" dirty="0"/>
              <a:t>Write your response above the water line.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E0CF698-E6F0-032C-2CE3-C19713A918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6296" y="0"/>
            <a:ext cx="1729409" cy="172940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3">
            <a:extLst>
              <a:ext uri="{FF2B5EF4-FFF2-40B4-BE49-F238E27FC236}">
                <a16:creationId xmlns:a16="http://schemas.microsoft.com/office/drawing/2014/main" id="{1C1DB67A-4418-8D73-6089-D989CE677E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3888" y="560388"/>
            <a:ext cx="7886700" cy="2139950"/>
          </a:xfrm>
        </p:spPr>
        <p:txBody>
          <a:bodyPr/>
          <a:lstStyle/>
          <a:p>
            <a:r>
              <a:rPr lang="en-US" altLang="en-US" dirty="0"/>
              <a:t>Essential Question</a:t>
            </a:r>
          </a:p>
        </p:txBody>
      </p:sp>
      <p:sp>
        <p:nvSpPr>
          <p:cNvPr id="23554" name="Text Placeholder 4">
            <a:extLst>
              <a:ext uri="{FF2B5EF4-FFF2-40B4-BE49-F238E27FC236}">
                <a16:creationId xmlns:a16="http://schemas.microsoft.com/office/drawing/2014/main" id="{F01DC99E-0FC2-0634-50E3-612982742493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>
          <a:xfrm>
            <a:off x="623888" y="2808288"/>
            <a:ext cx="7885112" cy="1397000"/>
          </a:xfrm>
        </p:spPr>
        <p:txBody>
          <a:bodyPr/>
          <a:lstStyle/>
          <a:p>
            <a:pPr marL="64008" indent="0">
              <a:buNone/>
            </a:pPr>
            <a:r>
              <a:rPr lang="en-US" altLang="en-US" dirty="0"/>
              <a:t>What impact did the Dust Bowl have on Oklahomans?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3">
            <a:extLst>
              <a:ext uri="{FF2B5EF4-FFF2-40B4-BE49-F238E27FC236}">
                <a16:creationId xmlns:a16="http://schemas.microsoft.com/office/drawing/2014/main" id="{7A133F9F-8BD4-BFCE-947E-74745460EF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3888" y="560388"/>
            <a:ext cx="7886700" cy="2139950"/>
          </a:xfrm>
        </p:spPr>
        <p:txBody>
          <a:bodyPr/>
          <a:lstStyle/>
          <a:p>
            <a:r>
              <a:rPr lang="en-US" altLang="en-US" dirty="0"/>
              <a:t>Learning Objective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28C0DD-EBA7-945F-414B-0577DA3BB32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3888" y="2808288"/>
            <a:ext cx="7885112" cy="1397000"/>
          </a:xfrm>
        </p:spPr>
        <p:txBody>
          <a:bodyPr rtlCol="0">
            <a:normAutofit/>
          </a:bodyPr>
          <a:lstStyle/>
          <a:p>
            <a:pPr marL="64008" indent="0" fontAlgn="auto">
              <a:spcAft>
                <a:spcPts val="0"/>
              </a:spcAft>
              <a:buNone/>
              <a:defRPr/>
            </a:pPr>
            <a:r>
              <a:rPr lang="en-US" dirty="0"/>
              <a:t>Describe the impact of the Dust Bowl on Oklahomans.</a:t>
            </a:r>
          </a:p>
          <a:p>
            <a:pPr marL="457200" indent="-457200" fontAlgn="auto">
              <a:spcAft>
                <a:spcPts val="0"/>
              </a:spcAft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411CD8-D9BB-BC4B-FD94-B6149C8A5A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FDR’s Fireside Chat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67D3FB85-4C05-9AF8-0E54-BE7EB078D8F0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marL="64008" indent="0">
              <a:buNone/>
            </a:pPr>
            <a:r>
              <a:rPr lang="en-US" altLang="en-US" dirty="0"/>
              <a:t>Listen to the excerpt of a Fireside Chat with President Franklin Delano Roosevelt (FDR) in which he describes the conditions of the Dust Bowl.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F18ED1-6304-2A8F-086C-2AFDB3D542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9D2DD2-DECA-BD7A-018E-A6E977E46D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FDR’s Fireside Chat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68BD46FF-C05B-AC86-4FC1-404933AE6C4C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marL="64008" indent="0">
              <a:buNone/>
            </a:pPr>
            <a:r>
              <a:rPr lang="en-US" altLang="en-US" dirty="0"/>
              <a:t>On the Dust Bowl Notes handout, write what you have learned about the Dust Bowl from the excerpt. </a:t>
            </a:r>
          </a:p>
        </p:txBody>
      </p:sp>
    </p:spTree>
    <p:extLst>
      <p:ext uri="{BB962C8B-B14F-4D97-AF65-F5344CB8AC3E}">
        <p14:creationId xmlns:p14="http://schemas.microsoft.com/office/powerpoint/2010/main" val="38928462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F49CCC-4652-1F18-F58F-9617049508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E47202-E02F-A716-F638-C7A53DD63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Dust Bowl Images 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99A91A77-1AE0-4D86-B98C-3311A263248B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altLang="en-US" dirty="0"/>
              <a:t>Analyze each image.</a:t>
            </a:r>
          </a:p>
          <a:p>
            <a:r>
              <a:rPr lang="en-US" altLang="en-US" dirty="0"/>
              <a:t>Respond to the questions under the images.</a:t>
            </a:r>
          </a:p>
        </p:txBody>
      </p:sp>
    </p:spTree>
    <p:extLst>
      <p:ext uri="{BB962C8B-B14F-4D97-AF65-F5344CB8AC3E}">
        <p14:creationId xmlns:p14="http://schemas.microsoft.com/office/powerpoint/2010/main" val="28371953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B03929-31C0-6532-55A0-F36B40AB9A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EDD5EB-50D7-CEF6-7FB1-154582F9A0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Dust Bowl Captions</a:t>
            </a:r>
          </a:p>
        </p:txBody>
      </p:sp>
      <p:sp>
        <p:nvSpPr>
          <p:cNvPr id="28675" name="Content Placeholder 7">
            <a:extLst>
              <a:ext uri="{FF2B5EF4-FFF2-40B4-BE49-F238E27FC236}">
                <a16:creationId xmlns:a16="http://schemas.microsoft.com/office/drawing/2014/main" id="{A1CBAEBA-A949-E2B3-E423-D173F66D47DA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628650" y="1370013"/>
            <a:ext cx="6229350" cy="3262312"/>
          </a:xfrm>
        </p:spPr>
        <p:txBody>
          <a:bodyPr/>
          <a:lstStyle/>
          <a:p>
            <a:pPr marL="64008" indent="0">
              <a:buNone/>
            </a:pPr>
            <a:r>
              <a:rPr lang="en-US" altLang="en-US" dirty="0"/>
              <a:t>Create a caption for your assigned image.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50BB51C-801B-F7C8-E072-6FAD25EEFA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0" y="0"/>
            <a:ext cx="2286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027968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D99821D3-5AB0-46A2-A88B-DF1F5B2F96C5}" vid="{BF5A499D-F8D2-49C6-962D-9AF7F62A082E}"/>
    </a:ext>
  </a:extLst>
</a:theme>
</file>

<file path=ppt/theme/theme2.xml><?xml version="1.0" encoding="utf-8"?>
<a:theme xmlns:a="http://schemas.openxmlformats.org/drawingml/2006/main" name="1_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D99821D3-5AB0-46A2-A88B-DF1F5B2F96C5}" vid="{6DD89F41-01E6-4C88-840F-270122FD5FDE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Custom Design</Template>
  <TotalTime>55</TotalTime>
  <Words>492</Words>
  <Application>Microsoft Macintosh PowerPoint</Application>
  <PresentationFormat>On-screen Show (16:9)</PresentationFormat>
  <Paragraphs>37</Paragraphs>
  <Slides>17</Slides>
  <Notes>9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Aptos Display</vt:lpstr>
      <vt:lpstr>Arial</vt:lpstr>
      <vt:lpstr>Calibri</vt:lpstr>
      <vt:lpstr>Courier New</vt:lpstr>
      <vt:lpstr>System Font Regular</vt:lpstr>
      <vt:lpstr>Wingdings</vt:lpstr>
      <vt:lpstr>Custom Design</vt:lpstr>
      <vt:lpstr>1_Custom Design</vt:lpstr>
      <vt:lpstr>PowerPoint Presentation</vt:lpstr>
      <vt:lpstr>Dust Bowl Chat</vt:lpstr>
      <vt:lpstr>Tip of the Iceberg</vt:lpstr>
      <vt:lpstr>Essential Question</vt:lpstr>
      <vt:lpstr>Learning Objective</vt:lpstr>
      <vt:lpstr>FDR’s Fireside Chat</vt:lpstr>
      <vt:lpstr>FDR’s Fireside Chat</vt:lpstr>
      <vt:lpstr>Dust Bowl Images </vt:lpstr>
      <vt:lpstr>Dust Bowl Captions</vt:lpstr>
      <vt:lpstr>PowerPoint Presentation</vt:lpstr>
      <vt:lpstr>PowerPoint Presentation</vt:lpstr>
      <vt:lpstr>PowerPoint Presentation</vt:lpstr>
      <vt:lpstr>PowerPoint Presentation</vt:lpstr>
      <vt:lpstr>Dust Bowl Images</vt:lpstr>
      <vt:lpstr>Dust Bowl Blues </vt:lpstr>
      <vt:lpstr>Dust Bowl Blues</vt:lpstr>
      <vt:lpstr>Tip of the Iceberg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Dust Bowl Chat</dc:title>
  <dc:subject/>
  <dc:creator>K20 Center</dc:creator>
  <cp:keywords/>
  <dc:description/>
  <cp:lastModifiedBy>Gracia, Ann M.</cp:lastModifiedBy>
  <cp:revision>5</cp:revision>
  <dcterms:created xsi:type="dcterms:W3CDTF">2026-06-09T17:47:48Z</dcterms:created>
  <dcterms:modified xsi:type="dcterms:W3CDTF">2026-08-03T16:40:56Z</dcterms:modified>
  <cp:category/>
</cp:coreProperties>
</file>