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8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Bowe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284660-142F-4363-B686-72CD1CAA5860}">
  <a:tblStyle styleId="{A7284660-142F-4363-B686-72CD1CAA586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9"/>
    <p:restoredTop sz="94656"/>
  </p:normalViewPr>
  <p:slideViewPr>
    <p:cSldViewPr snapToGrid="0">
      <p:cViewPr varScale="1">
        <p:scale>
          <a:sx n="173" d="100"/>
          <a:sy n="173"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23T18:12:57.742" idx="1">
    <p:pos x="6000" y="0"/>
    <p:text>Art, this slide is animated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5"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HcEEAnwOt2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49830e54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749830e54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679f7bffb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679f7bff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49830e547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749830e547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49830e547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49830e547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749830e547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749830e547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947208a0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5947208a0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YouTube. (2017a, March 26). </a:t>
            </a:r>
            <a:r>
              <a:rPr lang="en-US" i="1"/>
              <a:t>Stoichiometry tricks</a:t>
            </a:r>
            <a:r>
              <a:rPr lang="en-US"/>
              <a:t>. YouTube. https://www.youtube.com/watch?v=-1xfnq8yGk8 </a:t>
            </a:r>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947208a0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947208a0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5fda13def_4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5fda13def_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49830e547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49830e54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49830e547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49830e54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49830e547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49830e547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49830e547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749830e54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49830e547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749830e547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49830e547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49830e54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49830e547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749830e547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749830e547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749830e547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947208a0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5947208a0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947208a0c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5947208a0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75fda13def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75fda13de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947208a0c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947208a0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My Favorite Mistake. Strategies. Retrieved from </a:t>
            </a:r>
            <a:r>
              <a:rPr lang="en-US" u="sng">
                <a:solidFill>
                  <a:schemeClr val="hlink"/>
                </a:solidFill>
                <a:hlinkClick r:id="rId3"/>
              </a:rPr>
              <a:t>https://learn.k20center.ou.edu/strategy/115</a:t>
            </a:r>
            <a:endParaRPr/>
          </a:p>
          <a:p>
            <a:pPr marL="0" lvl="0" indent="0" algn="l" rtl="0">
              <a:lnSpc>
                <a:spcPct val="115000"/>
              </a:lnSpc>
              <a:spcBef>
                <a:spcPts val="1200"/>
              </a:spcBef>
              <a:spcAft>
                <a:spcPts val="0"/>
              </a:spcAft>
              <a:buClr>
                <a:schemeClr val="dk1"/>
              </a:buClr>
              <a:buSzPts val="1100"/>
              <a:buFont typeface="Arial"/>
              <a:buNone/>
            </a:pPr>
            <a:r>
              <a:rPr lang="en-US"/>
              <a:t>YouTube. (2021, September 21). K20 Center 2 minute timer. YouTube. </a:t>
            </a:r>
            <a:r>
              <a:rPr lang="en-US" u="sng">
                <a:solidFill>
                  <a:schemeClr val="hlink"/>
                </a:solidFill>
                <a:hlinkClick r:id="rId4"/>
              </a:rPr>
              <a:t>https://www.youtube.com/watch?v=HcEEAnwOt2c </a:t>
            </a:r>
            <a:endParaRPr/>
          </a:p>
          <a:p>
            <a:pPr marL="0" lvl="0" indent="0" algn="l" rtl="0">
              <a:lnSpc>
                <a:spcPct val="115000"/>
              </a:lnSpc>
              <a:spcBef>
                <a:spcPts val="1200"/>
              </a:spcBef>
              <a:spcAft>
                <a:spcPts val="100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K20 Center. (n.d.). I notice, I wonder. strategies. Retrieved from https://learn.k20center.ou.edu/strategy/180</a:t>
            </a:r>
            <a:endParaRPr/>
          </a:p>
          <a:p>
            <a:pPr marL="0" lvl="0" indent="0" algn="l" rtl="0">
              <a:lnSpc>
                <a:spcPct val="100000"/>
              </a:lnSpc>
              <a:spcBef>
                <a:spcPts val="1000"/>
              </a:spcBef>
              <a:spcAft>
                <a:spcPts val="0"/>
              </a:spcAft>
              <a:buSzPts val="1400"/>
              <a:buNone/>
            </a:pPr>
            <a:endParaRPr/>
          </a:p>
        </p:txBody>
      </p:sp>
      <p:sp>
        <p:nvSpPr>
          <p:cNvPr id="110" name="Google Shape;110;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947208a0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947208a0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File:colorful super ball.jpg - wikimedia commons. (n.d.-a). https://commons.wikimedia.org/wiki/File:Colorful_Super_ball.jpg </a:t>
            </a:r>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947208a0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947208a0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1200"/>
              </a:spcBef>
              <a:spcAft>
                <a:spcPts val="0"/>
              </a:spcAft>
              <a:buClr>
                <a:schemeClr val="dk1"/>
              </a:buClr>
              <a:buSzPts val="1100"/>
              <a:buFont typeface="Arial"/>
              <a:buNone/>
            </a:pPr>
            <a:r>
              <a:rPr lang="en-US"/>
              <a:t>File:colorful super ball.jpg - wikimedia commons. (n.d.-a). https://commons.wikimedia.org/wiki/File:Colorful_Super_ball.jpg </a:t>
            </a:r>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49830e54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49830e5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49830e547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49830e54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1xfnq8yGk8"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hyperlink" Target="https://www.youtube.com/watch?v=-1xfnq8yGk8"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hyperlink" Target="http://www.youtube.com/watch?v=HcEEAnwOt2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45"/>
        <p:cNvGrpSpPr/>
        <p:nvPr/>
      </p:nvGrpSpPr>
      <p:grpSpPr>
        <a:xfrm>
          <a:off x="0" y="0"/>
          <a:ext cx="0" cy="0"/>
          <a:chOff x="0" y="0"/>
          <a:chExt cx="0" cy="0"/>
        </a:xfrm>
      </p:grpSpPr>
      <p:sp>
        <p:nvSpPr>
          <p:cNvPr id="146" name="Google Shape;146;p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600"/>
              </a:spcAft>
              <a:buNone/>
            </a:pPr>
            <a:r>
              <a:rPr lang="en-US" dirty="0"/>
              <a:t>Label the Reactants, Products &amp; Coefficients:</a:t>
            </a:r>
            <a:endParaRPr dirty="0"/>
          </a:p>
        </p:txBody>
      </p:sp>
      <p:sp>
        <p:nvSpPr>
          <p:cNvPr id="147" name="Google Shape;147;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Grams to Grams Notes</a:t>
            </a:r>
            <a:endParaRPr/>
          </a:p>
        </p:txBody>
      </p:sp>
      <p:sp>
        <p:nvSpPr>
          <p:cNvPr id="2" name="Right Bracket 1">
            <a:extLst>
              <a:ext uri="{FF2B5EF4-FFF2-40B4-BE49-F238E27FC236}">
                <a16:creationId xmlns:a16="http://schemas.microsoft.com/office/drawing/2014/main" id="{AD575A66-FB96-7F24-294B-DD042FC0FDD3}"/>
              </a:ext>
            </a:extLst>
          </p:cNvPr>
          <p:cNvSpPr/>
          <p:nvPr/>
        </p:nvSpPr>
        <p:spPr>
          <a:xfrm rot="5400000">
            <a:off x="3573710" y="2780427"/>
            <a:ext cx="134224" cy="1862356"/>
          </a:xfrm>
          <a:prstGeom prst="rightBracket">
            <a:avLst/>
          </a:prstGeom>
          <a:ln>
            <a:tailEnd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ight Bracket 2">
            <a:extLst>
              <a:ext uri="{FF2B5EF4-FFF2-40B4-BE49-F238E27FC236}">
                <a16:creationId xmlns:a16="http://schemas.microsoft.com/office/drawing/2014/main" id="{909724B4-9631-651E-E9DF-0828C1B031F5}"/>
              </a:ext>
            </a:extLst>
          </p:cNvPr>
          <p:cNvSpPr/>
          <p:nvPr/>
        </p:nvSpPr>
        <p:spPr>
          <a:xfrm rot="5400000">
            <a:off x="5949890" y="3109434"/>
            <a:ext cx="134225" cy="1224793"/>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9C53EBB-AF25-8306-ADB6-F02D7FBF5723}"/>
              </a:ext>
            </a:extLst>
          </p:cNvPr>
          <p:cNvCxnSpPr>
            <a:cxnSpLocks/>
          </p:cNvCxnSpPr>
          <p:nvPr/>
        </p:nvCxnSpPr>
        <p:spPr>
          <a:xfrm flipH="1">
            <a:off x="2709644" y="1988191"/>
            <a:ext cx="1862356" cy="1031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6FFF21B1-F8C1-B836-082D-39C8330F7B8B}"/>
              </a:ext>
            </a:extLst>
          </p:cNvPr>
          <p:cNvCxnSpPr/>
          <p:nvPr/>
        </p:nvCxnSpPr>
        <p:spPr>
          <a:xfrm flipH="1">
            <a:off x="3775046" y="1988191"/>
            <a:ext cx="796954" cy="956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6F73CCC-CA56-D501-335D-0D67EAB92C40}"/>
              </a:ext>
            </a:extLst>
          </p:cNvPr>
          <p:cNvCxnSpPr/>
          <p:nvPr/>
        </p:nvCxnSpPr>
        <p:spPr>
          <a:xfrm>
            <a:off x="4572000" y="1988191"/>
            <a:ext cx="411061" cy="956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8B6268E-6039-E1C0-7629-A1E828BFF599}"/>
              </a:ext>
            </a:extLst>
          </p:cNvPr>
          <p:cNvCxnSpPr>
            <a:cxnSpLocks/>
          </p:cNvCxnSpPr>
          <p:nvPr/>
        </p:nvCxnSpPr>
        <p:spPr>
          <a:xfrm>
            <a:off x="4572000" y="1988191"/>
            <a:ext cx="1635853" cy="1031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D436337-4D14-F6EF-AAFC-9DC60197A52A}"/>
              </a:ext>
            </a:extLst>
          </p:cNvPr>
          <p:cNvSpPr txBox="1"/>
          <p:nvPr/>
        </p:nvSpPr>
        <p:spPr>
          <a:xfrm>
            <a:off x="2111070" y="2998736"/>
            <a:ext cx="5164373" cy="558743"/>
          </a:xfrm>
          <a:prstGeom prst="rect">
            <a:avLst/>
          </a:prstGeom>
          <a:noFill/>
        </p:spPr>
        <p:txBody>
          <a:bodyPr wrap="square">
            <a:spAutoFit/>
          </a:bodyPr>
          <a:lstStyle/>
          <a:p>
            <a:pPr marL="0" indent="0" algn="ctr">
              <a:lnSpc>
                <a:spcPct val="115000"/>
              </a:lnSpc>
              <a:spcBef>
                <a:spcPts val="0"/>
              </a:spcBef>
              <a:spcAft>
                <a:spcPts val="600"/>
              </a:spcAft>
              <a:buNone/>
            </a:pPr>
            <a:r>
              <a:rPr lang="en-US" sz="2800" dirty="0">
                <a:latin typeface="Calibri" panose="020F0502020204030204" pitchFamily="34" charset="0"/>
                <a:cs typeface="Calibri" panose="020F0502020204030204" pitchFamily="34" charset="0"/>
              </a:rPr>
              <a:t>___Al + ___HCl -&gt; __AlCl</a:t>
            </a:r>
            <a:r>
              <a:rPr lang="en-US" sz="2800" baseline="-25000" dirty="0">
                <a:latin typeface="Calibri" panose="020F0502020204030204" pitchFamily="34" charset="0"/>
                <a:cs typeface="Calibri" panose="020F0502020204030204" pitchFamily="34" charset="0"/>
              </a:rPr>
              <a:t>3</a:t>
            </a:r>
            <a:r>
              <a:rPr lang="en-US" sz="2800" dirty="0">
                <a:latin typeface="Calibri" panose="020F0502020204030204" pitchFamily="34" charset="0"/>
                <a:cs typeface="Calibri" panose="020F0502020204030204" pitchFamily="34" charset="0"/>
              </a:rPr>
              <a:t> + __H</a:t>
            </a:r>
            <a:r>
              <a:rPr lang="en-US" sz="2800" baseline="-25000" dirty="0">
                <a:latin typeface="Calibri" panose="020F0502020204030204" pitchFamily="34" charset="0"/>
                <a:cs typeface="Calibri" panose="020F0502020204030204" pitchFamily="34" charset="0"/>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Grams to Grams Notes</a:t>
            </a:r>
            <a:endParaRPr dirty="0"/>
          </a:p>
        </p:txBody>
      </p:sp>
      <p:sp>
        <p:nvSpPr>
          <p:cNvPr id="175" name="Google Shape;175;p35"/>
          <p:cNvSpPr txBox="1"/>
          <p:nvPr/>
        </p:nvSpPr>
        <p:spPr>
          <a:xfrm>
            <a:off x="3320875" y="1699050"/>
            <a:ext cx="1235700" cy="3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0000"/>
                </a:solidFill>
                <a:latin typeface="Calibri"/>
                <a:ea typeface="Calibri"/>
                <a:cs typeface="Calibri"/>
                <a:sym typeface="Calibri"/>
              </a:rPr>
              <a:t>Coefficients</a:t>
            </a:r>
            <a:endParaRPr b="1">
              <a:solidFill>
                <a:srgbClr val="FF0000"/>
              </a:solidFill>
              <a:latin typeface="Calibri"/>
              <a:ea typeface="Calibri"/>
              <a:cs typeface="Calibri"/>
              <a:sym typeface="Calibri"/>
            </a:endParaRPr>
          </a:p>
        </p:txBody>
      </p:sp>
      <p:sp>
        <p:nvSpPr>
          <p:cNvPr id="176" name="Google Shape;176;p35"/>
          <p:cNvSpPr txBox="1"/>
          <p:nvPr/>
        </p:nvSpPr>
        <p:spPr>
          <a:xfrm>
            <a:off x="5047654" y="3778717"/>
            <a:ext cx="1235700" cy="3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0000"/>
                </a:solidFill>
                <a:latin typeface="Calibri"/>
                <a:ea typeface="Calibri"/>
                <a:cs typeface="Calibri"/>
                <a:sym typeface="Calibri"/>
              </a:rPr>
              <a:t>Products</a:t>
            </a:r>
            <a:endParaRPr b="1" dirty="0">
              <a:solidFill>
                <a:srgbClr val="FF0000"/>
              </a:solidFill>
              <a:latin typeface="Calibri"/>
              <a:ea typeface="Calibri"/>
              <a:cs typeface="Calibri"/>
              <a:sym typeface="Calibri"/>
            </a:endParaRPr>
          </a:p>
        </p:txBody>
      </p:sp>
      <p:sp>
        <p:nvSpPr>
          <p:cNvPr id="177" name="Google Shape;177;p35"/>
          <p:cNvSpPr txBox="1"/>
          <p:nvPr/>
        </p:nvSpPr>
        <p:spPr>
          <a:xfrm>
            <a:off x="3022972" y="3778717"/>
            <a:ext cx="1235700" cy="38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0000"/>
                </a:solidFill>
                <a:latin typeface="Calibri"/>
                <a:ea typeface="Calibri"/>
                <a:cs typeface="Calibri"/>
                <a:sym typeface="Calibri"/>
              </a:rPr>
              <a:t>Reactants</a:t>
            </a:r>
            <a:endParaRPr b="1" dirty="0">
              <a:solidFill>
                <a:srgbClr val="FF0000"/>
              </a:solidFill>
              <a:latin typeface="Calibri"/>
              <a:ea typeface="Calibri"/>
              <a:cs typeface="Calibri"/>
              <a:sym typeface="Calibri"/>
            </a:endParaRPr>
          </a:p>
        </p:txBody>
      </p:sp>
      <p:sp>
        <p:nvSpPr>
          <p:cNvPr id="2" name="Google Shape;166;p34">
            <a:extLst>
              <a:ext uri="{FF2B5EF4-FFF2-40B4-BE49-F238E27FC236}">
                <a16:creationId xmlns:a16="http://schemas.microsoft.com/office/drawing/2014/main" id="{18614A5B-F5A4-D59D-55AC-11174270549F}"/>
              </a:ext>
            </a:extLst>
          </p:cNvPr>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600"/>
              </a:spcAft>
              <a:buNone/>
            </a:pPr>
            <a:endParaRPr lang="en-US" dirty="0"/>
          </a:p>
          <a:p>
            <a:pPr marL="0" lvl="0" indent="0" algn="l" rtl="0">
              <a:lnSpc>
                <a:spcPct val="115000"/>
              </a:lnSpc>
              <a:spcBef>
                <a:spcPts val="0"/>
              </a:spcBef>
              <a:spcAft>
                <a:spcPts val="600"/>
              </a:spcAft>
              <a:buNone/>
            </a:pPr>
            <a:endParaRPr lang="en-US" dirty="0"/>
          </a:p>
          <a:p>
            <a:pPr marL="0" lvl="0" indent="0" algn="l" rtl="0">
              <a:lnSpc>
                <a:spcPct val="115000"/>
              </a:lnSpc>
              <a:spcBef>
                <a:spcPts val="0"/>
              </a:spcBef>
              <a:spcAft>
                <a:spcPts val="600"/>
              </a:spcAft>
              <a:buNone/>
            </a:pPr>
            <a:endParaRPr lang="en-US" dirty="0"/>
          </a:p>
          <a:p>
            <a:pPr marL="0" indent="0" algn="ctr">
              <a:lnSpc>
                <a:spcPct val="115000"/>
              </a:lnSpc>
              <a:spcBef>
                <a:spcPts val="0"/>
              </a:spcBef>
              <a:spcAft>
                <a:spcPts val="600"/>
              </a:spcAft>
              <a:buNone/>
            </a:pPr>
            <a:r>
              <a:rPr lang="en-US" dirty="0"/>
              <a:t>2 Al + 6HCl -&gt; 2 AlCl</a:t>
            </a:r>
            <a:r>
              <a:rPr lang="en-US" baseline="-25000" dirty="0"/>
              <a:t>3</a:t>
            </a:r>
            <a:r>
              <a:rPr lang="en-US" dirty="0"/>
              <a:t> + 3H</a:t>
            </a:r>
            <a:r>
              <a:rPr lang="en-US" baseline="-25000" dirty="0"/>
              <a:t>2</a:t>
            </a:r>
          </a:p>
          <a:p>
            <a:pPr marL="0" lvl="0" indent="0" algn="l" rtl="0">
              <a:lnSpc>
                <a:spcPct val="115000"/>
              </a:lnSpc>
              <a:spcBef>
                <a:spcPts val="0"/>
              </a:spcBef>
              <a:spcAft>
                <a:spcPts val="600"/>
              </a:spcAft>
              <a:buNone/>
            </a:pPr>
            <a:endParaRPr lang="en-US" dirty="0"/>
          </a:p>
        </p:txBody>
      </p:sp>
      <p:cxnSp>
        <p:nvCxnSpPr>
          <p:cNvPr id="3" name="Straight Arrow Connector 2">
            <a:extLst>
              <a:ext uri="{FF2B5EF4-FFF2-40B4-BE49-F238E27FC236}">
                <a16:creationId xmlns:a16="http://schemas.microsoft.com/office/drawing/2014/main" id="{9E218478-7C7E-D22A-C469-5911F8621F10}"/>
              </a:ext>
            </a:extLst>
          </p:cNvPr>
          <p:cNvCxnSpPr>
            <a:cxnSpLocks/>
          </p:cNvCxnSpPr>
          <p:nvPr/>
        </p:nvCxnSpPr>
        <p:spPr>
          <a:xfrm>
            <a:off x="3775046" y="2085150"/>
            <a:ext cx="2021747" cy="941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C7675A2E-8F40-A855-91E2-F6294AF08C52}"/>
              </a:ext>
            </a:extLst>
          </p:cNvPr>
          <p:cNvCxnSpPr>
            <a:cxnSpLocks/>
          </p:cNvCxnSpPr>
          <p:nvPr/>
        </p:nvCxnSpPr>
        <p:spPr>
          <a:xfrm>
            <a:off x="3775046" y="2085150"/>
            <a:ext cx="897622" cy="859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65F106BC-56F3-8E1F-0E09-4903EE967581}"/>
              </a:ext>
            </a:extLst>
          </p:cNvPr>
          <p:cNvCxnSpPr>
            <a:cxnSpLocks/>
          </p:cNvCxnSpPr>
          <p:nvPr/>
        </p:nvCxnSpPr>
        <p:spPr>
          <a:xfrm>
            <a:off x="3775046" y="2085150"/>
            <a:ext cx="0" cy="859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6E7740E-26AD-12A8-AA5A-3605A55109CE}"/>
              </a:ext>
            </a:extLst>
          </p:cNvPr>
          <p:cNvCxnSpPr>
            <a:cxnSpLocks/>
          </p:cNvCxnSpPr>
          <p:nvPr/>
        </p:nvCxnSpPr>
        <p:spPr>
          <a:xfrm flipH="1">
            <a:off x="2927758" y="2085150"/>
            <a:ext cx="847288" cy="941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ight Bracket 6">
            <a:extLst>
              <a:ext uri="{FF2B5EF4-FFF2-40B4-BE49-F238E27FC236}">
                <a16:creationId xmlns:a16="http://schemas.microsoft.com/office/drawing/2014/main" id="{3BD29CC0-7928-3048-F892-5E3023A29440}"/>
              </a:ext>
            </a:extLst>
          </p:cNvPr>
          <p:cNvSpPr/>
          <p:nvPr/>
        </p:nvSpPr>
        <p:spPr>
          <a:xfrm rot="5400000">
            <a:off x="3590488" y="3191487"/>
            <a:ext cx="134224" cy="1040235"/>
          </a:xfrm>
          <a:prstGeom prst="rightBracket">
            <a:avLst/>
          </a:prstGeom>
          <a:ln>
            <a:tailEnd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98A7839F-A6FD-C0C9-3511-CD64B1194C70}"/>
              </a:ext>
            </a:extLst>
          </p:cNvPr>
          <p:cNvSpPr/>
          <p:nvPr/>
        </p:nvSpPr>
        <p:spPr>
          <a:xfrm rot="5400000">
            <a:off x="5511568" y="3099208"/>
            <a:ext cx="134225" cy="1224793"/>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p3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457200" lvl="0" indent="-381317" algn="l" rtl="0">
              <a:lnSpc>
                <a:spcPct val="115000"/>
              </a:lnSpc>
              <a:spcBef>
                <a:spcPts val="0"/>
              </a:spcBef>
              <a:spcAft>
                <a:spcPts val="0"/>
              </a:spcAft>
              <a:buSzPct val="96949"/>
              <a:buChar char="•"/>
            </a:pPr>
            <a:r>
              <a:rPr lang="en-US" sz="2681" i="1" dirty="0">
                <a:solidFill>
                  <a:srgbClr val="910D28"/>
                </a:solidFill>
              </a:rPr>
              <a:t>Conversion factor</a:t>
            </a:r>
            <a:r>
              <a:rPr lang="en-US" dirty="0"/>
              <a:t>- a numeric ratio of equal measurements used to convert quantities between different units.</a:t>
            </a:r>
            <a:endParaRPr sz="1200" dirty="0"/>
          </a:p>
          <a:p>
            <a:pPr marL="457200" lvl="0" indent="-381317" algn="l" rtl="0">
              <a:lnSpc>
                <a:spcPct val="115000"/>
              </a:lnSpc>
              <a:spcBef>
                <a:spcPts val="0"/>
              </a:spcBef>
              <a:spcAft>
                <a:spcPts val="0"/>
              </a:spcAft>
              <a:buSzPct val="96949"/>
              <a:buChar char="•"/>
            </a:pPr>
            <a:r>
              <a:rPr lang="en-US" sz="2681" i="1" dirty="0">
                <a:solidFill>
                  <a:srgbClr val="910D28"/>
                </a:solidFill>
              </a:rPr>
              <a:t>Moles(mol)</a:t>
            </a:r>
            <a:r>
              <a:rPr lang="en-US" dirty="0"/>
              <a:t>- the quantity of an element or compound containing 6.02 x 10</a:t>
            </a:r>
            <a:r>
              <a:rPr lang="en-US" baseline="30000" dirty="0"/>
              <a:t>23</a:t>
            </a:r>
            <a:r>
              <a:rPr lang="en-US" dirty="0"/>
              <a:t>(</a:t>
            </a:r>
            <a:r>
              <a:rPr lang="en-US" dirty="0" err="1"/>
              <a:t>Avagadro’s</a:t>
            </a:r>
            <a:r>
              <a:rPr lang="en-US" dirty="0"/>
              <a:t> number) particles (ex. atoms, ions, etc.) of that element/compound.</a:t>
            </a:r>
            <a:endParaRPr sz="1200" dirty="0"/>
          </a:p>
          <a:p>
            <a:pPr marL="457200" lvl="0" indent="-381317" algn="l" rtl="0">
              <a:lnSpc>
                <a:spcPct val="115000"/>
              </a:lnSpc>
              <a:spcBef>
                <a:spcPts val="600"/>
              </a:spcBef>
              <a:spcAft>
                <a:spcPts val="600"/>
              </a:spcAft>
              <a:buSzPct val="96949"/>
              <a:buChar char="•"/>
            </a:pPr>
            <a:r>
              <a:rPr lang="en-US" sz="2681" i="1" dirty="0">
                <a:solidFill>
                  <a:srgbClr val="910D28"/>
                </a:solidFill>
              </a:rPr>
              <a:t>Molar(Molecular) Mass</a:t>
            </a:r>
            <a:r>
              <a:rPr lang="en-US" dirty="0"/>
              <a:t>- the weight(in grams) of a single mole of particles (atoms, ions, or molecules) of an element/compound.</a:t>
            </a:r>
            <a:endParaRPr dirty="0"/>
          </a:p>
        </p:txBody>
      </p:sp>
      <p:sp>
        <p:nvSpPr>
          <p:cNvPr id="163" name="Google Shape;163;p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Vocabulary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 </a:t>
            </a:r>
            <a:r>
              <a:rPr lang="en-US" b="1" dirty="0"/>
              <a:t>Balance</a:t>
            </a:r>
            <a:r>
              <a:rPr lang="en-US" dirty="0"/>
              <a:t> the equation. </a:t>
            </a:r>
            <a:endParaRPr dirty="0"/>
          </a:p>
          <a:p>
            <a:pPr marL="457200" lvl="0" indent="-393700" algn="l" rtl="0">
              <a:spcBef>
                <a:spcPts val="0"/>
              </a:spcBef>
              <a:spcAft>
                <a:spcPts val="0"/>
              </a:spcAft>
              <a:buSzPts val="2600"/>
              <a:buAutoNum type="arabicPeriod"/>
            </a:pPr>
            <a:r>
              <a:rPr lang="en-US" dirty="0"/>
              <a:t>Convert grams A given in the problem to </a:t>
            </a:r>
            <a:r>
              <a:rPr lang="en-US" b="1" dirty="0"/>
              <a:t>moles of A</a:t>
            </a:r>
            <a:r>
              <a:rPr lang="en-US" dirty="0"/>
              <a:t> by dividing by the </a:t>
            </a:r>
            <a:r>
              <a:rPr lang="en-US" b="1" dirty="0"/>
              <a:t>molar (molecular) mass of A </a:t>
            </a:r>
            <a:r>
              <a:rPr lang="en-US" dirty="0"/>
              <a:t>from the periodic table.</a:t>
            </a:r>
            <a:endParaRPr dirty="0"/>
          </a:p>
          <a:p>
            <a:pPr marL="457200" lvl="0" indent="-393700" algn="l" rtl="0">
              <a:spcBef>
                <a:spcPts val="0"/>
              </a:spcBef>
              <a:spcAft>
                <a:spcPts val="0"/>
              </a:spcAft>
              <a:buSzPts val="2600"/>
              <a:buAutoNum type="arabicPeriod"/>
            </a:pPr>
            <a:r>
              <a:rPr lang="en-US" dirty="0"/>
              <a:t>Determine the </a:t>
            </a:r>
            <a:r>
              <a:rPr lang="en-US" b="1" dirty="0"/>
              <a:t>mole </a:t>
            </a:r>
            <a:r>
              <a:rPr lang="en-US" dirty="0"/>
              <a:t>to </a:t>
            </a:r>
            <a:r>
              <a:rPr lang="en-US" b="1" dirty="0"/>
              <a:t>mole</a:t>
            </a:r>
            <a:r>
              <a:rPr lang="en-US" dirty="0"/>
              <a:t> ratio between A and B</a:t>
            </a:r>
            <a:endParaRPr dirty="0"/>
          </a:p>
          <a:p>
            <a:pPr marL="457200" lvl="0" indent="-393700" algn="l" rtl="0">
              <a:spcBef>
                <a:spcPts val="0"/>
              </a:spcBef>
              <a:spcAft>
                <a:spcPts val="0"/>
              </a:spcAft>
              <a:buSzPts val="2600"/>
              <a:buAutoNum type="arabicPeriod"/>
            </a:pPr>
            <a:r>
              <a:rPr lang="en-US" dirty="0"/>
              <a:t>Convert moles of B to the </a:t>
            </a:r>
            <a:r>
              <a:rPr lang="en-US" b="1" dirty="0"/>
              <a:t>mass of B</a:t>
            </a:r>
            <a:r>
              <a:rPr lang="en-US" dirty="0"/>
              <a:t> by multiplying the </a:t>
            </a:r>
            <a:r>
              <a:rPr lang="en-US" b="1" dirty="0"/>
              <a:t>molecular mass of B</a:t>
            </a:r>
            <a:r>
              <a:rPr lang="en-US" dirty="0"/>
              <a:t>.</a:t>
            </a:r>
            <a:endParaRPr dirty="0"/>
          </a:p>
          <a:p>
            <a:pPr marL="457200" lvl="0" indent="-393700" algn="l" rtl="0">
              <a:spcBef>
                <a:spcPts val="0"/>
              </a:spcBef>
              <a:spcAft>
                <a:spcPts val="0"/>
              </a:spcAft>
              <a:buSzPts val="2600"/>
              <a:buAutoNum type="arabicPeriod"/>
            </a:pPr>
            <a:r>
              <a:rPr lang="en-US" dirty="0"/>
              <a:t> </a:t>
            </a:r>
            <a:r>
              <a:rPr lang="en-US" b="1" dirty="0"/>
              <a:t>Multiply </a:t>
            </a:r>
            <a:r>
              <a:rPr lang="en-US" dirty="0"/>
              <a:t>Across, </a:t>
            </a:r>
            <a:r>
              <a:rPr lang="en-US" b="1" dirty="0"/>
              <a:t>divide</a:t>
            </a:r>
            <a:r>
              <a:rPr lang="en-US" dirty="0"/>
              <a:t> Bottom.</a:t>
            </a:r>
            <a:endParaRPr dirty="0"/>
          </a:p>
        </p:txBody>
      </p:sp>
      <p:sp>
        <p:nvSpPr>
          <p:cNvPr id="169" name="Google Shape;169;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Steps: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General Form for Grams to Grams Conversions</a:t>
            </a:r>
            <a:endParaRPr/>
          </a:p>
        </p:txBody>
      </p:sp>
      <p:graphicFrame>
        <p:nvGraphicFramePr>
          <p:cNvPr id="175" name="Google Shape;175;p35"/>
          <p:cNvGraphicFramePr/>
          <p:nvPr>
            <p:extLst>
              <p:ext uri="{D42A27DB-BD31-4B8C-83A1-F6EECF244321}">
                <p14:modId xmlns:p14="http://schemas.microsoft.com/office/powerpoint/2010/main" val="476337301"/>
              </p:ext>
            </p:extLst>
          </p:nvPr>
        </p:nvGraphicFramePr>
        <p:xfrm>
          <a:off x="690150" y="1895825"/>
          <a:ext cx="7465300" cy="1963488"/>
        </p:xfrm>
        <a:graphic>
          <a:graphicData uri="http://schemas.openxmlformats.org/drawingml/2006/table">
            <a:tbl>
              <a:tblPr>
                <a:noFill/>
                <a:tableStyleId>{A7284660-142F-4363-B686-72CD1CAA5860}</a:tableStyleId>
              </a:tblPr>
              <a:tblGrid>
                <a:gridCol w="1754675">
                  <a:extLst>
                    <a:ext uri="{9D8B030D-6E8A-4147-A177-3AD203B41FA5}">
                      <a16:colId xmlns:a16="http://schemas.microsoft.com/office/drawing/2014/main" val="20000"/>
                    </a:ext>
                  </a:extLst>
                </a:gridCol>
                <a:gridCol w="1898225">
                  <a:extLst>
                    <a:ext uri="{9D8B030D-6E8A-4147-A177-3AD203B41FA5}">
                      <a16:colId xmlns:a16="http://schemas.microsoft.com/office/drawing/2014/main" val="20001"/>
                    </a:ext>
                  </a:extLst>
                </a:gridCol>
                <a:gridCol w="1930125">
                  <a:extLst>
                    <a:ext uri="{9D8B030D-6E8A-4147-A177-3AD203B41FA5}">
                      <a16:colId xmlns:a16="http://schemas.microsoft.com/office/drawing/2014/main" val="20002"/>
                    </a:ext>
                  </a:extLst>
                </a:gridCol>
                <a:gridCol w="1882275">
                  <a:extLst>
                    <a:ext uri="{9D8B030D-6E8A-4147-A177-3AD203B41FA5}">
                      <a16:colId xmlns:a16="http://schemas.microsoft.com/office/drawing/2014/main" val="20003"/>
                    </a:ext>
                  </a:extLst>
                </a:gridCol>
              </a:tblGrid>
              <a:tr h="676275">
                <a:tc>
                  <a:txBody>
                    <a:bodyPr/>
                    <a:lstStyle/>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1200"/>
                        </a:spcBef>
                        <a:spcAft>
                          <a:spcPts val="0"/>
                        </a:spcAft>
                        <a:buNone/>
                      </a:pP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6275">
                <a:tc>
                  <a:txBody>
                    <a:bodyPr/>
                    <a:lstStyle/>
                    <a:p>
                      <a:pPr marL="0" lvl="0" indent="0" algn="ctr"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r>
                        <a:rPr lang="en-US" sz="1900" i="1">
                          <a:solidFill>
                            <a:srgbClr val="3E5C61"/>
                          </a:solidFill>
                          <a:latin typeface="Calibri"/>
                          <a:ea typeface="Calibri"/>
                          <a:cs typeface="Calibri"/>
                          <a:sym typeface="Calibri"/>
                        </a:rPr>
                        <a:t> </a:t>
                      </a: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ctr" rtl="0">
                        <a:lnSpc>
                          <a:spcPct val="115000"/>
                        </a:lnSpc>
                        <a:spcBef>
                          <a:spcPts val="1200"/>
                        </a:spcBef>
                        <a:spcAft>
                          <a:spcPts val="0"/>
                        </a:spcAft>
                        <a:buNone/>
                      </a:pPr>
                      <a:endParaRPr sz="1900" i="1">
                        <a:solidFill>
                          <a:srgbClr val="3E5C61"/>
                        </a:solidFill>
                        <a:latin typeface="Calibri"/>
                        <a:ea typeface="Calibri"/>
                        <a:cs typeface="Calibri"/>
                        <a:sym typeface="Calibri"/>
                      </a:endParaRPr>
                    </a:p>
                    <a:p>
                      <a:pPr marL="0" lvl="0" indent="0" algn="ctr" rtl="0">
                        <a:lnSpc>
                          <a:spcPct val="115000"/>
                        </a:lnSpc>
                        <a:spcBef>
                          <a:spcPts val="1200"/>
                        </a:spcBef>
                        <a:spcAft>
                          <a:spcPts val="0"/>
                        </a:spcAft>
                        <a:buNone/>
                      </a:pPr>
                      <a:endParaRPr sz="1900" i="1">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lnSpc>
                          <a:spcPct val="115000"/>
                        </a:lnSpc>
                        <a:spcBef>
                          <a:spcPts val="1200"/>
                        </a:spcBef>
                        <a:spcAft>
                          <a:spcPts val="0"/>
                        </a:spcAft>
                        <a:buNone/>
                      </a:pPr>
                      <a:endParaRPr sz="1900" i="1" dirty="0">
                        <a:solidFill>
                          <a:srgbClr val="3E5C61"/>
                        </a:solidFill>
                        <a:latin typeface="Calibri"/>
                        <a:ea typeface="Calibri"/>
                        <a:cs typeface="Calibri"/>
                        <a:sym typeface="Calibri"/>
                      </a:endParaRPr>
                    </a:p>
                  </a:txBody>
                  <a:tcPr marL="63500" marR="63500" marT="91425" marB="914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6" name="Google Shape;176;p35"/>
          <p:cNvSpPr txBox="1"/>
          <p:nvPr/>
        </p:nvSpPr>
        <p:spPr>
          <a:xfrm>
            <a:off x="1081332" y="1958749"/>
            <a:ext cx="11370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1900" i="1">
                <a:solidFill>
                  <a:schemeClr val="accent2"/>
                </a:solidFill>
                <a:latin typeface="Calibri"/>
                <a:ea typeface="Calibri"/>
                <a:cs typeface="Calibri"/>
                <a:sym typeface="Calibri"/>
              </a:rPr>
              <a:t># g A</a:t>
            </a:r>
            <a:endParaRPr>
              <a:latin typeface="Calibri"/>
              <a:ea typeface="Calibri"/>
              <a:cs typeface="Calibri"/>
              <a:sym typeface="Calibri"/>
            </a:endParaRPr>
          </a:p>
        </p:txBody>
      </p:sp>
      <p:sp>
        <p:nvSpPr>
          <p:cNvPr id="177" name="Google Shape;177;p35"/>
          <p:cNvSpPr txBox="1"/>
          <p:nvPr/>
        </p:nvSpPr>
        <p:spPr>
          <a:xfrm>
            <a:off x="2648849" y="1999262"/>
            <a:ext cx="14925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a:solidFill>
                  <a:schemeClr val="accent2"/>
                </a:solidFill>
                <a:latin typeface="Calibri"/>
                <a:ea typeface="Calibri"/>
                <a:cs typeface="Calibri"/>
                <a:sym typeface="Calibri"/>
              </a:rPr>
              <a:t># mol A</a:t>
            </a:r>
            <a:endParaRPr>
              <a:latin typeface="Calibri"/>
              <a:ea typeface="Calibri"/>
              <a:cs typeface="Calibri"/>
              <a:sym typeface="Calibri"/>
            </a:endParaRPr>
          </a:p>
        </p:txBody>
      </p:sp>
      <p:sp>
        <p:nvSpPr>
          <p:cNvPr id="178" name="Google Shape;178;p35"/>
          <p:cNvSpPr txBox="1"/>
          <p:nvPr/>
        </p:nvSpPr>
        <p:spPr>
          <a:xfrm>
            <a:off x="2205215" y="2789895"/>
            <a:ext cx="24243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1900" i="1" dirty="0">
                <a:solidFill>
                  <a:schemeClr val="accent2"/>
                </a:solidFill>
                <a:latin typeface="Calibri"/>
                <a:ea typeface="Calibri"/>
                <a:cs typeface="Calibri"/>
                <a:sym typeface="Calibri"/>
              </a:rPr>
              <a:t>Molar mass from periodic table g A</a:t>
            </a:r>
            <a:endParaRPr dirty="0">
              <a:latin typeface="Calibri"/>
              <a:ea typeface="Calibri"/>
              <a:cs typeface="Calibri"/>
              <a:sym typeface="Calibri"/>
            </a:endParaRPr>
          </a:p>
        </p:txBody>
      </p:sp>
      <p:sp>
        <p:nvSpPr>
          <p:cNvPr id="179" name="Google Shape;179;p35"/>
          <p:cNvSpPr txBox="1"/>
          <p:nvPr/>
        </p:nvSpPr>
        <p:spPr>
          <a:xfrm>
            <a:off x="4199566" y="2777678"/>
            <a:ext cx="21243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Ratio from coefficient mol A</a:t>
            </a:r>
            <a:endParaRPr dirty="0">
              <a:latin typeface="Calibri"/>
              <a:ea typeface="Calibri"/>
              <a:cs typeface="Calibri"/>
              <a:sym typeface="Calibri"/>
            </a:endParaRPr>
          </a:p>
        </p:txBody>
      </p:sp>
      <p:sp>
        <p:nvSpPr>
          <p:cNvPr id="180" name="Google Shape;180;p35"/>
          <p:cNvSpPr txBox="1"/>
          <p:nvPr/>
        </p:nvSpPr>
        <p:spPr>
          <a:xfrm>
            <a:off x="4256480" y="1729527"/>
            <a:ext cx="21885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Ratio from coefficient mol B</a:t>
            </a:r>
            <a:endParaRPr dirty="0"/>
          </a:p>
        </p:txBody>
      </p:sp>
      <p:sp>
        <p:nvSpPr>
          <p:cNvPr id="181" name="Google Shape;181;p35"/>
          <p:cNvSpPr txBox="1"/>
          <p:nvPr/>
        </p:nvSpPr>
        <p:spPr>
          <a:xfrm>
            <a:off x="6074174" y="1787392"/>
            <a:ext cx="2362200" cy="81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Molar mass from periodic table </a:t>
            </a:r>
            <a:r>
              <a:rPr lang="en-US" sz="1900" b="1" i="1" dirty="0">
                <a:solidFill>
                  <a:schemeClr val="accent2"/>
                </a:solidFill>
                <a:latin typeface="Calibri"/>
                <a:ea typeface="Calibri"/>
                <a:cs typeface="Calibri"/>
                <a:sym typeface="Calibri"/>
              </a:rPr>
              <a:t>g B</a:t>
            </a:r>
            <a:endParaRPr b="1" dirty="0"/>
          </a:p>
        </p:txBody>
      </p:sp>
      <p:cxnSp>
        <p:nvCxnSpPr>
          <p:cNvPr id="182" name="Google Shape;182;p35"/>
          <p:cNvCxnSpPr/>
          <p:nvPr/>
        </p:nvCxnSpPr>
        <p:spPr>
          <a:xfrm rot="10800000" flipH="1">
            <a:off x="1499462" y="2129850"/>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3" name="Google Shape;183;p35"/>
          <p:cNvCxnSpPr/>
          <p:nvPr/>
        </p:nvCxnSpPr>
        <p:spPr>
          <a:xfrm rot="10800000" flipH="1">
            <a:off x="3800376" y="3329727"/>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4" name="Google Shape;184;p35"/>
          <p:cNvCxnSpPr/>
          <p:nvPr/>
        </p:nvCxnSpPr>
        <p:spPr>
          <a:xfrm rot="10800000" flipH="1">
            <a:off x="3329076" y="2197249"/>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5" name="Google Shape;185;p35"/>
          <p:cNvCxnSpPr/>
          <p:nvPr/>
        </p:nvCxnSpPr>
        <p:spPr>
          <a:xfrm rot="10800000" flipH="1">
            <a:off x="5498029" y="3322851"/>
            <a:ext cx="471300" cy="441900"/>
          </a:xfrm>
          <a:prstGeom prst="straightConnector1">
            <a:avLst/>
          </a:prstGeom>
          <a:noFill/>
          <a:ln w="38100" cap="flat" cmpd="sng">
            <a:solidFill>
              <a:srgbClr val="910D28"/>
            </a:solidFill>
            <a:prstDash val="solid"/>
            <a:round/>
            <a:headEnd type="none" w="med" len="med"/>
            <a:tailEnd type="none" w="med" len="med"/>
          </a:ln>
        </p:spPr>
      </p:cxnSp>
      <p:cxnSp>
        <p:nvCxnSpPr>
          <p:cNvPr id="186" name="Google Shape;186;p35"/>
          <p:cNvCxnSpPr/>
          <p:nvPr/>
        </p:nvCxnSpPr>
        <p:spPr>
          <a:xfrm rot="10800000" flipH="1">
            <a:off x="5602874" y="2220048"/>
            <a:ext cx="471300" cy="441900"/>
          </a:xfrm>
          <a:prstGeom prst="straightConnector1">
            <a:avLst/>
          </a:prstGeom>
          <a:noFill/>
          <a:ln w="38100" cap="flat" cmpd="sng">
            <a:solidFill>
              <a:srgbClr val="910D28"/>
            </a:solidFill>
            <a:prstDash val="solid"/>
            <a:round/>
            <a:headEnd type="none" w="med" len="med"/>
            <a:tailEnd type="none" w="med" len="med"/>
          </a:ln>
        </p:spPr>
      </p:cxnSp>
      <p:sp>
        <p:nvSpPr>
          <p:cNvPr id="187" name="Google Shape;187;p35"/>
          <p:cNvSpPr txBox="1"/>
          <p:nvPr/>
        </p:nvSpPr>
        <p:spPr>
          <a:xfrm>
            <a:off x="6477723" y="3087950"/>
            <a:ext cx="15741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1900" i="1" dirty="0">
                <a:solidFill>
                  <a:schemeClr val="accent2"/>
                </a:solidFill>
                <a:latin typeface="Calibri"/>
                <a:ea typeface="Calibri"/>
                <a:cs typeface="Calibri"/>
                <a:sym typeface="Calibri"/>
              </a:rPr>
              <a:t>1 mol B</a:t>
            </a:r>
            <a:endParaRPr dirty="0"/>
          </a:p>
        </p:txBody>
      </p:sp>
      <p:cxnSp>
        <p:nvCxnSpPr>
          <p:cNvPr id="188" name="Google Shape;188;p35"/>
          <p:cNvCxnSpPr/>
          <p:nvPr/>
        </p:nvCxnSpPr>
        <p:spPr>
          <a:xfrm rot="10800000" flipH="1">
            <a:off x="7109924" y="3314842"/>
            <a:ext cx="471300" cy="441900"/>
          </a:xfrm>
          <a:prstGeom prst="straightConnector1">
            <a:avLst/>
          </a:prstGeom>
          <a:noFill/>
          <a:ln w="38100" cap="flat" cmpd="sng">
            <a:solidFill>
              <a:srgbClr val="910D28"/>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6" descr="This is a whiteboard animation tutorial of how to solve Grams to Grams Stoichiometry problems.&#10;&#10;Please support me on Patreon:&#10;https://www.patreon.com/ketzbook&#10;&#10;In this video, I work through a complex and relevant stoichiometry problem in which I show how much carbon dioxide is produced when 1 gallon of gasoline is burned.  I explain every step, and I show how to simplify the three step math problem into a one step math problem.  There are also several tricks that I use to help my students remember what goes where in the conversion factor fractions.&#10;&#10;Tricks for 1 step grams to grams stoichiometry conversion:&#10;1) write &quot;1 mol&quot; in the top left and the bottom right&#10;2) in the bottom left goes the molar mass of what you start with&#10;3) in the top right goes the molar mass of what you are solving for&#10;4) in the middle fraction goes the chemicals with their coefficients from the balanced reaction&#10;5) numbers on the bottom of fractions always correspond to what you are starting with&#10;6) numbers on the top of fractions always correspond to what you are solving for&#10;&#10;This is my third tutorial in the series.&#10;&#10;My goal is to make chemistry easier ;)&#10;http://ketzbook.com&#10;&#10;#chemistry #madeeasy #stoichiometry #ketzbook #tutorial" title="Stoichiometry Tricks">
            <a:hlinkClick r:id="rId3"/>
          </p:cNvPr>
          <p:cNvPicPr preferRelativeResize="0"/>
          <p:nvPr/>
        </p:nvPicPr>
        <p:blipFill>
          <a:blip r:embed="rId4">
            <a:alphaModFix/>
          </a:blip>
          <a:stretch>
            <a:fillRect/>
          </a:stretch>
        </p:blipFill>
        <p:spPr>
          <a:xfrm>
            <a:off x="712400" y="127325"/>
            <a:ext cx="8022025" cy="4512400"/>
          </a:xfrm>
          <a:prstGeom prst="rect">
            <a:avLst/>
          </a:prstGeom>
          <a:noFill/>
          <a:ln>
            <a:noFill/>
          </a:ln>
        </p:spPr>
      </p:pic>
      <p:sp>
        <p:nvSpPr>
          <p:cNvPr id="194" name="Google Shape;194;p36"/>
          <p:cNvSpPr txBox="1"/>
          <p:nvPr/>
        </p:nvSpPr>
        <p:spPr>
          <a:xfrm>
            <a:off x="1059675" y="4760375"/>
            <a:ext cx="7173300" cy="3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https://www.youtube.com/watch?v=-1xfnq8yGk8</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Need a Hand?</a:t>
            </a:r>
            <a:endParaRPr/>
          </a:p>
        </p:txBody>
      </p:sp>
      <p:pic>
        <p:nvPicPr>
          <p:cNvPr id="200" name="Google Shape;200;p37"/>
          <p:cNvPicPr preferRelativeResize="0"/>
          <p:nvPr/>
        </p:nvPicPr>
        <p:blipFill>
          <a:blip r:embed="rId3">
            <a:alphaModFix/>
          </a:blip>
          <a:stretch>
            <a:fillRect/>
          </a:stretch>
        </p:blipFill>
        <p:spPr>
          <a:xfrm>
            <a:off x="918175" y="1326175"/>
            <a:ext cx="7200900" cy="3400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200"/>
              <a:t>If 14 grams of H</a:t>
            </a:r>
            <a:r>
              <a:rPr lang="en-US" sz="3200" baseline="-25000"/>
              <a:t>2</a:t>
            </a:r>
            <a:r>
              <a:rPr lang="en-US" sz="3200"/>
              <a:t> and excess O</a:t>
            </a:r>
            <a:r>
              <a:rPr lang="en-US" sz="3200" baseline="-25000"/>
              <a:t>2</a:t>
            </a:r>
            <a:r>
              <a:rPr lang="en-US" sz="3200"/>
              <a:t> react to produce water. How many grams of H</a:t>
            </a:r>
            <a:r>
              <a:rPr lang="en-US" sz="3200" baseline="-25000"/>
              <a:t>2</a:t>
            </a:r>
            <a:r>
              <a:rPr lang="en-US" sz="3200"/>
              <a:t>O are produced? </a:t>
            </a:r>
            <a:endParaRPr sz="3200"/>
          </a:p>
        </p:txBody>
      </p:sp>
      <p:sp>
        <p:nvSpPr>
          <p:cNvPr id="206" name="Google Shape;206;p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Let’s Try 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Let’s Try It</a:t>
            </a:r>
            <a:endParaRPr/>
          </a:p>
        </p:txBody>
      </p:sp>
      <p:pic>
        <p:nvPicPr>
          <p:cNvPr id="212" name="Google Shape;212;p39"/>
          <p:cNvPicPr preferRelativeResize="0"/>
          <p:nvPr/>
        </p:nvPicPr>
        <p:blipFill>
          <a:blip r:embed="rId3">
            <a:alphaModFix/>
          </a:blip>
          <a:stretch>
            <a:fillRect/>
          </a:stretch>
        </p:blipFill>
        <p:spPr>
          <a:xfrm>
            <a:off x="2209298" y="1332775"/>
            <a:ext cx="4382249" cy="33872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18" name="Google Shape;218;p40"/>
          <p:cNvPicPr preferRelativeResize="0"/>
          <p:nvPr/>
        </p:nvPicPr>
        <p:blipFill>
          <a:blip r:embed="rId3">
            <a:alphaModFix/>
          </a:blip>
          <a:stretch>
            <a:fillRect/>
          </a:stretch>
        </p:blipFill>
        <p:spPr>
          <a:xfrm>
            <a:off x="2209303" y="1332778"/>
            <a:ext cx="4382249" cy="3387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Balancing Act 2</a:t>
            </a:r>
            <a:endParaRPr/>
          </a:p>
        </p:txBody>
      </p:sp>
      <p:sp>
        <p:nvSpPr>
          <p:cNvPr id="95" name="Google Shape;95;p23"/>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a:t>Stoicheometry_Grams to Grams</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24" name="Google Shape;224;p41"/>
          <p:cNvPicPr preferRelativeResize="0"/>
          <p:nvPr/>
        </p:nvPicPr>
        <p:blipFill>
          <a:blip r:embed="rId3">
            <a:alphaModFix/>
          </a:blip>
          <a:stretch>
            <a:fillRect/>
          </a:stretch>
        </p:blipFill>
        <p:spPr>
          <a:xfrm>
            <a:off x="2209299" y="1332778"/>
            <a:ext cx="4382259" cy="3387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30" name="Google Shape;230;p42"/>
          <p:cNvPicPr preferRelativeResize="0"/>
          <p:nvPr/>
        </p:nvPicPr>
        <p:blipFill>
          <a:blip r:embed="rId3">
            <a:alphaModFix/>
          </a:blip>
          <a:stretch>
            <a:fillRect/>
          </a:stretch>
        </p:blipFill>
        <p:spPr>
          <a:xfrm>
            <a:off x="2209293" y="1332778"/>
            <a:ext cx="4382249" cy="33872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36" name="Google Shape;236;p43"/>
          <p:cNvPicPr preferRelativeResize="0"/>
          <p:nvPr/>
        </p:nvPicPr>
        <p:blipFill>
          <a:blip r:embed="rId3">
            <a:alphaModFix/>
          </a:blip>
          <a:stretch>
            <a:fillRect/>
          </a:stretch>
        </p:blipFill>
        <p:spPr>
          <a:xfrm>
            <a:off x="2209308" y="1332778"/>
            <a:ext cx="4382249" cy="33872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42" name="Google Shape;242;p44"/>
          <p:cNvPicPr preferRelativeResize="0"/>
          <p:nvPr/>
        </p:nvPicPr>
        <p:blipFill>
          <a:blip r:embed="rId3">
            <a:alphaModFix/>
          </a:blip>
          <a:stretch>
            <a:fillRect/>
          </a:stretch>
        </p:blipFill>
        <p:spPr>
          <a:xfrm>
            <a:off x="2209294" y="1332778"/>
            <a:ext cx="4382249" cy="33872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48" name="Google Shape;248;p45"/>
          <p:cNvPicPr preferRelativeResize="0"/>
          <p:nvPr/>
        </p:nvPicPr>
        <p:blipFill>
          <a:blip r:embed="rId3">
            <a:alphaModFix/>
          </a:blip>
          <a:stretch>
            <a:fillRect/>
          </a:stretch>
        </p:blipFill>
        <p:spPr>
          <a:xfrm>
            <a:off x="2209307" y="1332778"/>
            <a:ext cx="4382249" cy="33872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Let’s Try It</a:t>
            </a:r>
            <a:endParaRPr/>
          </a:p>
        </p:txBody>
      </p:sp>
      <p:pic>
        <p:nvPicPr>
          <p:cNvPr id="254" name="Google Shape;254;p46"/>
          <p:cNvPicPr preferRelativeResize="0"/>
          <p:nvPr/>
        </p:nvPicPr>
        <p:blipFill>
          <a:blip r:embed="rId3">
            <a:alphaModFix/>
          </a:blip>
          <a:stretch>
            <a:fillRect/>
          </a:stretch>
        </p:blipFill>
        <p:spPr>
          <a:xfrm>
            <a:off x="2209294" y="1332778"/>
            <a:ext cx="4382249" cy="33872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With your group, collect the following materials:</a:t>
            </a:r>
          </a:p>
          <a:p>
            <a:pPr marL="914400" lvl="1" indent="-355600" algn="l" rtl="0">
              <a:spcBef>
                <a:spcPts val="0"/>
              </a:spcBef>
              <a:spcAft>
                <a:spcPts val="0"/>
              </a:spcAft>
              <a:buSzPts val="2000"/>
              <a:buChar char="○"/>
            </a:pPr>
            <a:r>
              <a:rPr lang="en-US" dirty="0"/>
              <a:t>Dry erase boards and markers (one for each member of your group)</a:t>
            </a:r>
          </a:p>
          <a:p>
            <a:pPr marL="914400" lvl="1" indent="-355600" algn="l" rtl="0">
              <a:spcBef>
                <a:spcPts val="0"/>
              </a:spcBef>
              <a:spcAft>
                <a:spcPts val="0"/>
              </a:spcAft>
              <a:buSzPts val="2000"/>
              <a:buChar char="○"/>
            </a:pPr>
            <a:r>
              <a:rPr lang="en-US" dirty="0"/>
              <a:t>Periodic Table</a:t>
            </a:r>
            <a:endParaRPr dirty="0"/>
          </a:p>
          <a:p>
            <a:pPr marL="914400" lvl="1" indent="-355600" algn="l" rtl="0">
              <a:spcBef>
                <a:spcPts val="0"/>
              </a:spcBef>
              <a:spcAft>
                <a:spcPts val="0"/>
              </a:spcAft>
              <a:buSzPts val="2000"/>
              <a:buChar char="○"/>
            </a:pPr>
            <a:r>
              <a:rPr lang="en-US" dirty="0"/>
              <a:t>Calculator</a:t>
            </a:r>
            <a:endParaRPr dirty="0"/>
          </a:p>
          <a:p>
            <a:pPr marL="914400" lvl="1" indent="-355600" algn="l" rtl="0">
              <a:spcBef>
                <a:spcPts val="0"/>
              </a:spcBef>
              <a:spcAft>
                <a:spcPts val="0"/>
              </a:spcAft>
              <a:buSzPts val="2000"/>
              <a:buChar char="○"/>
            </a:pPr>
            <a:r>
              <a:rPr lang="en-US" dirty="0"/>
              <a:t>Red, Yellow, and Green cup</a:t>
            </a:r>
            <a:endParaRPr dirty="0"/>
          </a:p>
          <a:p>
            <a:pPr marL="457200" lvl="0" indent="-393700" algn="l" rtl="0">
              <a:spcBef>
                <a:spcPts val="0"/>
              </a:spcBef>
              <a:spcAft>
                <a:spcPts val="0"/>
              </a:spcAft>
              <a:buSzPts val="2600"/>
              <a:buChar char="●"/>
            </a:pPr>
            <a:r>
              <a:rPr lang="en-US" dirty="0"/>
              <a:t>Create a 2x4 table on the floor with the tape. </a:t>
            </a:r>
            <a:endParaRPr dirty="0"/>
          </a:p>
          <a:p>
            <a:pPr marL="457200" lvl="0" indent="0" algn="l" rtl="0">
              <a:spcBef>
                <a:spcPts val="520"/>
              </a:spcBef>
              <a:spcAft>
                <a:spcPts val="0"/>
              </a:spcAft>
              <a:buNone/>
            </a:pPr>
            <a:endParaRPr dirty="0"/>
          </a:p>
        </p:txBody>
      </p:sp>
      <p:sp>
        <p:nvSpPr>
          <p:cNvPr id="260" name="Google Shape;260;p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Stoichiometry Race</a:t>
            </a:r>
            <a:endParaRPr/>
          </a:p>
        </p:txBody>
      </p:sp>
      <p:cxnSp>
        <p:nvCxnSpPr>
          <p:cNvPr id="261" name="Google Shape;261;p47"/>
          <p:cNvCxnSpPr/>
          <p:nvPr/>
        </p:nvCxnSpPr>
        <p:spPr>
          <a:xfrm rot="10800000" flipH="1">
            <a:off x="1282575" y="4115375"/>
            <a:ext cx="4752300" cy="8100"/>
          </a:xfrm>
          <a:prstGeom prst="straightConnector1">
            <a:avLst/>
          </a:prstGeom>
          <a:noFill/>
          <a:ln w="28575" cap="flat" cmpd="sng">
            <a:solidFill>
              <a:schemeClr val="dk2"/>
            </a:solidFill>
            <a:prstDash val="solid"/>
            <a:round/>
            <a:headEnd type="none" w="med" len="med"/>
            <a:tailEnd type="none" w="med" len="med"/>
          </a:ln>
        </p:spPr>
      </p:cxnSp>
      <p:cxnSp>
        <p:nvCxnSpPr>
          <p:cNvPr id="262" name="Google Shape;262;p47"/>
          <p:cNvCxnSpPr>
            <a:cxnSpLocks/>
          </p:cNvCxnSpPr>
          <p:nvPr/>
        </p:nvCxnSpPr>
        <p:spPr>
          <a:xfrm>
            <a:off x="2331275" y="3628103"/>
            <a:ext cx="0" cy="1017639"/>
          </a:xfrm>
          <a:prstGeom prst="straightConnector1">
            <a:avLst/>
          </a:prstGeom>
          <a:noFill/>
          <a:ln w="28575" cap="flat" cmpd="sng">
            <a:solidFill>
              <a:schemeClr val="dk2"/>
            </a:solidFill>
            <a:prstDash val="solid"/>
            <a:round/>
            <a:headEnd type="none" w="med" len="med"/>
            <a:tailEnd type="none" w="med" len="med"/>
          </a:ln>
        </p:spPr>
      </p:cxnSp>
      <p:cxnSp>
        <p:nvCxnSpPr>
          <p:cNvPr id="263" name="Google Shape;263;p47"/>
          <p:cNvCxnSpPr>
            <a:cxnSpLocks/>
          </p:cNvCxnSpPr>
          <p:nvPr/>
        </p:nvCxnSpPr>
        <p:spPr>
          <a:xfrm>
            <a:off x="4994275" y="3628103"/>
            <a:ext cx="0" cy="1017639"/>
          </a:xfrm>
          <a:prstGeom prst="straightConnector1">
            <a:avLst/>
          </a:prstGeom>
          <a:noFill/>
          <a:ln w="28575" cap="flat" cmpd="sng">
            <a:solidFill>
              <a:schemeClr val="dk2"/>
            </a:solidFill>
            <a:prstDash val="solid"/>
            <a:round/>
            <a:headEnd type="none" w="med" len="med"/>
            <a:tailEnd type="none" w="med" len="med"/>
          </a:ln>
        </p:spPr>
      </p:cxnSp>
      <p:cxnSp>
        <p:nvCxnSpPr>
          <p:cNvPr id="264" name="Google Shape;264;p47"/>
          <p:cNvCxnSpPr>
            <a:cxnSpLocks/>
          </p:cNvCxnSpPr>
          <p:nvPr/>
        </p:nvCxnSpPr>
        <p:spPr>
          <a:xfrm>
            <a:off x="3662775" y="3628103"/>
            <a:ext cx="0" cy="1017639"/>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a:t>Have each team member represent an element/compound in the table.</a:t>
            </a:r>
            <a:endParaRPr/>
          </a:p>
          <a:p>
            <a:pPr marL="457200" lvl="0" indent="-393700" algn="l" rtl="0">
              <a:spcBef>
                <a:spcPts val="0"/>
              </a:spcBef>
              <a:spcAft>
                <a:spcPts val="0"/>
              </a:spcAft>
              <a:buSzPts val="2600"/>
              <a:buChar char="●"/>
            </a:pPr>
            <a:r>
              <a:rPr lang="en-US"/>
              <a:t>You may use the poster to help remind you of the steps for grams to grams.</a:t>
            </a:r>
            <a:endParaRPr/>
          </a:p>
          <a:p>
            <a:pPr marL="457200" lvl="0" indent="-393700" algn="l" rtl="0">
              <a:spcBef>
                <a:spcPts val="0"/>
              </a:spcBef>
              <a:spcAft>
                <a:spcPts val="0"/>
              </a:spcAft>
              <a:buSzPts val="2600"/>
              <a:buChar char="●"/>
            </a:pPr>
            <a:r>
              <a:rPr lang="en-US"/>
              <a:t>Solve the problem as a team.</a:t>
            </a:r>
            <a:endParaRPr/>
          </a:p>
          <a:p>
            <a:pPr marL="457200" lvl="0" indent="-393700" algn="l" rtl="0">
              <a:spcBef>
                <a:spcPts val="0"/>
              </a:spcBef>
              <a:spcAft>
                <a:spcPts val="0"/>
              </a:spcAft>
              <a:buSzPts val="2600"/>
              <a:buChar char="●"/>
            </a:pPr>
            <a:r>
              <a:rPr lang="en-US"/>
              <a:t>Turn your cup to green when your group is done.</a:t>
            </a:r>
            <a:endParaRPr/>
          </a:p>
        </p:txBody>
      </p:sp>
      <p:sp>
        <p:nvSpPr>
          <p:cNvPr id="270" name="Google Shape;270;p4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Now You Try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As you work with your group use the cups to show where you are in the process of completing each task.</a:t>
            </a:r>
            <a:endParaRPr/>
          </a:p>
          <a:p>
            <a:pPr marL="0" lvl="0" indent="0" algn="l" rtl="0">
              <a:spcBef>
                <a:spcPts val="520"/>
              </a:spcBef>
              <a:spcAft>
                <a:spcPts val="0"/>
              </a:spcAft>
              <a:buNone/>
            </a:pPr>
            <a:r>
              <a:rPr lang="en-US"/>
              <a:t>Put the correct color cup on top of the stack to show the following:</a:t>
            </a:r>
            <a:endParaRPr/>
          </a:p>
          <a:p>
            <a:pPr marL="0" lvl="0" indent="0" algn="l" rtl="0">
              <a:spcBef>
                <a:spcPts val="520"/>
              </a:spcBef>
              <a:spcAft>
                <a:spcPts val="0"/>
              </a:spcAft>
              <a:buNone/>
            </a:pPr>
            <a:r>
              <a:rPr lang="en-US">
                <a:highlight>
                  <a:srgbClr val="6AA84F"/>
                </a:highlight>
              </a:rPr>
              <a:t>Green</a:t>
            </a:r>
            <a:r>
              <a:rPr lang="en-US"/>
              <a:t> - We are finished.</a:t>
            </a:r>
            <a:endParaRPr/>
          </a:p>
          <a:p>
            <a:pPr marL="0" lvl="0" indent="0" algn="l" rtl="0">
              <a:spcBef>
                <a:spcPts val="520"/>
              </a:spcBef>
              <a:spcAft>
                <a:spcPts val="0"/>
              </a:spcAft>
              <a:buNone/>
            </a:pPr>
            <a:r>
              <a:rPr lang="en-US">
                <a:highlight>
                  <a:srgbClr val="FFD966"/>
                </a:highlight>
              </a:rPr>
              <a:t>Yellow</a:t>
            </a:r>
            <a:r>
              <a:rPr lang="en-US"/>
              <a:t> -  We are still working.</a:t>
            </a:r>
            <a:endParaRPr/>
          </a:p>
          <a:p>
            <a:pPr marL="0" lvl="0" indent="0" algn="l" rtl="0">
              <a:spcBef>
                <a:spcPts val="520"/>
              </a:spcBef>
              <a:spcAft>
                <a:spcPts val="0"/>
              </a:spcAft>
              <a:buNone/>
            </a:pPr>
            <a:r>
              <a:rPr lang="en-US">
                <a:highlight>
                  <a:srgbClr val="CC0000"/>
                </a:highlight>
              </a:rPr>
              <a:t>Red</a:t>
            </a:r>
            <a:r>
              <a:rPr lang="en-US"/>
              <a:t> - We need assistance.</a:t>
            </a:r>
            <a:endParaRPr/>
          </a:p>
        </p:txBody>
      </p:sp>
      <p:sp>
        <p:nvSpPr>
          <p:cNvPr id="276" name="Google Shape;276;p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Stoichiometry Race</a:t>
            </a:r>
            <a:endParaRPr/>
          </a:p>
        </p:txBody>
      </p:sp>
      <p:pic>
        <p:nvPicPr>
          <p:cNvPr id="277" name="Google Shape;277;p49"/>
          <p:cNvPicPr preferRelativeResize="0"/>
          <p:nvPr/>
        </p:nvPicPr>
        <p:blipFill>
          <a:blip r:embed="rId3">
            <a:alphaModFix/>
          </a:blip>
          <a:stretch>
            <a:fillRect/>
          </a:stretch>
        </p:blipFill>
        <p:spPr>
          <a:xfrm>
            <a:off x="7478950" y="40775"/>
            <a:ext cx="1164650" cy="1164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a:t>What mistake did your group make?</a:t>
            </a:r>
            <a:endParaRPr/>
          </a:p>
          <a:p>
            <a:pPr marL="457200" lvl="0" indent="-393700" algn="l" rtl="0">
              <a:spcBef>
                <a:spcPts val="0"/>
              </a:spcBef>
              <a:spcAft>
                <a:spcPts val="0"/>
              </a:spcAft>
              <a:buSzPts val="2600"/>
              <a:buChar char="●"/>
            </a:pPr>
            <a:r>
              <a:rPr lang="en-US"/>
              <a:t>Why did you guys make it?</a:t>
            </a:r>
            <a:endParaRPr/>
          </a:p>
          <a:p>
            <a:pPr marL="457200" lvl="0" indent="-393700" algn="l" rtl="0">
              <a:spcBef>
                <a:spcPts val="0"/>
              </a:spcBef>
              <a:spcAft>
                <a:spcPts val="0"/>
              </a:spcAft>
              <a:buSzPts val="2600"/>
              <a:buChar char="●"/>
            </a:pPr>
            <a:r>
              <a:rPr lang="en-US"/>
              <a:t>What can you do differently in the future to keep from making that mistake?</a:t>
            </a:r>
            <a:endParaRPr/>
          </a:p>
        </p:txBody>
      </p:sp>
      <p:sp>
        <p:nvSpPr>
          <p:cNvPr id="283" name="Google Shape;283;p5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My Favorite Mistake</a:t>
            </a:r>
            <a:endParaRPr/>
          </a:p>
        </p:txBody>
      </p:sp>
      <p:pic>
        <p:nvPicPr>
          <p:cNvPr id="284" name="Google Shape;284;p50"/>
          <p:cNvPicPr preferRelativeResize="0"/>
          <p:nvPr/>
        </p:nvPicPr>
        <p:blipFill>
          <a:blip r:embed="rId3">
            <a:alphaModFix/>
          </a:blip>
          <a:stretch>
            <a:fillRect/>
          </a:stretch>
        </p:blipFill>
        <p:spPr>
          <a:xfrm>
            <a:off x="7444999" y="0"/>
            <a:ext cx="1241801" cy="1271599"/>
          </a:xfrm>
          <a:prstGeom prst="rect">
            <a:avLst/>
          </a:prstGeom>
          <a:noFill/>
          <a:ln>
            <a:noFill/>
          </a:ln>
        </p:spPr>
      </p:pic>
      <p:pic>
        <p:nvPicPr>
          <p:cNvPr id="285" name="Google Shape;285;p50" title="K20 Center 2 minute timer">
            <a:hlinkClick r:id="rId4"/>
          </p:cNvPr>
          <p:cNvPicPr preferRelativeResize="0"/>
          <p:nvPr/>
        </p:nvPicPr>
        <p:blipFill>
          <a:blip r:embed="rId5">
            <a:alphaModFix/>
          </a:blip>
          <a:stretch>
            <a:fillRect/>
          </a:stretch>
        </p:blipFill>
        <p:spPr>
          <a:xfrm>
            <a:off x="2730100" y="319175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1100"/>
              <a:buFont typeface="Arial"/>
              <a:buNone/>
            </a:pPr>
            <a:r>
              <a:rPr lang="en-US"/>
              <a:t>How can stoichiometry calculations help us understand the relationship between reactants and products in a chemical reaction?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0" y="2028502"/>
            <a:ext cx="7772400" cy="2068500"/>
          </a:xfrm>
          <a:prstGeom prst="rect">
            <a:avLst/>
          </a:prstGeom>
          <a:noFill/>
          <a:ln>
            <a:noFill/>
          </a:ln>
        </p:spPr>
        <p:txBody>
          <a:bodyPr spcFirstLastPara="1" wrap="square" lIns="45700" tIns="45700" rIns="45700" bIns="45700" anchor="t" anchorCtr="0">
            <a:noAutofit/>
          </a:bodyPr>
          <a:lstStyle/>
          <a:p>
            <a:pPr marL="457200" lvl="0" indent="-355600" algn="l" rtl="0">
              <a:spcBef>
                <a:spcPts val="0"/>
              </a:spcBef>
              <a:spcAft>
                <a:spcPts val="0"/>
              </a:spcAft>
              <a:buSzPts val="2000"/>
              <a:buFont typeface="Calibri"/>
              <a:buChar char="●"/>
            </a:pPr>
            <a:r>
              <a:rPr lang="en-US" sz="2000"/>
              <a:t>Understand how different substances interact and the amount of each substance required or produced in the reaction.</a:t>
            </a:r>
            <a:endParaRPr sz="2000"/>
          </a:p>
          <a:p>
            <a:pPr marL="457200" lvl="0" indent="-355600" algn="l" rtl="0">
              <a:spcBef>
                <a:spcPts val="0"/>
              </a:spcBef>
              <a:spcAft>
                <a:spcPts val="0"/>
              </a:spcAft>
              <a:buSzPts val="2000"/>
              <a:buFont typeface="Roboto"/>
              <a:buChar char="●"/>
            </a:pPr>
            <a:r>
              <a:rPr lang="en-US" sz="2000"/>
              <a:t>Establish the quantitative relationship between reactants and products in a chemical reaction. </a:t>
            </a:r>
            <a:endParaRPr sz="20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5059"/>
            <a:ext cx="39945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After viewing and holding the ball, respond to the following prompts:</a:t>
            </a:r>
            <a:endParaRPr sz="2800" dirty="0">
              <a:solidFill>
                <a:schemeClr val="lt1"/>
              </a:solidFill>
            </a:endParaRPr>
          </a:p>
          <a:p>
            <a:pPr marL="684212" lvl="0" indent="-227012" algn="l" rtl="0">
              <a:lnSpc>
                <a:spcPct val="100000"/>
              </a:lnSpc>
              <a:spcBef>
                <a:spcPts val="0"/>
              </a:spcBef>
              <a:spcAft>
                <a:spcPts val="0"/>
              </a:spcAft>
              <a:buClr>
                <a:schemeClr val="accent4"/>
              </a:buClr>
              <a:buSzPts val="2600"/>
              <a:buFont typeface="Arial"/>
              <a:buChar char="•"/>
            </a:pPr>
            <a:r>
              <a:rPr lang="en-US" dirty="0"/>
              <a:t>What do you </a:t>
            </a:r>
            <a:r>
              <a:rPr lang="en-US" b="1" dirty="0"/>
              <a:t>notice</a:t>
            </a:r>
            <a:r>
              <a:rPr lang="en-US" dirty="0"/>
              <a:t> about the bouncy ball?</a:t>
            </a:r>
            <a:endParaRPr dirty="0"/>
          </a:p>
          <a:p>
            <a:pPr marL="684212" lvl="0" indent="-227012" algn="l" rtl="0">
              <a:lnSpc>
                <a:spcPct val="100000"/>
              </a:lnSpc>
              <a:spcBef>
                <a:spcPts val="0"/>
              </a:spcBef>
              <a:spcAft>
                <a:spcPts val="0"/>
              </a:spcAft>
              <a:buClr>
                <a:schemeClr val="accent4"/>
              </a:buClr>
              <a:buSzPts val="2600"/>
              <a:buFont typeface="Arial"/>
              <a:buChar char="•"/>
            </a:pPr>
            <a:r>
              <a:rPr lang="en-US" dirty="0"/>
              <a:t>What do you </a:t>
            </a:r>
            <a:r>
              <a:rPr lang="en-US" b="1" dirty="0"/>
              <a:t>wonder</a:t>
            </a:r>
            <a:r>
              <a:rPr lang="en-US" dirty="0"/>
              <a:t> about the bouncy ball?</a:t>
            </a:r>
            <a:endParaRPr dirty="0"/>
          </a:p>
          <a:p>
            <a:pPr marL="1584883" lvl="7" indent="0" algn="l" rtl="0">
              <a:lnSpc>
                <a:spcPct val="100000"/>
              </a:lnSpc>
              <a:spcBef>
                <a:spcPts val="240"/>
              </a:spcBef>
              <a:spcAft>
                <a:spcPts val="0"/>
              </a:spcAft>
              <a:buSzPts val="1200"/>
              <a:buFont typeface="Calibri"/>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I Notice, I Wonder</a:t>
            </a:r>
            <a:endParaRPr/>
          </a:p>
        </p:txBody>
      </p:sp>
      <p:pic>
        <p:nvPicPr>
          <p:cNvPr id="114" name="Google Shape;114;p26"/>
          <p:cNvPicPr preferRelativeResize="0"/>
          <p:nvPr/>
        </p:nvPicPr>
        <p:blipFill>
          <a:blip r:embed="rId3">
            <a:alphaModFix/>
          </a:blip>
          <a:stretch>
            <a:fillRect/>
          </a:stretch>
        </p:blipFill>
        <p:spPr>
          <a:xfrm>
            <a:off x="5320950" y="1474109"/>
            <a:ext cx="2387249" cy="23872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85000" lnSpcReduction="20000"/>
          </a:bodyPr>
          <a:lstStyle/>
          <a:p>
            <a:pPr marL="0" lvl="0" indent="0" algn="l" rtl="0">
              <a:spcBef>
                <a:spcPts val="520"/>
              </a:spcBef>
              <a:spcAft>
                <a:spcPts val="0"/>
              </a:spcAft>
              <a:buNone/>
            </a:pPr>
            <a:r>
              <a:rPr lang="en-US" dirty="0"/>
              <a:t>Now you get to make your own bouncy ball! Each ingredient is listed below, but you will decide on how much glue. </a:t>
            </a:r>
            <a:endParaRPr dirty="0"/>
          </a:p>
          <a:p>
            <a:pPr marL="457200" lvl="0" indent="-381317" algn="l" rtl="0">
              <a:spcBef>
                <a:spcPts val="520"/>
              </a:spcBef>
              <a:spcAft>
                <a:spcPts val="0"/>
              </a:spcAft>
              <a:buSzPct val="100000"/>
              <a:buChar char="•"/>
            </a:pPr>
            <a:r>
              <a:rPr lang="en-US" dirty="0"/>
              <a:t>borax</a:t>
            </a:r>
            <a:endParaRPr dirty="0"/>
          </a:p>
          <a:p>
            <a:pPr marL="457200" lvl="0" indent="-381317" algn="l" rtl="0">
              <a:spcBef>
                <a:spcPts val="0"/>
              </a:spcBef>
              <a:spcAft>
                <a:spcPts val="0"/>
              </a:spcAft>
              <a:buSzPct val="100000"/>
              <a:buChar char="•"/>
            </a:pPr>
            <a:r>
              <a:rPr lang="en-US" dirty="0"/>
              <a:t>warm water</a:t>
            </a:r>
            <a:endParaRPr dirty="0"/>
          </a:p>
          <a:p>
            <a:pPr marL="457200" lvl="0" indent="-381317" algn="l" rtl="0">
              <a:spcBef>
                <a:spcPts val="0"/>
              </a:spcBef>
              <a:spcAft>
                <a:spcPts val="0"/>
              </a:spcAft>
              <a:buSzPct val="100000"/>
              <a:buChar char="•"/>
            </a:pPr>
            <a:r>
              <a:rPr lang="en-US" dirty="0"/>
              <a:t>liquid glue</a:t>
            </a:r>
            <a:endParaRPr dirty="0"/>
          </a:p>
          <a:p>
            <a:pPr marL="457200" lvl="0" indent="-381317" algn="l" rtl="0">
              <a:spcBef>
                <a:spcPts val="0"/>
              </a:spcBef>
              <a:spcAft>
                <a:spcPts val="0"/>
              </a:spcAft>
              <a:buSzPct val="100000"/>
              <a:buChar char="•"/>
            </a:pPr>
            <a:r>
              <a:rPr lang="en-US" dirty="0"/>
              <a:t>corn starch</a:t>
            </a:r>
            <a:endParaRPr dirty="0"/>
          </a:p>
          <a:p>
            <a:pPr marL="457200" lvl="0" indent="-381317" algn="l" rtl="0">
              <a:spcBef>
                <a:spcPts val="0"/>
              </a:spcBef>
              <a:spcAft>
                <a:spcPts val="0"/>
              </a:spcAft>
              <a:buSzPct val="100000"/>
              <a:buChar char="•"/>
            </a:pPr>
            <a:r>
              <a:rPr lang="en-US" dirty="0"/>
              <a:t>food coloring</a:t>
            </a:r>
            <a:endParaRPr dirty="0"/>
          </a:p>
          <a:p>
            <a:pPr marL="457200" lvl="0" indent="-381317" algn="l" rtl="0">
              <a:spcBef>
                <a:spcPts val="0"/>
              </a:spcBef>
              <a:spcAft>
                <a:spcPts val="0"/>
              </a:spcAft>
              <a:buSzPct val="100000"/>
              <a:buChar char="•"/>
            </a:pPr>
            <a:r>
              <a:rPr lang="en-US" dirty="0"/>
              <a:t>measuring cups</a:t>
            </a:r>
            <a:endParaRPr dirty="0"/>
          </a:p>
          <a:p>
            <a:pPr marL="457200" lvl="0" indent="-381317" algn="l" rtl="0">
              <a:spcBef>
                <a:spcPts val="0"/>
              </a:spcBef>
              <a:spcAft>
                <a:spcPts val="0"/>
              </a:spcAft>
              <a:buSzPct val="100000"/>
              <a:buChar char="•"/>
            </a:pPr>
            <a:r>
              <a:rPr lang="en-US" dirty="0"/>
              <a:t>measuring spoons</a:t>
            </a:r>
            <a:endParaRPr dirty="0"/>
          </a:p>
          <a:p>
            <a:pPr marL="457200" lvl="0" indent="-381317" algn="l" rtl="0">
              <a:spcBef>
                <a:spcPts val="0"/>
              </a:spcBef>
              <a:spcAft>
                <a:spcPts val="0"/>
              </a:spcAft>
              <a:buSzPct val="100000"/>
              <a:buChar char="•"/>
            </a:pPr>
            <a:r>
              <a:rPr lang="en-US" dirty="0"/>
              <a:t>craft stick</a:t>
            </a:r>
            <a:endParaRPr dirty="0"/>
          </a:p>
          <a:p>
            <a:pPr marL="457200" lvl="0" indent="-381317" algn="l" rtl="0">
              <a:spcBef>
                <a:spcPts val="0"/>
              </a:spcBef>
              <a:spcAft>
                <a:spcPts val="0"/>
              </a:spcAft>
              <a:buSzPct val="100000"/>
              <a:buChar char="•"/>
            </a:pPr>
            <a:r>
              <a:rPr lang="en-US" dirty="0"/>
              <a:t>bowls</a:t>
            </a:r>
            <a:endParaRPr dirty="0"/>
          </a:p>
        </p:txBody>
      </p:sp>
      <p:sp>
        <p:nvSpPr>
          <p:cNvPr id="120" name="Google Shape;120;p27"/>
          <p:cNvSpPr txBox="1">
            <a:spLocks noGrp="1"/>
          </p:cNvSpPr>
          <p:nvPr>
            <p:ph type="title"/>
          </p:nvPr>
        </p:nvSpPr>
        <p:spPr>
          <a:xfrm>
            <a:off x="457200" y="3007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Your Turn!</a:t>
            </a:r>
            <a:endParaRPr/>
          </a:p>
        </p:txBody>
      </p:sp>
      <p:pic>
        <p:nvPicPr>
          <p:cNvPr id="121" name="Google Shape;121;p27"/>
          <p:cNvPicPr preferRelativeResize="0"/>
          <p:nvPr/>
        </p:nvPicPr>
        <p:blipFill>
          <a:blip r:embed="rId3">
            <a:alphaModFix/>
          </a:blip>
          <a:stretch>
            <a:fillRect/>
          </a:stretch>
        </p:blipFill>
        <p:spPr>
          <a:xfrm>
            <a:off x="6845526" y="101797"/>
            <a:ext cx="1782875" cy="1255300"/>
          </a:xfrm>
          <a:prstGeom prst="rect">
            <a:avLst/>
          </a:prstGeom>
          <a:noFill/>
          <a:ln>
            <a:noFill/>
          </a:ln>
        </p:spPr>
      </p:pic>
      <p:sp>
        <p:nvSpPr>
          <p:cNvPr id="122" name="Google Shape;122;p27"/>
          <p:cNvSpPr txBox="1"/>
          <p:nvPr/>
        </p:nvSpPr>
        <p:spPr>
          <a:xfrm>
            <a:off x="3674350" y="3355700"/>
            <a:ext cx="4409100" cy="173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US" sz="1600" dirty="0">
                <a:solidFill>
                  <a:schemeClr val="dk1"/>
                </a:solidFill>
                <a:latin typeface="Calibri"/>
                <a:ea typeface="Calibri"/>
                <a:cs typeface="Calibri"/>
                <a:sym typeface="Calibri"/>
              </a:rPr>
              <a:t>**Note: If the ball is left sitting, it will become flat on one side. Just reroll it between your hands to reshape. Remember to measure the bounce from the bottom of the ball!</a:t>
            </a:r>
            <a:endParaRPr sz="16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latin typeface="Arial"/>
                <a:ea typeface="Arial"/>
                <a:cs typeface="Arial"/>
                <a:sym typeface="Arial"/>
              </a:rPr>
              <a:t>When the reactant of the glue was added to the borax water, the glue became firm and bouncy. That’s because </a:t>
            </a:r>
            <a:r>
              <a:rPr lang="en-US" b="1" dirty="0">
                <a:latin typeface="Arial"/>
                <a:ea typeface="Arial"/>
                <a:cs typeface="Arial"/>
                <a:sym typeface="Arial"/>
              </a:rPr>
              <a:t>the borax reacted with the glue</a:t>
            </a:r>
            <a:r>
              <a:rPr lang="en-US" dirty="0">
                <a:latin typeface="Arial"/>
                <a:ea typeface="Arial"/>
                <a:cs typeface="Arial"/>
                <a:sym typeface="Arial"/>
              </a:rPr>
              <a:t>, causing the polymers, or long chains of molecules, in the glue to stick together and form the product of an elastomer (being elastic, rubbery, and stretchable).</a:t>
            </a:r>
            <a:endParaRPr dirty="0"/>
          </a:p>
        </p:txBody>
      </p:sp>
      <p:sp>
        <p:nvSpPr>
          <p:cNvPr id="128" name="Google Shape;128;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Science Behind it</a:t>
            </a:r>
            <a:endParaRPr/>
          </a:p>
        </p:txBody>
      </p:sp>
      <p:pic>
        <p:nvPicPr>
          <p:cNvPr id="129" name="Google Shape;129;p28"/>
          <p:cNvPicPr preferRelativeResize="0"/>
          <p:nvPr/>
        </p:nvPicPr>
        <p:blipFill>
          <a:blip r:embed="rId3">
            <a:alphaModFix/>
          </a:blip>
          <a:stretch>
            <a:fillRect/>
          </a:stretch>
        </p:blipFill>
        <p:spPr>
          <a:xfrm>
            <a:off x="6694450" y="54050"/>
            <a:ext cx="1782875" cy="125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600"/>
              </a:spcAft>
              <a:buNone/>
            </a:pPr>
            <a:r>
              <a:rPr lang="en-US" sz="2681" i="1">
                <a:solidFill>
                  <a:srgbClr val="910D28"/>
                </a:solidFill>
              </a:rPr>
              <a:t>Stoichiometry </a:t>
            </a:r>
            <a:r>
              <a:rPr lang="en-US" sz="2681"/>
              <a:t>-</a:t>
            </a:r>
            <a:r>
              <a:rPr lang="en-US"/>
              <a:t> Greek,"stoiechion" meaning "element," and "metron" meaning "to measure. The process of calculating substance quantities in a reaction using the balanced equation</a:t>
            </a:r>
            <a:r>
              <a:rPr lang="en-US" sz="1200"/>
              <a:t>.</a:t>
            </a:r>
            <a:endParaRPr/>
          </a:p>
        </p:txBody>
      </p:sp>
      <p:sp>
        <p:nvSpPr>
          <p:cNvPr id="135" name="Google Shape;135;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Grams to Grams Notes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Balance the following equation:</a:t>
            </a:r>
            <a:endParaRPr/>
          </a:p>
          <a:p>
            <a:pPr marL="0" lvl="0" indent="0" algn="l" rtl="0">
              <a:lnSpc>
                <a:spcPct val="115000"/>
              </a:lnSpc>
              <a:spcBef>
                <a:spcPts val="600"/>
              </a:spcBef>
              <a:spcAft>
                <a:spcPts val="0"/>
              </a:spcAft>
              <a:buNone/>
            </a:pPr>
            <a:endParaRPr/>
          </a:p>
          <a:p>
            <a:pPr marL="0" lvl="0" indent="0" algn="ctr" rtl="0">
              <a:lnSpc>
                <a:spcPct val="115000"/>
              </a:lnSpc>
              <a:spcBef>
                <a:spcPts val="600"/>
              </a:spcBef>
              <a:spcAft>
                <a:spcPts val="600"/>
              </a:spcAft>
              <a:buNone/>
            </a:pPr>
            <a:r>
              <a:rPr lang="en-US"/>
              <a:t>___Al + ___HCl -&gt; __AlCl</a:t>
            </a:r>
            <a:r>
              <a:rPr lang="en-US" baseline="-25000"/>
              <a:t>3</a:t>
            </a:r>
            <a:r>
              <a:rPr lang="en-US"/>
              <a:t> + __H</a:t>
            </a:r>
            <a:r>
              <a:rPr lang="en-US" baseline="-25000"/>
              <a:t>2</a:t>
            </a:r>
            <a:endParaRPr baseline="-25000"/>
          </a:p>
        </p:txBody>
      </p:sp>
      <p:sp>
        <p:nvSpPr>
          <p:cNvPr id="141" name="Google Shape;141;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Moles to Moles Notes</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973</Words>
  <Application>Microsoft Macintosh PowerPoint</Application>
  <PresentationFormat>On-screen Show (16:9)</PresentationFormat>
  <Paragraphs>101</Paragraphs>
  <Slides>29</Slides>
  <Notes>29</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Noto Sans Symbols</vt:lpstr>
      <vt:lpstr>Roboto</vt:lpstr>
      <vt:lpstr>LEARN theme</vt:lpstr>
      <vt:lpstr>LEARN theme</vt:lpstr>
      <vt:lpstr>PowerPoint Presentation</vt:lpstr>
      <vt:lpstr>Balancing Act 2</vt:lpstr>
      <vt:lpstr>Essential Question</vt:lpstr>
      <vt:lpstr>Lesson Objectives</vt:lpstr>
      <vt:lpstr>I Notice, I Wonder</vt:lpstr>
      <vt:lpstr>Your Turn!</vt:lpstr>
      <vt:lpstr>Science Behind it</vt:lpstr>
      <vt:lpstr>Grams to Grams Notes</vt:lpstr>
      <vt:lpstr>Moles to Moles Notes</vt:lpstr>
      <vt:lpstr>Grams to Grams Notes</vt:lpstr>
      <vt:lpstr>Grams to Grams Notes</vt:lpstr>
      <vt:lpstr>Vocabulary</vt:lpstr>
      <vt:lpstr>Steps:</vt:lpstr>
      <vt:lpstr>General Form for Grams to Grams Conversions</vt:lpstr>
      <vt:lpstr>PowerPoint Presentation</vt:lpstr>
      <vt:lpstr>Need a Hand?</vt:lpstr>
      <vt:lpstr>Let’s Try It</vt:lpstr>
      <vt:lpstr>Let’s Try It</vt:lpstr>
      <vt:lpstr>Let’s Try It</vt:lpstr>
      <vt:lpstr>Let’s Try It</vt:lpstr>
      <vt:lpstr>Let’s Try It</vt:lpstr>
      <vt:lpstr>Let’s Try It</vt:lpstr>
      <vt:lpstr>Let’s Try It</vt:lpstr>
      <vt:lpstr>Let’s Try It</vt:lpstr>
      <vt:lpstr>Let’s Try It</vt:lpstr>
      <vt:lpstr>Stoichiometry Race</vt:lpstr>
      <vt:lpstr>Now You Try</vt:lpstr>
      <vt:lpstr>Stoichiometry Race</vt:lpstr>
      <vt:lpstr>My Favorite Mistake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Grams to Grams</dc:title>
  <dc:subject/>
  <dc:creator>K20 Center</dc:creator>
  <cp:keywords/>
  <dc:description/>
  <cp:lastModifiedBy>Walker, Helena M.</cp:lastModifiedBy>
  <cp:revision>5</cp:revision>
  <dcterms:modified xsi:type="dcterms:W3CDTF">2023-09-08T16:35:21Z</dcterms:modified>
  <cp:category/>
</cp:coreProperties>
</file>