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54" d="100"/>
          <a:sy n="154" d="100"/>
        </p:scale>
        <p:origin x="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xeqkSQb0Pg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91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4ff0292ca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4ff0292ca0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05ea4176b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805ea4176b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590d6e11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590d6e11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YouTube. (2017b, March 29). Percent yield made easy: Stoichiometry tutorial part 4. YouTube.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https://www.youtube.com/watch?v=_xeqkSQb0Pg</a:t>
            </a:r>
            <a:r>
              <a:rPr lang="en-US"/>
              <a:t>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772e1576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2772e1576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772e1576f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2772e1576f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6e15bc228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6e15bc228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Bell ringers and exit tickets. Strategies.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https://learn.k20center.ou.edu/strategy/125</a:t>
            </a:r>
            <a:endParaRPr sz="1200">
              <a:solidFill>
                <a:srgbClr val="292929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6e15bc22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6e15bc22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K20 Center. (n.d.). Pick a Pic. Strategies. Retrieved from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https://learn.k20center.ou.edu/strategy/91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6e15bc228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6e15bc228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/>
              <a:t>K20 Center. (n.d.). Pick a Pic. Strategies. Retrieved from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https://learn.k20center.ou.edu/strategy/91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05ea417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05ea417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77ced510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77ced5108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7.xml"/><Relationship Id="rId1" Type="http://schemas.openxmlformats.org/officeDocument/2006/relationships/video" Target="https://www.youtube.com/embed/_xeqkSQb0Pg?feature=oembed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s://www.youtube.com/watch?v=_xeqkSQb0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1"/>
          <p:cNvSpPr txBox="1">
            <a:spLocks noGrp="1"/>
          </p:cNvSpPr>
          <p:nvPr>
            <p:ph type="body" idx="1"/>
          </p:nvPr>
        </p:nvSpPr>
        <p:spPr>
          <a:xfrm>
            <a:off x="431800" y="928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254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3100"/>
              <a:buAutoNum type="arabicPeriod"/>
            </a:pPr>
            <a:r>
              <a:rPr lang="en-US" dirty="0"/>
              <a:t>Solve for the </a:t>
            </a:r>
            <a:r>
              <a:rPr lang="en-US" b="1" dirty="0"/>
              <a:t>theoretical yield</a:t>
            </a:r>
            <a:r>
              <a:rPr lang="en-US" dirty="0"/>
              <a:t> by following the steps for grams to grams conversions:</a:t>
            </a:r>
            <a:endParaRPr dirty="0"/>
          </a:p>
          <a:p>
            <a:pPr marL="914400" lvl="1" indent="-3873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500"/>
              <a:buAutoNum type="alphaLcPeriod"/>
            </a:pPr>
            <a:r>
              <a:rPr lang="en-US" sz="2600" dirty="0"/>
              <a:t>Balance the equation. </a:t>
            </a:r>
            <a:endParaRPr sz="2600" dirty="0"/>
          </a:p>
          <a:p>
            <a:pPr marL="914400" lvl="1" indent="-387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AutoNum type="alphaLcPeriod"/>
            </a:pPr>
            <a:r>
              <a:rPr lang="en-US" sz="2600" dirty="0"/>
              <a:t>Convert grams A given in the problem to moles of A by dividing by the molar(molecular) mass of A from the periodic table.</a:t>
            </a:r>
            <a:endParaRPr sz="2600" dirty="0"/>
          </a:p>
          <a:p>
            <a:pPr marL="914400" lvl="1" indent="-387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AutoNum type="alphaLcPeriod"/>
            </a:pPr>
            <a:r>
              <a:rPr lang="en-US" sz="2600" dirty="0"/>
              <a:t>Determine the mole-to-mole ratio between A and B.</a:t>
            </a:r>
            <a:endParaRPr sz="2600" dirty="0"/>
          </a:p>
          <a:p>
            <a:pPr marL="914400" lvl="1" indent="-387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AutoNum type="alphaLcPeriod"/>
            </a:pPr>
            <a:r>
              <a:rPr lang="en-US" sz="2600" dirty="0"/>
              <a:t>Convert moles of B to the mass of B by multiplying the molecular mass of B.</a:t>
            </a:r>
            <a:endParaRPr sz="2600" dirty="0"/>
          </a:p>
          <a:p>
            <a:pPr marL="914400" lvl="1" indent="-387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AutoNum type="alphaLcPeriod"/>
            </a:pPr>
            <a:r>
              <a:rPr lang="en-US" sz="2600" dirty="0"/>
              <a:t>Multiply across. Divide bottom.</a:t>
            </a:r>
            <a:endParaRPr sz="2600" dirty="0"/>
          </a:p>
        </p:txBody>
      </p:sp>
      <p:sp>
        <p:nvSpPr>
          <p:cNvPr id="152" name="Google Shape;152;p31"/>
          <p:cNvSpPr txBox="1">
            <a:spLocks noGrp="1"/>
          </p:cNvSpPr>
          <p:nvPr>
            <p:ph type="title"/>
          </p:nvPr>
        </p:nvSpPr>
        <p:spPr>
          <a:xfrm>
            <a:off x="457200" y="405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Steps: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2.</a:t>
            </a:r>
            <a:r>
              <a:rPr lang="en-US" b="1" dirty="0"/>
              <a:t> Divide</a:t>
            </a:r>
            <a:r>
              <a:rPr lang="en-US" dirty="0"/>
              <a:t> the theoretical yield from the </a:t>
            </a:r>
            <a:r>
              <a:rPr lang="en-US" b="1" dirty="0"/>
              <a:t>actual</a:t>
            </a:r>
            <a:r>
              <a:rPr lang="en-US" dirty="0"/>
              <a:t> provided in the question.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3. Multiply by </a:t>
            </a:r>
            <a:r>
              <a:rPr lang="en-US" b="1" dirty="0"/>
              <a:t>100</a:t>
            </a:r>
            <a:r>
              <a:rPr lang="en-US" dirty="0"/>
              <a:t> to get the percentage.</a:t>
            </a:r>
            <a:endParaRPr dirty="0"/>
          </a:p>
        </p:txBody>
      </p:sp>
      <p:sp>
        <p:nvSpPr>
          <p:cNvPr id="158" name="Google Shape;158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Steps: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/>
          <p:nvPr/>
        </p:nvSpPr>
        <p:spPr>
          <a:xfrm>
            <a:off x="1003000" y="4605425"/>
            <a:ext cx="7246800" cy="4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https://www.youtube.com/watch?v=_xeqkSQb0Pg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nline Media 1" descr="Percent Yield Made Easy: Stoichiometry Tutorial Part 4">
            <a:hlinkClick r:id="" action="ppaction://media"/>
            <a:extLst>
              <a:ext uri="{FF2B5EF4-FFF2-40B4-BE49-F238E27FC236}">
                <a16:creationId xmlns:a16="http://schemas.microsoft.com/office/drawing/2014/main" id="{63E94DBE-E8D1-7A45-F80B-12A3A695F8D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062067" y="475752"/>
            <a:ext cx="7019866" cy="396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7225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Use the QR Codes to sort the cards into four categories.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Career Title.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Type of postsecondary education required for the career. 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Time to complete the educational program.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Salary range for the career. </a:t>
            </a:r>
            <a:endParaRPr dirty="0"/>
          </a:p>
        </p:txBody>
      </p:sp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Stoichiometry Careers	</a:t>
            </a:r>
            <a:endParaRPr dirty="0"/>
          </a:p>
        </p:txBody>
      </p:sp>
      <p:pic>
        <p:nvPicPr>
          <p:cNvPr id="171" name="Google Shape;171;p3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30575" y="954796"/>
            <a:ext cx="2286319" cy="2286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Think about the careers you have just learned about.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Consider the following: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What career interested you the most? </a:t>
            </a:r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What is the job description for that career? 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What postsecondary options are available for the career near you?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What is a different career of your interest and how does it relate to stoichiometry?</a:t>
            </a:r>
            <a:endParaRPr dirty="0"/>
          </a:p>
        </p:txBody>
      </p:sp>
      <p:sp>
        <p:nvSpPr>
          <p:cNvPr id="177" name="Google Shape;177;p3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Career Reflection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6"/>
          <p:cNvSpPr txBox="1">
            <a:spLocks noGrp="1"/>
          </p:cNvSpPr>
          <p:nvPr>
            <p:ph type="body" idx="1"/>
          </p:nvPr>
        </p:nvSpPr>
        <p:spPr>
          <a:xfrm>
            <a:off x="460375" y="1070958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Suppose you're in a chemistry lab and you want to synthesize water (H</a:t>
            </a:r>
            <a:r>
              <a:rPr lang="en-US" baseline="-25000" dirty="0"/>
              <a:t>2</a:t>
            </a:r>
            <a:r>
              <a:rPr lang="en-US" dirty="0"/>
              <a:t>O) by reacting hydrogen gas (H</a:t>
            </a:r>
            <a:r>
              <a:rPr lang="en-US" baseline="-25000" dirty="0"/>
              <a:t>2</a:t>
            </a:r>
            <a:r>
              <a:rPr lang="en-US" dirty="0"/>
              <a:t>) with oxygen gas (O</a:t>
            </a:r>
            <a:r>
              <a:rPr lang="en-US" baseline="-25000" dirty="0"/>
              <a:t>2</a:t>
            </a:r>
            <a:r>
              <a:rPr lang="en-US" dirty="0"/>
              <a:t>) according to the following balanced chemical equation: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(g) + O</a:t>
            </a:r>
            <a:r>
              <a:rPr lang="en-US" baseline="-25000" dirty="0"/>
              <a:t>2</a:t>
            </a:r>
            <a:r>
              <a:rPr lang="en-US" dirty="0"/>
              <a:t>(g) -&gt; 2H</a:t>
            </a:r>
            <a:r>
              <a:rPr lang="en-US" baseline="-25000" dirty="0"/>
              <a:t>2</a:t>
            </a:r>
            <a:r>
              <a:rPr lang="en-US" dirty="0"/>
              <a:t>O(g)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 dirty="0"/>
              <a:t>You have 10.0 grams of hydrogen gas (H</a:t>
            </a:r>
            <a:r>
              <a:rPr lang="en-US" baseline="-25000" dirty="0"/>
              <a:t>2</a:t>
            </a:r>
            <a:r>
              <a:rPr lang="en-US" dirty="0"/>
              <a:t>) and 40.0 grams of oxygen gas (O</a:t>
            </a:r>
            <a:r>
              <a:rPr lang="en-US" baseline="-25000" dirty="0"/>
              <a:t>2</a:t>
            </a:r>
            <a:r>
              <a:rPr lang="en-US" dirty="0"/>
              <a:t>). After carrying out the reaction, you find that you obtain 16.0 grams of water (H</a:t>
            </a:r>
            <a:r>
              <a:rPr lang="en-US" baseline="-25000" dirty="0"/>
              <a:t>2</a:t>
            </a:r>
            <a:r>
              <a:rPr lang="en-US" dirty="0"/>
              <a:t>O). Calculate the percent yield of the reaction.</a:t>
            </a:r>
            <a:endParaRPr dirty="0"/>
          </a:p>
        </p:txBody>
      </p:sp>
      <p:sp>
        <p:nvSpPr>
          <p:cNvPr id="183" name="Google Shape;183;p36"/>
          <p:cNvSpPr txBox="1">
            <a:spLocks noGrp="1"/>
          </p:cNvSpPr>
          <p:nvPr>
            <p:ph type="title"/>
          </p:nvPr>
        </p:nvSpPr>
        <p:spPr>
          <a:xfrm>
            <a:off x="457200" y="126272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Exit Ticket</a:t>
            </a:r>
            <a:endParaRPr dirty="0"/>
          </a:p>
        </p:txBody>
      </p:sp>
      <p:pic>
        <p:nvPicPr>
          <p:cNvPr id="184" name="Google Shape;18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5966" y="162892"/>
            <a:ext cx="1843961" cy="95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Balancing Act: Part 3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Percent Yield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How can we determine the efficacy of a chemical reaction using percent yield?</a:t>
            </a:r>
            <a:endParaRPr dirty="0"/>
          </a:p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dirty="0"/>
              <a:t>Determining the theoretical yield and percent yield of a reaction.</a:t>
            </a:r>
            <a:endParaRPr dirty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dirty="0"/>
              <a:t>Identify the limiting reactant.</a:t>
            </a:r>
            <a:endParaRPr b="1" dirty="0"/>
          </a:p>
          <a:p>
            <a:pPr marL="398463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endParaRPr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Rules: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Stand up next to your desk.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Toss the ball around the room without speaking.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You are out if: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You drop the ball.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Make a bad pass.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Talk or make a noise.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you are out, sit down in your chair.</a:t>
            </a:r>
            <a:endParaRPr dirty="0"/>
          </a:p>
          <a:p>
            <a:pPr marL="1584883" lvl="7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Silent Ball</a:t>
            </a:r>
            <a:endParaRPr dirty="0"/>
          </a:p>
        </p:txBody>
      </p:sp>
      <p:pic>
        <p:nvPicPr>
          <p:cNvPr id="114" name="Google Shape;11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17624" y="179575"/>
            <a:ext cx="1629302" cy="16293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7310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Find an image that shows a situation where people want to measure the percentage of success in an event.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your image to this Padlet:</a:t>
            </a:r>
            <a:r>
              <a:rPr lang="en-US" dirty="0">
                <a:highlight>
                  <a:srgbClr val="00FFFF"/>
                </a:highlight>
              </a:rPr>
              <a:t> insert link here.</a:t>
            </a:r>
            <a:endParaRPr dirty="0">
              <a:highlight>
                <a:srgbClr val="00FFFF"/>
              </a:highlight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a hashtag that describes the image.</a:t>
            </a:r>
            <a:endParaRPr dirty="0"/>
          </a:p>
        </p:txBody>
      </p:sp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Pick a Pic</a:t>
            </a:r>
            <a:endParaRPr dirty="0"/>
          </a:p>
        </p:txBody>
      </p:sp>
      <p:pic>
        <p:nvPicPr>
          <p:cNvPr id="121" name="Google Shape;12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7625" y="89800"/>
            <a:ext cx="2023100" cy="168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3119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Find an image on Padlet, not your own, but one that no one else has chosen.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a comment that includes 2-3 factors that could affect the outcome.</a:t>
            </a:r>
            <a:endParaRPr dirty="0"/>
          </a:p>
        </p:txBody>
      </p:sp>
      <p:sp>
        <p:nvSpPr>
          <p:cNvPr id="127" name="Google Shape;127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Pick a Pic</a:t>
            </a:r>
            <a:endParaRPr dirty="0"/>
          </a:p>
        </p:txBody>
      </p:sp>
      <p:pic>
        <p:nvPicPr>
          <p:cNvPr id="128" name="Google Shape;1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7625" y="89800"/>
            <a:ext cx="2023100" cy="144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 txBox="1">
            <a:spLocks noGrp="1"/>
          </p:cNvSpPr>
          <p:nvPr>
            <p:ph type="body" idx="1"/>
          </p:nvPr>
        </p:nvSpPr>
        <p:spPr>
          <a:xfrm>
            <a:off x="488950" y="1243403"/>
            <a:ext cx="808355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81" i="1" dirty="0">
                <a:solidFill>
                  <a:srgbClr val="910D28"/>
                </a:solidFill>
              </a:rPr>
              <a:t>Theoretical Yield: </a:t>
            </a:r>
            <a:r>
              <a:rPr lang="en-US" dirty="0"/>
              <a:t>The maximum amount of product you can make with what you have.</a:t>
            </a:r>
            <a:endParaRPr dirty="0"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81" i="1" dirty="0">
                <a:solidFill>
                  <a:srgbClr val="910D28"/>
                </a:solidFill>
              </a:rPr>
              <a:t>Actual Yield: </a:t>
            </a:r>
            <a:r>
              <a:rPr lang="en-US" dirty="0"/>
              <a:t>The amount of product that is actually made and collected.</a:t>
            </a:r>
            <a:endParaRPr dirty="0"/>
          </a:p>
          <a:p>
            <a:pPr marL="457200" lvl="0" indent="-393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81" i="1" dirty="0">
                <a:solidFill>
                  <a:srgbClr val="910D28"/>
                </a:solidFill>
              </a:rPr>
              <a:t>Percent Yield: </a:t>
            </a:r>
            <a:r>
              <a:rPr lang="en-US" dirty="0"/>
              <a:t>Tells you how well your reaction actually worked.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1200" dirty="0"/>
          </a:p>
        </p:txBody>
      </p:sp>
      <p:sp>
        <p:nvSpPr>
          <p:cNvPr id="134" name="Google Shape;134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Percent Yield Notes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Percent Yield Equation Set-Up</a:t>
            </a:r>
            <a:endParaRPr dirty="0"/>
          </a:p>
        </p:txBody>
      </p:sp>
      <p:cxnSp>
        <p:nvCxnSpPr>
          <p:cNvPr id="140" name="Google Shape;140;p30"/>
          <p:cNvCxnSpPr/>
          <p:nvPr/>
        </p:nvCxnSpPr>
        <p:spPr>
          <a:xfrm>
            <a:off x="379575" y="2568300"/>
            <a:ext cx="2817600" cy="69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1" name="Google Shape;141;p30"/>
          <p:cNvSpPr txBox="1"/>
          <p:nvPr/>
        </p:nvSpPr>
        <p:spPr>
          <a:xfrm>
            <a:off x="460125" y="2718400"/>
            <a:ext cx="26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Theoretical Yield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0"/>
          <p:cNvSpPr txBox="1"/>
          <p:nvPr/>
        </p:nvSpPr>
        <p:spPr>
          <a:xfrm>
            <a:off x="658275" y="1840100"/>
            <a:ext cx="2260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 Yield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30"/>
          <p:cNvSpPr/>
          <p:nvPr/>
        </p:nvSpPr>
        <p:spPr>
          <a:xfrm>
            <a:off x="5305200" y="2340900"/>
            <a:ext cx="1121400" cy="461700"/>
          </a:xfrm>
          <a:prstGeom prst="mathEqual">
            <a:avLst>
              <a:gd name="adj1" fmla="val 23520"/>
              <a:gd name="adj2" fmla="val 1176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30"/>
          <p:cNvSpPr txBox="1"/>
          <p:nvPr/>
        </p:nvSpPr>
        <p:spPr>
          <a:xfrm>
            <a:off x="6426600" y="2279250"/>
            <a:ext cx="2260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 Yield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30"/>
          <p:cNvSpPr/>
          <p:nvPr/>
        </p:nvSpPr>
        <p:spPr>
          <a:xfrm>
            <a:off x="3401650" y="2230800"/>
            <a:ext cx="884700" cy="681900"/>
          </a:xfrm>
          <a:prstGeom prst="mathMultiply">
            <a:avLst>
              <a:gd name="adj1" fmla="val 2352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30"/>
          <p:cNvSpPr txBox="1"/>
          <p:nvPr/>
        </p:nvSpPr>
        <p:spPr>
          <a:xfrm>
            <a:off x="3681788" y="2279250"/>
            <a:ext cx="2260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100%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662</Words>
  <Application>Microsoft Macintosh PowerPoint</Application>
  <PresentationFormat>On-screen Show (16:9)</PresentationFormat>
  <Paragraphs>67</Paragraphs>
  <Slides>15</Slides>
  <Notes>15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Balancing Act: Part 3</vt:lpstr>
      <vt:lpstr>Essential Question</vt:lpstr>
      <vt:lpstr>Lesson Objectives</vt:lpstr>
      <vt:lpstr>Silent Ball</vt:lpstr>
      <vt:lpstr>Pick a Pic</vt:lpstr>
      <vt:lpstr>Pick a Pic</vt:lpstr>
      <vt:lpstr>Percent Yield Notes</vt:lpstr>
      <vt:lpstr>Percent Yield Equation Set-Up</vt:lpstr>
      <vt:lpstr>Steps:</vt:lpstr>
      <vt:lpstr>Steps:</vt:lpstr>
      <vt:lpstr>PowerPoint Presentation</vt:lpstr>
      <vt:lpstr>Stoichiometry Careers </vt:lpstr>
      <vt:lpstr>Career Reflection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Delma Porter</dc:creator>
  <cp:lastModifiedBy>Gracia, Ann M.</cp:lastModifiedBy>
  <cp:revision>4</cp:revision>
  <dcterms:modified xsi:type="dcterms:W3CDTF">2023-12-21T17:36:13Z</dcterms:modified>
</cp:coreProperties>
</file>