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jmi1A3m9WuZEFWw0l+GIUSkmYHW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Schwarz"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21B16B-CC2F-4B02-83A1-0896C4653D51}" v="13" dt="2023-09-13T14:51:18.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90" y="13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customschemas.google.com/relationships/presentationmetadata" Target="meta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gler, Elijah B." userId="f8c51b32-9712-48c3-a3e3-6e02870c610e" providerId="ADAL" clId="{C4ADC9E0-F027-4168-B9E6-6037CDBCA023}"/>
    <pc:docChg chg="custSel modSld">
      <pc:chgData name="Bigler, Elijah B." userId="f8c51b32-9712-48c3-a3e3-6e02870c610e" providerId="ADAL" clId="{C4ADC9E0-F027-4168-B9E6-6037CDBCA023}" dt="2023-08-21T15:23:40.700" v="15" actId="20577"/>
      <pc:docMkLst>
        <pc:docMk/>
      </pc:docMkLst>
      <pc:sldChg chg="delSp modSp mod">
        <pc:chgData name="Bigler, Elijah B." userId="f8c51b32-9712-48c3-a3e3-6e02870c610e" providerId="ADAL" clId="{C4ADC9E0-F027-4168-B9E6-6037CDBCA023}" dt="2023-08-21T13:38:53.202" v="12" actId="478"/>
        <pc:sldMkLst>
          <pc:docMk/>
          <pc:sldMk cId="0" sldId="259"/>
        </pc:sldMkLst>
        <pc:spChg chg="del mod">
          <ac:chgData name="Bigler, Elijah B." userId="f8c51b32-9712-48c3-a3e3-6e02870c610e" providerId="ADAL" clId="{C4ADC9E0-F027-4168-B9E6-6037CDBCA023}" dt="2023-08-21T13:38:53.202" v="12" actId="478"/>
          <ac:spMkLst>
            <pc:docMk/>
            <pc:sldMk cId="0" sldId="259"/>
            <ac:spMk id="108" creationId="{00000000-0000-0000-0000-000000000000}"/>
          </ac:spMkLst>
        </pc:spChg>
        <pc:picChg chg="mod">
          <ac:chgData name="Bigler, Elijah B." userId="f8c51b32-9712-48c3-a3e3-6e02870c610e" providerId="ADAL" clId="{C4ADC9E0-F027-4168-B9E6-6037CDBCA023}" dt="2023-08-21T13:38:26.873" v="8"/>
          <ac:picMkLst>
            <pc:docMk/>
            <pc:sldMk cId="0" sldId="259"/>
            <ac:picMk id="109" creationId="{00000000-0000-0000-0000-000000000000}"/>
          </ac:picMkLst>
        </pc:picChg>
      </pc:sldChg>
      <pc:sldChg chg="modSp mod">
        <pc:chgData name="Bigler, Elijah B." userId="f8c51b32-9712-48c3-a3e3-6e02870c610e" providerId="ADAL" clId="{C4ADC9E0-F027-4168-B9E6-6037CDBCA023}" dt="2023-08-21T13:38:26.888" v="9" actId="27636"/>
        <pc:sldMkLst>
          <pc:docMk/>
          <pc:sldMk cId="0" sldId="260"/>
        </pc:sldMkLst>
        <pc:spChg chg="mod">
          <ac:chgData name="Bigler, Elijah B." userId="f8c51b32-9712-48c3-a3e3-6e02870c610e" providerId="ADAL" clId="{C4ADC9E0-F027-4168-B9E6-6037CDBCA023}" dt="2023-08-21T13:38:26.888" v="9" actId="27636"/>
          <ac:spMkLst>
            <pc:docMk/>
            <pc:sldMk cId="0" sldId="260"/>
            <ac:spMk id="115" creationId="{00000000-0000-0000-0000-000000000000}"/>
          </ac:spMkLst>
        </pc:spChg>
      </pc:sldChg>
      <pc:sldChg chg="modSp mod">
        <pc:chgData name="Bigler, Elijah B." userId="f8c51b32-9712-48c3-a3e3-6e02870c610e" providerId="ADAL" clId="{C4ADC9E0-F027-4168-B9E6-6037CDBCA023}" dt="2023-08-16T15:36:00.682" v="1" actId="1076"/>
        <pc:sldMkLst>
          <pc:docMk/>
          <pc:sldMk cId="0" sldId="261"/>
        </pc:sldMkLst>
        <pc:spChg chg="mod">
          <ac:chgData name="Bigler, Elijah B." userId="f8c51b32-9712-48c3-a3e3-6e02870c610e" providerId="ADAL" clId="{C4ADC9E0-F027-4168-B9E6-6037CDBCA023}" dt="2023-08-16T15:35:54.706" v="0" actId="1076"/>
          <ac:spMkLst>
            <pc:docMk/>
            <pc:sldMk cId="0" sldId="261"/>
            <ac:spMk id="120" creationId="{00000000-0000-0000-0000-000000000000}"/>
          </ac:spMkLst>
        </pc:spChg>
        <pc:spChg chg="mod">
          <ac:chgData name="Bigler, Elijah B." userId="f8c51b32-9712-48c3-a3e3-6e02870c610e" providerId="ADAL" clId="{C4ADC9E0-F027-4168-B9E6-6037CDBCA023}" dt="2023-08-16T15:36:00.682" v="1" actId="1076"/>
          <ac:spMkLst>
            <pc:docMk/>
            <pc:sldMk cId="0" sldId="261"/>
            <ac:spMk id="121" creationId="{00000000-0000-0000-0000-000000000000}"/>
          </ac:spMkLst>
        </pc:spChg>
      </pc:sldChg>
      <pc:sldChg chg="modSp mod">
        <pc:chgData name="Bigler, Elijah B." userId="f8c51b32-9712-48c3-a3e3-6e02870c610e" providerId="ADAL" clId="{C4ADC9E0-F027-4168-B9E6-6037CDBCA023}" dt="2023-08-16T15:40:36.604" v="6" actId="20577"/>
        <pc:sldMkLst>
          <pc:docMk/>
          <pc:sldMk cId="0" sldId="262"/>
        </pc:sldMkLst>
        <pc:spChg chg="mod">
          <ac:chgData name="Bigler, Elijah B." userId="f8c51b32-9712-48c3-a3e3-6e02870c610e" providerId="ADAL" clId="{C4ADC9E0-F027-4168-B9E6-6037CDBCA023}" dt="2023-08-16T15:40:36.604" v="6" actId="20577"/>
          <ac:spMkLst>
            <pc:docMk/>
            <pc:sldMk cId="0" sldId="262"/>
            <ac:spMk id="127" creationId="{00000000-0000-0000-0000-000000000000}"/>
          </ac:spMkLst>
        </pc:spChg>
      </pc:sldChg>
      <pc:sldChg chg="modSp mod">
        <pc:chgData name="Bigler, Elijah B." userId="f8c51b32-9712-48c3-a3e3-6e02870c610e" providerId="ADAL" clId="{C4ADC9E0-F027-4168-B9E6-6037CDBCA023}" dt="2023-08-21T13:38:26.894" v="10" actId="27636"/>
        <pc:sldMkLst>
          <pc:docMk/>
          <pc:sldMk cId="0" sldId="263"/>
        </pc:sldMkLst>
        <pc:spChg chg="mod">
          <ac:chgData name="Bigler, Elijah B." userId="f8c51b32-9712-48c3-a3e3-6e02870c610e" providerId="ADAL" clId="{C4ADC9E0-F027-4168-B9E6-6037CDBCA023}" dt="2023-08-21T13:38:26.894" v="10" actId="27636"/>
          <ac:spMkLst>
            <pc:docMk/>
            <pc:sldMk cId="0" sldId="263"/>
            <ac:spMk id="134" creationId="{00000000-0000-0000-0000-000000000000}"/>
          </ac:spMkLst>
        </pc:spChg>
      </pc:sldChg>
      <pc:sldChg chg="modSp mod">
        <pc:chgData name="Bigler, Elijah B." userId="f8c51b32-9712-48c3-a3e3-6e02870c610e" providerId="ADAL" clId="{C4ADC9E0-F027-4168-B9E6-6037CDBCA023}" dt="2023-08-21T15:23:40.700" v="15" actId="20577"/>
        <pc:sldMkLst>
          <pc:docMk/>
          <pc:sldMk cId="0" sldId="270"/>
        </pc:sldMkLst>
        <pc:spChg chg="mod">
          <ac:chgData name="Bigler, Elijah B." userId="f8c51b32-9712-48c3-a3e3-6e02870c610e" providerId="ADAL" clId="{C4ADC9E0-F027-4168-B9E6-6037CDBCA023}" dt="2023-08-21T15:23:40.700" v="15" actId="20577"/>
          <ac:spMkLst>
            <pc:docMk/>
            <pc:sldMk cId="0" sldId="270"/>
            <ac:spMk id="181" creationId="{00000000-0000-0000-0000-000000000000}"/>
          </ac:spMkLst>
        </pc:spChg>
      </pc:sldChg>
    </pc:docChg>
  </pc:docChgLst>
  <pc:docChgLst>
    <pc:chgData name="Bigler, Elijah B." userId="f8c51b32-9712-48c3-a3e3-6e02870c610e" providerId="ADAL" clId="{BB21B16B-CC2F-4B02-83A1-0896C4653D51}"/>
    <pc:docChg chg="undo custSel modSld">
      <pc:chgData name="Bigler, Elijah B." userId="f8c51b32-9712-48c3-a3e3-6e02870c610e" providerId="ADAL" clId="{BB21B16B-CC2F-4B02-83A1-0896C4653D51}" dt="2023-09-14T14:50:16.250" v="98"/>
      <pc:docMkLst>
        <pc:docMk/>
      </pc:docMkLst>
      <pc:sldChg chg="modSp mod">
        <pc:chgData name="Bigler, Elijah B." userId="f8c51b32-9712-48c3-a3e3-6e02870c610e" providerId="ADAL" clId="{BB21B16B-CC2F-4B02-83A1-0896C4653D51}" dt="2023-09-14T14:48:49.866" v="95" actId="20577"/>
        <pc:sldMkLst>
          <pc:docMk/>
          <pc:sldMk cId="0" sldId="260"/>
        </pc:sldMkLst>
        <pc:spChg chg="mod">
          <ac:chgData name="Bigler, Elijah B." userId="f8c51b32-9712-48c3-a3e3-6e02870c610e" providerId="ADAL" clId="{BB21B16B-CC2F-4B02-83A1-0896C4653D51}" dt="2023-09-14T14:48:49.866" v="95" actId="20577"/>
          <ac:spMkLst>
            <pc:docMk/>
            <pc:sldMk cId="0" sldId="260"/>
            <ac:spMk id="115" creationId="{00000000-0000-0000-0000-000000000000}"/>
          </ac:spMkLst>
        </pc:spChg>
      </pc:sldChg>
      <pc:sldChg chg="modSp mod">
        <pc:chgData name="Bigler, Elijah B." userId="f8c51b32-9712-48c3-a3e3-6e02870c610e" providerId="ADAL" clId="{BB21B16B-CC2F-4B02-83A1-0896C4653D51}" dt="2023-09-13T14:50:03.676" v="22" actId="1076"/>
        <pc:sldMkLst>
          <pc:docMk/>
          <pc:sldMk cId="0" sldId="263"/>
        </pc:sldMkLst>
        <pc:spChg chg="mod">
          <ac:chgData name="Bigler, Elijah B." userId="f8c51b32-9712-48c3-a3e3-6e02870c610e" providerId="ADAL" clId="{BB21B16B-CC2F-4B02-83A1-0896C4653D51}" dt="2023-09-13T14:50:03.676" v="22" actId="1076"/>
          <ac:spMkLst>
            <pc:docMk/>
            <pc:sldMk cId="0" sldId="263"/>
            <ac:spMk id="134" creationId="{00000000-0000-0000-0000-000000000000}"/>
          </ac:spMkLst>
        </pc:spChg>
      </pc:sldChg>
      <pc:sldChg chg="addSp delSp modSp mod delCm modNotes modNotesTx">
        <pc:chgData name="Bigler, Elijah B." userId="f8c51b32-9712-48c3-a3e3-6e02870c610e" providerId="ADAL" clId="{BB21B16B-CC2F-4B02-83A1-0896C4653D51}" dt="2023-09-14T14:50:11.868" v="96"/>
        <pc:sldMkLst>
          <pc:docMk/>
          <pc:sldMk cId="0" sldId="267"/>
        </pc:sldMkLst>
        <pc:spChg chg="add del mod">
          <ac:chgData name="Bigler, Elijah B." userId="f8c51b32-9712-48c3-a3e3-6e02870c610e" providerId="ADAL" clId="{BB21B16B-CC2F-4B02-83A1-0896C4653D51}" dt="2023-09-13T14:48:45.494" v="7"/>
          <ac:spMkLst>
            <pc:docMk/>
            <pc:sldMk cId="0" sldId="267"/>
            <ac:spMk id="2" creationId="{18FEE95A-C67C-EE79-9DDC-4DFD8257B96E}"/>
          </ac:spMkLst>
        </pc:spChg>
        <pc:spChg chg="add del mod">
          <ac:chgData name="Bigler, Elijah B." userId="f8c51b32-9712-48c3-a3e3-6e02870c610e" providerId="ADAL" clId="{BB21B16B-CC2F-4B02-83A1-0896C4653D51}" dt="2023-09-13T14:49:30.527" v="17" actId="478"/>
          <ac:spMkLst>
            <pc:docMk/>
            <pc:sldMk cId="0" sldId="267"/>
            <ac:spMk id="5" creationId="{53FE2822-6AC7-31A0-B20C-18DC165691C7}"/>
          </ac:spMkLst>
        </pc:spChg>
        <pc:spChg chg="add del">
          <ac:chgData name="Bigler, Elijah B." userId="f8c51b32-9712-48c3-a3e3-6e02870c610e" providerId="ADAL" clId="{BB21B16B-CC2F-4B02-83A1-0896C4653D51}" dt="2023-09-13T14:48:45.506" v="8"/>
          <ac:spMkLst>
            <pc:docMk/>
            <pc:sldMk cId="0" sldId="267"/>
            <ac:spMk id="160" creationId="{00000000-0000-0000-0000-000000000000}"/>
          </ac:spMkLst>
        </pc:spChg>
        <pc:picChg chg="add del mod">
          <ac:chgData name="Bigler, Elijah B." userId="f8c51b32-9712-48c3-a3e3-6e02870c610e" providerId="ADAL" clId="{BB21B16B-CC2F-4B02-83A1-0896C4653D51}" dt="2023-09-13T14:48:51.203" v="13" actId="21"/>
          <ac:picMkLst>
            <pc:docMk/>
            <pc:sldMk cId="0" sldId="267"/>
            <ac:picMk id="3" creationId="{CCFFB6C6-3C6E-4510-FD27-814F59433876}"/>
          </ac:picMkLst>
        </pc:picChg>
        <pc:picChg chg="add del mod">
          <ac:chgData name="Bigler, Elijah B." userId="f8c51b32-9712-48c3-a3e3-6e02870c610e" providerId="ADAL" clId="{BB21B16B-CC2F-4B02-83A1-0896C4653D51}" dt="2023-09-13T14:49:28.767" v="15" actId="478"/>
          <ac:picMkLst>
            <pc:docMk/>
            <pc:sldMk cId="0" sldId="267"/>
            <ac:picMk id="6" creationId="{5CAF77D9-6211-9891-4EE5-92D8028EAB40}"/>
          </ac:picMkLst>
        </pc:picChg>
        <pc:picChg chg="add mod">
          <ac:chgData name="Bigler, Elijah B." userId="f8c51b32-9712-48c3-a3e3-6e02870c610e" providerId="ADAL" clId="{BB21B16B-CC2F-4B02-83A1-0896C4653D51}" dt="2023-09-13T14:50:33.812" v="27" actId="1076"/>
          <ac:picMkLst>
            <pc:docMk/>
            <pc:sldMk cId="0" sldId="267"/>
            <ac:picMk id="8" creationId="{345CED83-4981-D29B-9CCA-5C46EFB46EEA}"/>
          </ac:picMkLst>
        </pc:picChg>
      </pc:sldChg>
      <pc:sldChg chg="addSp delSp modSp mod modNotesTx">
        <pc:chgData name="Bigler, Elijah B." userId="f8c51b32-9712-48c3-a3e3-6e02870c610e" providerId="ADAL" clId="{BB21B16B-CC2F-4B02-83A1-0896C4653D51}" dt="2023-09-14T14:50:14.313" v="97"/>
        <pc:sldMkLst>
          <pc:docMk/>
          <pc:sldMk cId="0" sldId="268"/>
        </pc:sldMkLst>
        <pc:spChg chg="del">
          <ac:chgData name="Bigler, Elijah B." userId="f8c51b32-9712-48c3-a3e3-6e02870c610e" providerId="ADAL" clId="{BB21B16B-CC2F-4B02-83A1-0896C4653D51}" dt="2023-09-13T14:50:43.171" v="28" actId="478"/>
          <ac:spMkLst>
            <pc:docMk/>
            <pc:sldMk cId="0" sldId="268"/>
            <ac:spMk id="167" creationId="{00000000-0000-0000-0000-000000000000}"/>
          </ac:spMkLst>
        </pc:spChg>
        <pc:picChg chg="add mod">
          <ac:chgData name="Bigler, Elijah B." userId="f8c51b32-9712-48c3-a3e3-6e02870c610e" providerId="ADAL" clId="{BB21B16B-CC2F-4B02-83A1-0896C4653D51}" dt="2023-09-13T14:51:04.114" v="32" actId="14100"/>
          <ac:picMkLst>
            <pc:docMk/>
            <pc:sldMk cId="0" sldId="268"/>
            <ac:picMk id="3" creationId="{5AD82276-8767-68DF-2C15-1F1BC5B59612}"/>
          </ac:picMkLst>
        </pc:picChg>
      </pc:sldChg>
      <pc:sldChg chg="addSp delSp modSp mod modNotesTx">
        <pc:chgData name="Bigler, Elijah B." userId="f8c51b32-9712-48c3-a3e3-6e02870c610e" providerId="ADAL" clId="{BB21B16B-CC2F-4B02-83A1-0896C4653D51}" dt="2023-09-14T14:50:16.250" v="98"/>
        <pc:sldMkLst>
          <pc:docMk/>
          <pc:sldMk cId="0" sldId="269"/>
        </pc:sldMkLst>
        <pc:spChg chg="del">
          <ac:chgData name="Bigler, Elijah B." userId="f8c51b32-9712-48c3-a3e3-6e02870c610e" providerId="ADAL" clId="{BB21B16B-CC2F-4B02-83A1-0896C4653D51}" dt="2023-09-13T14:51:11.839" v="33" actId="478"/>
          <ac:spMkLst>
            <pc:docMk/>
            <pc:sldMk cId="0" sldId="269"/>
            <ac:spMk id="174" creationId="{00000000-0000-0000-0000-000000000000}"/>
          </ac:spMkLst>
        </pc:spChg>
        <pc:picChg chg="add mod">
          <ac:chgData name="Bigler, Elijah B." userId="f8c51b32-9712-48c3-a3e3-6e02870c610e" providerId="ADAL" clId="{BB21B16B-CC2F-4B02-83A1-0896C4653D51}" dt="2023-09-13T14:51:28.016" v="36" actId="1076"/>
          <ac:picMkLst>
            <pc:docMk/>
            <pc:sldMk cId="0" sldId="269"/>
            <ac:picMk id="3" creationId="{97E7DCBF-5BCF-FFD3-FA86-D6222B86714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rn.k20center.ou.edu/strategy/86"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earn.k20center.ou.edu/strategy/3136"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learn.k20center.ou.edu/strategy/3136"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3136"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127"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earn.k20center.ou.edu/strategy/180"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rOnsB2S5nJc&amp;list=PL0B9A647C97DC48AA&amp;index=2"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105"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learn.k20center.ou.edu/strategy/179"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180"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oeta.pbslearningmedia.org/resource/bf09.socst.us.const.gideon/gideon-v-wainwright/"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oeta.pbslearningmedia.org/resource/bf09.socst.us.const.miranda/miranda-v-arizon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9ac32f91d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44" name="Google Shape;144;g1f9ac32f91d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f9ac32f91d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dirty="0"/>
              <a:t>K20 Center. (n.d.). T-chart. Strategies. </a:t>
            </a:r>
            <a:r>
              <a:rPr lang="en-US" sz="1200" u="sng" dirty="0">
                <a:solidFill>
                  <a:srgbClr val="1155CC"/>
                </a:solidFill>
                <a:hlinkClick r:id="rId3">
                  <a:extLst>
                    <a:ext uri="{A12FA001-AC4F-418D-AE19-62706E023703}">
                      <ahyp:hlinkClr xmlns:ahyp="http://schemas.microsoft.com/office/drawing/2018/hyperlinkcolor" val="tx"/>
                    </a:ext>
                  </a:extLst>
                </a:hlinkClick>
              </a:rPr>
              <a:t>https://learn.k20center.ou.edu/strategy/86</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Follow the reading and graphic organizer with a brief discussion of due process. Make sure to emphasize the following points (which might reflect some of the themes that you wrote on the board during the Explore activity. :</a:t>
            </a:r>
            <a:endParaRPr dirty="0"/>
          </a:p>
          <a:p>
            <a:pPr marL="457200" lvl="0" indent="-317500" algn="l" rtl="0">
              <a:spcBef>
                <a:spcPts val="0"/>
              </a:spcBef>
              <a:spcAft>
                <a:spcPts val="0"/>
              </a:spcAft>
              <a:buSzPts val="1400"/>
              <a:buAutoNum type="arabicPeriod"/>
            </a:pPr>
            <a:r>
              <a:rPr lang="en-US" dirty="0"/>
              <a:t>Due process guarantees that individuals are treated fairly, given notice of any legal actions against them, and have the opportunity to be heard before any life, liberty, or property is taken from them.</a:t>
            </a:r>
            <a:endParaRPr dirty="0"/>
          </a:p>
          <a:p>
            <a:pPr marL="457200" lvl="0" indent="-317500" algn="l" rtl="0">
              <a:spcBef>
                <a:spcPts val="1000"/>
              </a:spcBef>
              <a:spcAft>
                <a:spcPts val="0"/>
              </a:spcAft>
              <a:buSzPts val="1400"/>
              <a:buAutoNum type="arabicPeriod"/>
            </a:pPr>
            <a:r>
              <a:rPr lang="en-US" dirty="0"/>
              <a:t>It refers to the procedural rights upheld by the government when taking legal action against an individual. This includes the right to a fair and impartial hearing, the right to be represented by an attorney, the right to present evidence and witnesses, and the right to appeal a decision.</a:t>
            </a:r>
            <a:endParaRPr dirty="0"/>
          </a:p>
          <a:p>
            <a:pPr marL="457200" lvl="0" indent="-317500" algn="l" rtl="0">
              <a:spcBef>
                <a:spcPts val="1000"/>
              </a:spcBef>
              <a:spcAft>
                <a:spcPts val="0"/>
              </a:spcAft>
              <a:buSzPts val="1400"/>
              <a:buAutoNum type="arabicPeriod"/>
            </a:pPr>
            <a:r>
              <a:rPr lang="en-US" dirty="0"/>
              <a:t>Due process acts as a safeguard against abuse of power by the government and ensures that individuals are not subjected to unjust actions or unfair treatment. </a:t>
            </a:r>
            <a:endParaRPr dirty="0"/>
          </a:p>
          <a:p>
            <a:pPr marL="0" lvl="0" indent="0" algn="l" rtl="0">
              <a:spcBef>
                <a:spcPts val="100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p:txBody>
      </p:sp>
      <p:sp>
        <p:nvSpPr>
          <p:cNvPr id="150" name="Google Shape;150;g1f9ac32f91d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3a037befb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3a037bef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0" i="0" dirty="0">
                <a:solidFill>
                  <a:srgbClr val="292929"/>
                </a:solidFill>
                <a:effectLst/>
                <a:latin typeface="Open Sans" panose="020B0606030504020204" pitchFamily="34" charset="0"/>
              </a:rPr>
              <a:t>K20 Center. (n.d.). Constructive Controversy. Strategies. </a:t>
            </a:r>
            <a:r>
              <a:rPr lang="en-US" b="0" i="0" u="none" strike="noStrike" dirty="0">
                <a:solidFill>
                  <a:srgbClr val="292929"/>
                </a:solidFill>
                <a:effectLst/>
                <a:latin typeface="Open Sans" panose="020B0606030504020204" pitchFamily="34" charset="0"/>
                <a:hlinkClick r:id="rId3"/>
              </a:rPr>
              <a:t>https://learn.k20center.ou.edu/strategy/3136</a:t>
            </a:r>
            <a:endParaRPr lang="en-US" b="0" i="0" dirty="0">
              <a:solidFill>
                <a:srgbClr val="292929"/>
              </a:solidFill>
              <a:effectLst/>
              <a:latin typeface="Open Sans" panose="020B0606030504020204" pitchFamily="34" charset="0"/>
            </a:endParaRPr>
          </a:p>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3a037befbc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3a037befbc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0" i="0" dirty="0">
                <a:solidFill>
                  <a:srgbClr val="292929"/>
                </a:solidFill>
                <a:effectLst/>
                <a:latin typeface="Open Sans" panose="020B0606030504020204" pitchFamily="34" charset="0"/>
              </a:rPr>
              <a:t>K20 Center. (n.d.). Constructive Controversy. Strategies. </a:t>
            </a:r>
            <a:r>
              <a:rPr lang="en-US" b="0" i="0" u="none" strike="noStrike" dirty="0">
                <a:solidFill>
                  <a:srgbClr val="292929"/>
                </a:solidFill>
                <a:effectLst/>
                <a:latin typeface="Open Sans" panose="020B0606030504020204" pitchFamily="34" charset="0"/>
                <a:hlinkClick r:id="rId3"/>
              </a:rPr>
              <a:t>https://learn.k20center.ou.edu/strategy/3136</a:t>
            </a:r>
            <a:endParaRPr lang="en-US" b="0" i="0" dirty="0">
              <a:solidFill>
                <a:srgbClr val="292929"/>
              </a:solidFill>
              <a:effectLst/>
              <a:latin typeface="Open Sans" panose="020B0606030504020204" pitchFamily="34" charset="0"/>
            </a:endParaRPr>
          </a:p>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3a037befbc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3a037befbc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0" i="0" dirty="0">
                <a:solidFill>
                  <a:srgbClr val="292929"/>
                </a:solidFill>
                <a:effectLst/>
                <a:latin typeface="Open Sans" panose="020B0606030504020204" pitchFamily="34" charset="0"/>
              </a:rPr>
              <a:t>K20 Center. (n.d.). Constructive Controversy. Strategies. </a:t>
            </a:r>
            <a:r>
              <a:rPr lang="en-US" b="0" i="0" u="none" strike="noStrike">
                <a:solidFill>
                  <a:srgbClr val="292929"/>
                </a:solidFill>
                <a:effectLst/>
                <a:latin typeface="Open Sans" panose="020B0606030504020204" pitchFamily="34" charset="0"/>
                <a:hlinkClick r:id="rId3"/>
              </a:rPr>
              <a:t>https://learn.k20center.ou.edu/strategy/3136</a:t>
            </a:r>
            <a:endParaRPr lang="en-US" b="0" i="0">
              <a:solidFill>
                <a:srgbClr val="292929"/>
              </a:solidFill>
              <a:effectLst/>
              <a:latin typeface="Open Sans" panose="020B0606030504020204" pitchFamily="34" charset="0"/>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3a037befbc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3a037befbc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t>K20 Center. (n.d.). Quick write. Strategies. </a:t>
            </a:r>
            <a:r>
              <a:rPr lang="en-US" sz="1200" u="sng">
                <a:solidFill>
                  <a:srgbClr val="1155CC"/>
                </a:solidFill>
                <a:hlinkClick r:id="rId3">
                  <a:extLst>
                    <a:ext uri="{A12FA001-AC4F-418D-AE19-62706E023703}">
                      <ahyp:hlinkClr xmlns:ahyp="http://schemas.microsoft.com/office/drawing/2018/hyperlinkcolor" val="tx"/>
                    </a:ext>
                  </a:extLst>
                </a:hlinkClick>
              </a:rPr>
              <a:t>https://learn.k20center.ou.edu/strategy/1127</a:t>
            </a:r>
            <a:r>
              <a:rPr lang="en-US" sz="1200"/>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5d7d9292e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g25d7d9292e8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US"/>
              <a:t>K20 Center. (n.d.). I notice, I wonder.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https://learn.k20center.ou.edu/strategy/180</a:t>
            </a:r>
            <a:r>
              <a:rPr lang="en-US"/>
              <a:t> </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f9ac32f91d_0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US" sz="1200">
                <a:solidFill>
                  <a:srgbClr val="292929"/>
                </a:solidFill>
                <a:highlight>
                  <a:srgbClr val="FFFFFF"/>
                </a:highlight>
              </a:rPr>
              <a:t>SlickSwiftProduction. (2010, June 8). Gideon’s trumpet part 1/11 [Video]. YouTube. ​​</a:t>
            </a:r>
            <a:r>
              <a:rPr lang="en-US" sz="1200" u="sng">
                <a:solidFill>
                  <a:srgbClr val="1155CC"/>
                </a:solidFill>
                <a:highlight>
                  <a:srgbClr val="FFFFFF"/>
                </a:highlight>
                <a:hlinkClick r:id="rId3">
                  <a:extLst>
                    <a:ext uri="{A12FA001-AC4F-418D-AE19-62706E023703}">
                      <ahyp:hlinkClr xmlns:ahyp="http://schemas.microsoft.com/office/drawing/2018/hyperlinkcolor" val="tx"/>
                    </a:ext>
                  </a:extLst>
                </a:hlinkClick>
              </a:rPr>
              <a:t>https://www.youtube.com/watch?v=rOnsB2S5nJc&amp;list=PL0B9A647C97DC48AA&amp;index=2</a:t>
            </a:r>
            <a:r>
              <a:rPr lang="en-US" sz="1200">
                <a:solidFill>
                  <a:srgbClr val="292929"/>
                </a:solidFill>
                <a:highlight>
                  <a:srgbClr val="FFFFFF"/>
                </a:highlight>
              </a:rPr>
              <a:t> </a:t>
            </a:r>
            <a:endParaRPr/>
          </a:p>
          <a:p>
            <a:pPr marL="0" lvl="0" indent="0" algn="l" rtl="0">
              <a:lnSpc>
                <a:spcPct val="100000"/>
              </a:lnSpc>
              <a:spcBef>
                <a:spcPts val="120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105" name="Google Shape;105;g1f9ac32f91d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2" name="Google Shape;11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d7d9292e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g25d7d9292e8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t>K20 Center. (n.d.). Tea party. Strategies. </a:t>
            </a:r>
            <a:r>
              <a:rPr lang="en-US" sz="1200" u="sng">
                <a:solidFill>
                  <a:srgbClr val="1155CC"/>
                </a:solidFill>
                <a:hlinkClick r:id="rId3">
                  <a:extLst>
                    <a:ext uri="{A12FA001-AC4F-418D-AE19-62706E023703}">
                      <ahyp:hlinkClr xmlns:ahyp="http://schemas.microsoft.com/office/drawing/2018/hyperlinkcolor" val="tx"/>
                    </a:ext>
                  </a:extLst>
                </a:hlinkClick>
              </a:rPr>
              <a:t>https://learn.k20center.ou.edu/strategy/105</a:t>
            </a:r>
            <a:r>
              <a:rPr lang="en-US" sz="1200"/>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K20 Center. (n.d.). Jigsaw. Strategies. </a:t>
            </a:r>
            <a:r>
              <a:rPr lang="en-US" u="sng">
                <a:solidFill>
                  <a:schemeClr val="hlink"/>
                </a:solidFill>
                <a:hlinkClick r:id="rId4"/>
              </a:rPr>
              <a:t>https://learn.k20center.ou.edu/strategy/179</a:t>
            </a:r>
            <a:r>
              <a:rPr lang="en-US"/>
              <a:t> </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39de2bb2dc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g239de2bb2dc_1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US"/>
              <a:t>K20 Center. (n.d.). I notice, I wonder.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https://learn.k20center.ou.edu/strategy/180</a:t>
            </a:r>
            <a:r>
              <a:rPr lang="en-US"/>
              <a:t> </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f9ac32f91d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US" sz="1200">
                <a:solidFill>
                  <a:srgbClr val="292929"/>
                </a:solidFill>
                <a:highlight>
                  <a:srgbClr val="FFFFFF"/>
                </a:highlight>
              </a:rPr>
              <a:t>THIRTEEN. (2007). The Supreme Court: A nation of liberties [Video]. PBS LearningMedia. </a:t>
            </a:r>
            <a:r>
              <a:rPr lang="en-US" sz="1200" u="sng">
                <a:solidFill>
                  <a:srgbClr val="1155CC"/>
                </a:solidFill>
                <a:highlight>
                  <a:srgbClr val="FFFFFF"/>
                </a:highlight>
                <a:hlinkClick r:id="rId3">
                  <a:extLst>
                    <a:ext uri="{A12FA001-AC4F-418D-AE19-62706E023703}">
                      <ahyp:hlinkClr xmlns:ahyp="http://schemas.microsoft.com/office/drawing/2018/hyperlinkcolor" val="tx"/>
                    </a:ext>
                  </a:extLst>
                </a:hlinkClick>
              </a:rPr>
              <a:t>https://oeta.pbslearningmedia.org/resource/bf09.socst.us.const.gideon/gideon-v-wainwright/</a:t>
            </a:r>
            <a:r>
              <a:rPr lang="en-US" sz="1200">
                <a:solidFill>
                  <a:srgbClr val="292929"/>
                </a:solidFill>
                <a:highlight>
                  <a:srgbClr val="FFFFFF"/>
                </a:highlight>
              </a:rPr>
              <a:t> </a:t>
            </a:r>
            <a:endParaRPr sz="1200">
              <a:solidFill>
                <a:srgbClr val="292929"/>
              </a:solidFill>
              <a:highlight>
                <a:srgbClr val="FFFFFF"/>
              </a:highlight>
            </a:endParaRPr>
          </a:p>
          <a:p>
            <a:pPr marL="0" lvl="0" indent="0" algn="l" rtl="0">
              <a:spcBef>
                <a:spcPts val="1200"/>
              </a:spcBef>
              <a:spcAft>
                <a:spcPts val="1200"/>
              </a:spcAft>
              <a:buClr>
                <a:schemeClr val="dk1"/>
              </a:buClr>
              <a:buSzPts val="1100"/>
              <a:buFont typeface="Arial"/>
              <a:buNone/>
            </a:pPr>
            <a:r>
              <a:rPr lang="en-US" sz="1200">
                <a:solidFill>
                  <a:srgbClr val="292929"/>
                </a:solidFill>
                <a:highlight>
                  <a:srgbClr val="FFFFFF"/>
                </a:highlight>
              </a:rPr>
              <a:t>THIRTEEN. (2007). The Supreme Court: A nation of liberties [Video]. PBS LearningMedia. </a:t>
            </a:r>
            <a:r>
              <a:rPr lang="en-US" sz="1200" u="sng">
                <a:solidFill>
                  <a:srgbClr val="1155CC"/>
                </a:solidFill>
                <a:highlight>
                  <a:srgbClr val="FFFFFF"/>
                </a:highlight>
                <a:hlinkClick r:id="rId4">
                  <a:extLst>
                    <a:ext uri="{A12FA001-AC4F-418D-AE19-62706E023703}">
                      <ahyp:hlinkClr xmlns:ahyp="http://schemas.microsoft.com/office/drawing/2018/hyperlinkcolor" val="tx"/>
                    </a:ext>
                  </a:extLst>
                </a:hlinkClick>
              </a:rPr>
              <a:t>https://oeta.pbslearningmedia.org/resource/bf09.socst.us.const.miranda/miranda-v-arizona/</a:t>
            </a:r>
            <a:endParaRPr/>
          </a:p>
        </p:txBody>
      </p:sp>
      <p:sp>
        <p:nvSpPr>
          <p:cNvPr id="138" name="Google Shape;138;g1f9ac32f91d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2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2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2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2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2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2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5"/>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7"/>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0"/>
        <p:cNvGrpSpPr/>
        <p:nvPr/>
      </p:nvGrpSpPr>
      <p:grpSpPr>
        <a:xfrm>
          <a:off x="0" y="0"/>
          <a:ext cx="0" cy="0"/>
          <a:chOff x="0" y="0"/>
          <a:chExt cx="0" cy="0"/>
        </a:xfrm>
      </p:grpSpPr>
      <p:pic>
        <p:nvPicPr>
          <p:cNvPr id="11" name="Google Shape;11;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2" name="Google Shape;12;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9"/>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4" name="Google Shape;14;p19"/>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1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7" name="Google Shape;17;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8" name="Google Shape;18;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0"/>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0"/>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1"/>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1"/>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1"/>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1"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14"/>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4"/>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1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3"/>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3"/>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3"/>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3"/>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rOnsB2S5nJc&amp;list=PL0B9A647C97DC48AA&amp;index=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eta.pbslearningmedia.org/resource/bf09.socst.us.const.gideon/gideon-v-wainwrigh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oeta.pbslearningmedia.org/resource/bf09.socst.us.const.miranda/miranda-v-arizon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1f9ac32f91d_0_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Gideon and Miranda Briefs</a:t>
            </a:r>
            <a:endParaRPr/>
          </a:p>
        </p:txBody>
      </p:sp>
      <p:sp>
        <p:nvSpPr>
          <p:cNvPr id="147" name="Google Shape;147;g1f9ac32f91d_0_1"/>
          <p:cNvSpPr txBox="1">
            <a:spLocks noGrp="1"/>
          </p:cNvSpPr>
          <p:nvPr>
            <p:ph type="body" idx="1"/>
          </p:nvPr>
        </p:nvSpPr>
        <p:spPr>
          <a:xfrm>
            <a:off x="457200" y="1260725"/>
            <a:ext cx="7435500" cy="3621000"/>
          </a:xfrm>
          <a:prstGeom prst="rect">
            <a:avLst/>
          </a:prstGeom>
          <a:noFill/>
          <a:ln>
            <a:noFill/>
          </a:ln>
        </p:spPr>
        <p:txBody>
          <a:bodyPr spcFirstLastPara="1" wrap="square" lIns="91400" tIns="91400" rIns="91400" bIns="91400" anchor="t" anchorCtr="0">
            <a:normAutofit lnSpcReduction="10000"/>
          </a:bodyPr>
          <a:lstStyle/>
          <a:p>
            <a:pPr marL="0" lvl="0" indent="0" algn="l" rtl="0">
              <a:lnSpc>
                <a:spcPct val="115000"/>
              </a:lnSpc>
              <a:spcBef>
                <a:spcPts val="0"/>
              </a:spcBef>
              <a:spcAft>
                <a:spcPts val="0"/>
              </a:spcAft>
              <a:buNone/>
            </a:pPr>
            <a:r>
              <a:rPr lang="en-US"/>
              <a:t>Read the brief for whichever case you’ve been assigned. Identify the following in the graphic organizer: </a:t>
            </a:r>
            <a:endParaRPr/>
          </a:p>
          <a:p>
            <a:pPr marL="457200" lvl="0" indent="-393700" algn="l" rtl="0">
              <a:lnSpc>
                <a:spcPct val="115000"/>
              </a:lnSpc>
              <a:spcBef>
                <a:spcPts val="0"/>
              </a:spcBef>
              <a:spcAft>
                <a:spcPts val="0"/>
              </a:spcAft>
              <a:buSzPts val="2600"/>
              <a:buFont typeface="Calibri"/>
              <a:buChar char="●"/>
            </a:pPr>
            <a:r>
              <a:rPr lang="en-US"/>
              <a:t>Defendant</a:t>
            </a:r>
            <a:endParaRPr/>
          </a:p>
          <a:p>
            <a:pPr marL="457200" lvl="0" indent="-393700" algn="l" rtl="0">
              <a:lnSpc>
                <a:spcPct val="115000"/>
              </a:lnSpc>
              <a:spcBef>
                <a:spcPts val="0"/>
              </a:spcBef>
              <a:spcAft>
                <a:spcPts val="0"/>
              </a:spcAft>
              <a:buSzPts val="2600"/>
              <a:buFont typeface="Calibri"/>
              <a:buChar char="●"/>
            </a:pPr>
            <a:r>
              <a:rPr lang="en-US"/>
              <a:t>Plaintiff</a:t>
            </a:r>
            <a:endParaRPr/>
          </a:p>
          <a:p>
            <a:pPr marL="457200" lvl="0" indent="-393700" algn="l" rtl="0">
              <a:lnSpc>
                <a:spcPct val="115000"/>
              </a:lnSpc>
              <a:spcBef>
                <a:spcPts val="0"/>
              </a:spcBef>
              <a:spcAft>
                <a:spcPts val="0"/>
              </a:spcAft>
              <a:buSzPts val="2600"/>
              <a:buFont typeface="Calibri"/>
              <a:buChar char="●"/>
            </a:pPr>
            <a:r>
              <a:rPr lang="en-US"/>
              <a:t>Question of the court</a:t>
            </a:r>
            <a:endParaRPr/>
          </a:p>
          <a:p>
            <a:pPr marL="457200" lvl="0" indent="-393700" algn="l" rtl="0">
              <a:lnSpc>
                <a:spcPct val="115000"/>
              </a:lnSpc>
              <a:spcBef>
                <a:spcPts val="0"/>
              </a:spcBef>
              <a:spcAft>
                <a:spcPts val="0"/>
              </a:spcAft>
              <a:buSzPts val="2600"/>
              <a:buFont typeface="Calibri"/>
              <a:buChar char="●"/>
            </a:pPr>
            <a:r>
              <a:rPr lang="en-US"/>
              <a:t>Ruling</a:t>
            </a:r>
            <a:endParaRPr/>
          </a:p>
          <a:p>
            <a:pPr marL="457200" lvl="0" indent="-393700" algn="l" rtl="0">
              <a:lnSpc>
                <a:spcPct val="115000"/>
              </a:lnSpc>
              <a:spcBef>
                <a:spcPts val="0"/>
              </a:spcBef>
              <a:spcAft>
                <a:spcPts val="0"/>
              </a:spcAft>
              <a:buSzPts val="2600"/>
              <a:buFont typeface="Calibri"/>
              <a:buChar char="●"/>
            </a:pPr>
            <a:r>
              <a:rPr lang="en-US"/>
              <a:t>Rationale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1f9ac32f91d_0_2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T-Chart</a:t>
            </a:r>
            <a:endParaRPr/>
          </a:p>
        </p:txBody>
      </p:sp>
      <p:sp>
        <p:nvSpPr>
          <p:cNvPr id="153" name="Google Shape;153;g1f9ac32f91d_0_25"/>
          <p:cNvSpPr txBox="1">
            <a:spLocks noGrp="1"/>
          </p:cNvSpPr>
          <p:nvPr>
            <p:ph type="body" idx="1"/>
          </p:nvPr>
        </p:nvSpPr>
        <p:spPr>
          <a:xfrm>
            <a:off x="457200" y="1305050"/>
            <a:ext cx="5733300" cy="3838500"/>
          </a:xfrm>
          <a:prstGeom prst="rect">
            <a:avLst/>
          </a:prstGeom>
          <a:noFill/>
          <a:ln>
            <a:noFill/>
          </a:ln>
        </p:spPr>
        <p:txBody>
          <a:bodyPr spcFirstLastPara="1" wrap="square" lIns="91400" tIns="91400" rIns="91400" bIns="91400" anchor="t" anchorCtr="0">
            <a:normAutofit/>
          </a:bodyPr>
          <a:lstStyle/>
          <a:p>
            <a:pPr marL="457200" lvl="0" indent="-393700" algn="l" rtl="0">
              <a:lnSpc>
                <a:spcPct val="100000"/>
              </a:lnSpc>
              <a:spcBef>
                <a:spcPts val="0"/>
              </a:spcBef>
              <a:spcAft>
                <a:spcPts val="0"/>
              </a:spcAft>
              <a:buSzPts val="2600"/>
              <a:buChar char="•"/>
            </a:pPr>
            <a:r>
              <a:rPr lang="en-US"/>
              <a:t>With your partner, fill out the T-Chart handout about your cases. </a:t>
            </a:r>
            <a:endParaRPr/>
          </a:p>
          <a:p>
            <a:pPr marL="457200" lvl="0" indent="-393700" algn="l" rtl="0">
              <a:lnSpc>
                <a:spcPct val="100000"/>
              </a:lnSpc>
              <a:spcBef>
                <a:spcPts val="1000"/>
              </a:spcBef>
              <a:spcAft>
                <a:spcPts val="0"/>
              </a:spcAft>
              <a:buSzPts val="2600"/>
              <a:buChar char="•"/>
            </a:pPr>
            <a:r>
              <a:rPr lang="en-US"/>
              <a:t>Answer the reflection questions in order to compare and contrast the cases you read about.</a:t>
            </a:r>
            <a:endParaRPr/>
          </a:p>
          <a:p>
            <a:pPr marL="457200" lvl="0" indent="-393700" algn="l" rtl="0">
              <a:lnSpc>
                <a:spcPct val="100000"/>
              </a:lnSpc>
              <a:spcBef>
                <a:spcPts val="1000"/>
              </a:spcBef>
              <a:spcAft>
                <a:spcPts val="1000"/>
              </a:spcAft>
              <a:buSzPts val="2600"/>
              <a:buChar char="•"/>
            </a:pPr>
            <a:r>
              <a:rPr lang="en-US"/>
              <a:t>Be prepared to share with the class.</a:t>
            </a:r>
            <a:endParaRPr/>
          </a:p>
        </p:txBody>
      </p:sp>
      <p:pic>
        <p:nvPicPr>
          <p:cNvPr id="154" name="Google Shape;154;g1f9ac32f91d_0_25"/>
          <p:cNvPicPr preferRelativeResize="0"/>
          <p:nvPr/>
        </p:nvPicPr>
        <p:blipFill>
          <a:blip r:embed="rId3">
            <a:alphaModFix/>
          </a:blip>
          <a:stretch>
            <a:fillRect/>
          </a:stretch>
        </p:blipFill>
        <p:spPr>
          <a:xfrm>
            <a:off x="6342900" y="1317047"/>
            <a:ext cx="2648700" cy="248169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23a037befbc_0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Constructive Controversy, Round 1</a:t>
            </a:r>
            <a:endParaRPr/>
          </a:p>
        </p:txBody>
      </p:sp>
      <p:sp>
        <p:nvSpPr>
          <p:cNvPr id="161" name="Google Shape;161;g23a037befbc_0_0"/>
          <p:cNvSpPr txBox="1">
            <a:spLocks noGrp="1"/>
          </p:cNvSpPr>
          <p:nvPr>
            <p:ph type="body" idx="1"/>
          </p:nvPr>
        </p:nvSpPr>
        <p:spPr>
          <a:xfrm>
            <a:off x="457200" y="1305050"/>
            <a:ext cx="5889300" cy="3838500"/>
          </a:xfrm>
          <a:prstGeom prst="rect">
            <a:avLst/>
          </a:prstGeom>
          <a:noFill/>
          <a:ln>
            <a:noFill/>
          </a:ln>
        </p:spPr>
        <p:txBody>
          <a:bodyPr spcFirstLastPara="1" wrap="square" lIns="91400" tIns="91400" rIns="91400" bIns="91400" anchor="t" anchorCtr="0">
            <a:normAutofit/>
          </a:bodyPr>
          <a:lstStyle/>
          <a:p>
            <a:pPr marL="457200" lvl="0" indent="-393700" algn="l" rtl="0">
              <a:lnSpc>
                <a:spcPct val="100000"/>
              </a:lnSpc>
              <a:spcBef>
                <a:spcPts val="0"/>
              </a:spcBef>
              <a:spcAft>
                <a:spcPts val="0"/>
              </a:spcAft>
              <a:buSzPts val="2600"/>
              <a:buChar char="•"/>
            </a:pPr>
            <a:r>
              <a:rPr lang="en-US"/>
              <a:t>On your own, reflect and write a response in boxes </a:t>
            </a:r>
            <a:r>
              <a:rPr lang="en-US" b="1">
                <a:solidFill>
                  <a:schemeClr val="accent4"/>
                </a:solidFill>
              </a:rPr>
              <a:t>1</a:t>
            </a:r>
            <a:r>
              <a:rPr lang="en-US"/>
              <a:t> and </a:t>
            </a:r>
            <a:r>
              <a:rPr lang="en-US" b="1">
                <a:solidFill>
                  <a:schemeClr val="accent4"/>
                </a:solidFill>
              </a:rPr>
              <a:t>2</a:t>
            </a:r>
            <a:r>
              <a:rPr lang="en-US"/>
              <a:t> of the Gideon or Miranda graphic organizer.</a:t>
            </a:r>
            <a:endParaRPr/>
          </a:p>
          <a:p>
            <a:pPr marL="457200" lvl="0" indent="-393700" algn="l" rtl="0">
              <a:lnSpc>
                <a:spcPct val="100000"/>
              </a:lnSpc>
              <a:spcBef>
                <a:spcPts val="1000"/>
              </a:spcBef>
              <a:spcAft>
                <a:spcPts val="0"/>
              </a:spcAft>
              <a:buSzPts val="2600"/>
              <a:buChar char="•"/>
            </a:pPr>
            <a:r>
              <a:rPr lang="en-US"/>
              <a:t>Why might you argue that the practice described in the prompt is fair or not fair?</a:t>
            </a:r>
            <a:endParaRPr/>
          </a:p>
          <a:p>
            <a:pPr marL="457200" lvl="0" indent="-393700" algn="l" rtl="0">
              <a:lnSpc>
                <a:spcPct val="100000"/>
              </a:lnSpc>
              <a:spcBef>
                <a:spcPts val="1000"/>
              </a:spcBef>
              <a:spcAft>
                <a:spcPts val="1000"/>
              </a:spcAft>
              <a:buSzPts val="2600"/>
              <a:buChar char="•"/>
            </a:pPr>
            <a:r>
              <a:rPr lang="en-US"/>
              <a:t>Be prepared to share your reasoning with a small group.</a:t>
            </a:r>
            <a:endParaRPr/>
          </a:p>
        </p:txBody>
      </p:sp>
      <p:pic>
        <p:nvPicPr>
          <p:cNvPr id="8" name="Picture 7" descr="Cartoon characters on a swing&#10;&#10;Description automatically generated">
            <a:extLst>
              <a:ext uri="{FF2B5EF4-FFF2-40B4-BE49-F238E27FC236}">
                <a16:creationId xmlns:a16="http://schemas.microsoft.com/office/drawing/2014/main" id="{345CED83-4981-D29B-9CCA-5C46EFB46EEA}"/>
              </a:ext>
            </a:extLst>
          </p:cNvPr>
          <p:cNvPicPr>
            <a:picLocks noChangeAspect="1"/>
          </p:cNvPicPr>
          <p:nvPr/>
        </p:nvPicPr>
        <p:blipFill>
          <a:blip r:embed="rId3"/>
          <a:stretch>
            <a:fillRect/>
          </a:stretch>
        </p:blipFill>
        <p:spPr>
          <a:xfrm>
            <a:off x="6346500" y="1786943"/>
            <a:ext cx="2590120" cy="156961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g23a037befbc_0_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Constructive Controversy, Round 2</a:t>
            </a:r>
            <a:endParaRPr/>
          </a:p>
        </p:txBody>
      </p:sp>
      <p:sp>
        <p:nvSpPr>
          <p:cNvPr id="168" name="Google Shape;168;g23a037befbc_0_34"/>
          <p:cNvSpPr txBox="1">
            <a:spLocks noGrp="1"/>
          </p:cNvSpPr>
          <p:nvPr>
            <p:ph type="body" idx="1"/>
          </p:nvPr>
        </p:nvSpPr>
        <p:spPr>
          <a:xfrm>
            <a:off x="457200" y="1305050"/>
            <a:ext cx="5889300" cy="3838500"/>
          </a:xfrm>
          <a:prstGeom prst="rect">
            <a:avLst/>
          </a:prstGeom>
          <a:noFill/>
          <a:ln>
            <a:noFill/>
          </a:ln>
        </p:spPr>
        <p:txBody>
          <a:bodyPr spcFirstLastPara="1" wrap="square" lIns="91400" tIns="91400" rIns="91400" bIns="91400" anchor="t" anchorCtr="0">
            <a:normAutofit/>
          </a:bodyPr>
          <a:lstStyle/>
          <a:p>
            <a:pPr marL="457200" lvl="0" indent="-393700" algn="l" rtl="0">
              <a:lnSpc>
                <a:spcPct val="100000"/>
              </a:lnSpc>
              <a:spcBef>
                <a:spcPts val="0"/>
              </a:spcBef>
              <a:spcAft>
                <a:spcPts val="0"/>
              </a:spcAft>
              <a:buSzPts val="2600"/>
              <a:buChar char="•"/>
            </a:pPr>
            <a:r>
              <a:rPr lang="en-US"/>
              <a:t>With your small group, discuss the reasonings you each gave in boxes </a:t>
            </a:r>
            <a:r>
              <a:rPr lang="en-US" b="1">
                <a:solidFill>
                  <a:schemeClr val="accent4"/>
                </a:solidFill>
              </a:rPr>
              <a:t>1</a:t>
            </a:r>
            <a:r>
              <a:rPr lang="en-US"/>
              <a:t> and </a:t>
            </a:r>
            <a:r>
              <a:rPr lang="en-US" b="1">
                <a:solidFill>
                  <a:schemeClr val="accent4"/>
                </a:solidFill>
              </a:rPr>
              <a:t>2</a:t>
            </a:r>
            <a:r>
              <a:rPr lang="en-US"/>
              <a:t> of your Gideon or Miranda graphic organizer.</a:t>
            </a:r>
            <a:endParaRPr/>
          </a:p>
          <a:p>
            <a:pPr marL="457200" lvl="0" indent="-393700" algn="l" rtl="0">
              <a:lnSpc>
                <a:spcPct val="100000"/>
              </a:lnSpc>
              <a:spcBef>
                <a:spcPts val="1000"/>
              </a:spcBef>
              <a:spcAft>
                <a:spcPts val="1000"/>
              </a:spcAft>
              <a:buSzPts val="2600"/>
              <a:buChar char="•"/>
            </a:pPr>
            <a:r>
              <a:rPr lang="en-US"/>
              <a:t>Prepared to share a summary of your group’s discussion with the class.</a:t>
            </a:r>
            <a:endParaRPr/>
          </a:p>
        </p:txBody>
      </p:sp>
      <p:pic>
        <p:nvPicPr>
          <p:cNvPr id="3" name="Picture 2" descr="Cartoon characters on a swing&#10;&#10;Description automatically generated">
            <a:extLst>
              <a:ext uri="{FF2B5EF4-FFF2-40B4-BE49-F238E27FC236}">
                <a16:creationId xmlns:a16="http://schemas.microsoft.com/office/drawing/2014/main" id="{5AD82276-8767-68DF-2C15-1F1BC5B59612}"/>
              </a:ext>
            </a:extLst>
          </p:cNvPr>
          <p:cNvPicPr>
            <a:picLocks noChangeAspect="1"/>
          </p:cNvPicPr>
          <p:nvPr/>
        </p:nvPicPr>
        <p:blipFill>
          <a:blip r:embed="rId3"/>
          <a:stretch>
            <a:fillRect/>
          </a:stretch>
        </p:blipFill>
        <p:spPr>
          <a:xfrm>
            <a:off x="6310426" y="1867437"/>
            <a:ext cx="2579020" cy="156288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g23a037befbc_0_2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Constructive Controversy, Round 3</a:t>
            </a:r>
            <a:endParaRPr/>
          </a:p>
        </p:txBody>
      </p:sp>
      <p:sp>
        <p:nvSpPr>
          <p:cNvPr id="175" name="Google Shape;175;g23a037befbc_0_28"/>
          <p:cNvSpPr txBox="1">
            <a:spLocks noGrp="1"/>
          </p:cNvSpPr>
          <p:nvPr>
            <p:ph type="body" idx="1"/>
          </p:nvPr>
        </p:nvSpPr>
        <p:spPr>
          <a:xfrm>
            <a:off x="457200" y="1305050"/>
            <a:ext cx="5889300" cy="3838500"/>
          </a:xfrm>
          <a:prstGeom prst="rect">
            <a:avLst/>
          </a:prstGeom>
          <a:noFill/>
          <a:ln>
            <a:noFill/>
          </a:ln>
        </p:spPr>
        <p:txBody>
          <a:bodyPr spcFirstLastPara="1" wrap="square" lIns="91400" tIns="91400" rIns="91400" bIns="91400" anchor="t" anchorCtr="0">
            <a:normAutofit/>
          </a:bodyPr>
          <a:lstStyle/>
          <a:p>
            <a:pPr marL="457200" lvl="0" indent="-393700" algn="l" rtl="0">
              <a:lnSpc>
                <a:spcPct val="100000"/>
              </a:lnSpc>
              <a:spcBef>
                <a:spcPts val="0"/>
              </a:spcBef>
              <a:spcAft>
                <a:spcPts val="0"/>
              </a:spcAft>
              <a:buSzPts val="2600"/>
              <a:buChar char="•"/>
            </a:pPr>
            <a:r>
              <a:rPr lang="en-US"/>
              <a:t>With your group, look at box </a:t>
            </a:r>
            <a:r>
              <a:rPr lang="en-US" b="1">
                <a:solidFill>
                  <a:schemeClr val="accent4"/>
                </a:solidFill>
              </a:rPr>
              <a:t>3</a:t>
            </a:r>
            <a:r>
              <a:rPr lang="en-US"/>
              <a:t> of the Gideon or Miranda graphic organizer.</a:t>
            </a:r>
            <a:endParaRPr/>
          </a:p>
          <a:p>
            <a:pPr marL="457200" lvl="0" indent="-393700" algn="l" rtl="0">
              <a:lnSpc>
                <a:spcPct val="100000"/>
              </a:lnSpc>
              <a:spcBef>
                <a:spcPts val="0"/>
              </a:spcBef>
              <a:spcAft>
                <a:spcPts val="0"/>
              </a:spcAft>
              <a:buSzPts val="2600"/>
              <a:buChar char="•"/>
            </a:pPr>
            <a:r>
              <a:rPr lang="en-US"/>
              <a:t>Write a statement of advice that creates a balanced approach to applying the principles of the ruling to the current issue.</a:t>
            </a:r>
            <a:endParaRPr/>
          </a:p>
          <a:p>
            <a:pPr marL="457200" lvl="0" indent="-393700" algn="l" rtl="0">
              <a:lnSpc>
                <a:spcPct val="100000"/>
              </a:lnSpc>
              <a:spcBef>
                <a:spcPts val="0"/>
              </a:spcBef>
              <a:spcAft>
                <a:spcPts val="0"/>
              </a:spcAft>
              <a:buSzPts val="2600"/>
              <a:buChar char="•"/>
            </a:pPr>
            <a:r>
              <a:rPr lang="en-US"/>
              <a:t>Be prepared to share your statement with the class.</a:t>
            </a:r>
            <a:endParaRPr/>
          </a:p>
        </p:txBody>
      </p:sp>
      <p:pic>
        <p:nvPicPr>
          <p:cNvPr id="3" name="Picture 2" descr="Cartoon characters on a swing&#10;&#10;Description automatically generated">
            <a:extLst>
              <a:ext uri="{FF2B5EF4-FFF2-40B4-BE49-F238E27FC236}">
                <a16:creationId xmlns:a16="http://schemas.microsoft.com/office/drawing/2014/main" id="{97E7DCBF-5BCF-FFD3-FA86-D6222B86714C}"/>
              </a:ext>
            </a:extLst>
          </p:cNvPr>
          <p:cNvPicPr>
            <a:picLocks noChangeAspect="1"/>
          </p:cNvPicPr>
          <p:nvPr/>
        </p:nvPicPr>
        <p:blipFill>
          <a:blip r:embed="rId3"/>
          <a:stretch>
            <a:fillRect/>
          </a:stretch>
        </p:blipFill>
        <p:spPr>
          <a:xfrm>
            <a:off x="6155878" y="1767709"/>
            <a:ext cx="2807818" cy="170153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g23a037befbc_0_2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Quick Write</a:t>
            </a:r>
            <a:endParaRPr/>
          </a:p>
        </p:txBody>
      </p:sp>
      <p:sp>
        <p:nvSpPr>
          <p:cNvPr id="181" name="Google Shape;181;g23a037befbc_0_22"/>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US" dirty="0"/>
              <a:t>Take out a sheet of paper, and answer the following question:</a:t>
            </a:r>
            <a:endParaRPr dirty="0"/>
          </a:p>
          <a:p>
            <a:pPr marL="914400" lvl="1" indent="-313055" algn="l" rtl="0">
              <a:spcBef>
                <a:spcPts val="0"/>
              </a:spcBef>
              <a:spcAft>
                <a:spcPts val="0"/>
              </a:spcAft>
              <a:buSzPts val="1330"/>
              <a:buFont typeface="Arial" panose="020B0604020202020204" pitchFamily="34" charset="0"/>
              <a:buChar char="•"/>
            </a:pPr>
            <a:r>
              <a:rPr lang="en-US" sz="1600" dirty="0"/>
              <a:t>How did Gideon v. Wainwright and Miranda v. Arizona extend the rights </a:t>
            </a:r>
            <a:r>
              <a:rPr lang="en-US" sz="1600"/>
              <a:t>of Americans?</a:t>
            </a:r>
            <a:endParaRPr sz="1600" dirty="0"/>
          </a:p>
        </p:txBody>
      </p:sp>
      <p:sp>
        <p:nvSpPr>
          <p:cNvPr id="182" name="Google Shape;182;g23a037befbc_0_22"/>
          <p:cNvSpPr>
            <a:spLocks noGrp="1"/>
          </p:cNvSpPr>
          <p:nvPr>
            <p:ph type="pic" idx="2"/>
          </p:nvPr>
        </p:nvSpPr>
        <p:spPr>
          <a:xfrm>
            <a:off x="5911850" y="1663336"/>
            <a:ext cx="1828800" cy="1827900"/>
          </a:xfrm>
          <a:prstGeom prst="rect">
            <a:avLst/>
          </a:prstGeom>
        </p:spPr>
        <p:txBody>
          <a:bodyPr/>
          <a:lstStyle/>
          <a:p>
            <a:endParaRPr lang="en-US"/>
          </a:p>
        </p:txBody>
      </p:sp>
      <p:pic>
        <p:nvPicPr>
          <p:cNvPr id="183" name="Google Shape;183;g23a037befbc_0_22"/>
          <p:cNvPicPr preferRelativeResize="0"/>
          <p:nvPr/>
        </p:nvPicPr>
        <p:blipFill>
          <a:blip r:embed="rId3">
            <a:alphaModFix/>
          </a:blip>
          <a:stretch>
            <a:fillRect/>
          </a:stretch>
        </p:blipFill>
        <p:spPr>
          <a:xfrm>
            <a:off x="5936320" y="1100300"/>
            <a:ext cx="1779850" cy="2942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0" y="1007600"/>
            <a:ext cx="8025300"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SzPts val="5000"/>
              <a:buNone/>
            </a:pPr>
            <a:r>
              <a:rPr lang="en-US"/>
              <a:t>You Have the Right…</a:t>
            </a:r>
            <a:endParaRPr/>
          </a:p>
        </p:txBody>
      </p:sp>
      <p:sp>
        <p:nvSpPr>
          <p:cNvPr id="95" name="Google Shape;95;p2"/>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p>
            <a:pPr marL="0" lvl="0" indent="0" algn="l" rtl="0">
              <a:lnSpc>
                <a:spcPct val="100000"/>
              </a:lnSpc>
              <a:spcBef>
                <a:spcPts val="520"/>
              </a:spcBef>
              <a:spcAft>
                <a:spcPts val="0"/>
              </a:spcAft>
              <a:buSzPts val="2600"/>
              <a:buNone/>
            </a:pPr>
            <a:r>
              <a:rPr lang="en-US"/>
              <a:t>Gideon v. Wainwright &amp; Miranda v. Arizona</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25d7d9292e8_0_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I Notice, I Wonder</a:t>
            </a:r>
            <a:endParaRPr/>
          </a:p>
        </p:txBody>
      </p:sp>
      <p:sp>
        <p:nvSpPr>
          <p:cNvPr id="101" name="Google Shape;101;g25d7d9292e8_0_5"/>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lnSpcReduction="10000"/>
          </a:bodyPr>
          <a:lstStyle/>
          <a:p>
            <a:pPr marL="457200" lvl="0" indent="-393700" algn="l" rtl="0">
              <a:lnSpc>
                <a:spcPct val="100000"/>
              </a:lnSpc>
              <a:spcBef>
                <a:spcPts val="520"/>
              </a:spcBef>
              <a:spcAft>
                <a:spcPts val="0"/>
              </a:spcAft>
              <a:buSzPts val="2600"/>
              <a:buChar char="•"/>
            </a:pPr>
            <a:r>
              <a:rPr lang="en-US"/>
              <a:t>Draw a vertical line down the middle of a piece of paper.</a:t>
            </a:r>
            <a:endParaRPr/>
          </a:p>
          <a:p>
            <a:pPr marL="457200" lvl="0" indent="-393700" algn="l" rtl="0">
              <a:lnSpc>
                <a:spcPct val="100000"/>
              </a:lnSpc>
              <a:spcBef>
                <a:spcPts val="520"/>
              </a:spcBef>
              <a:spcAft>
                <a:spcPts val="0"/>
              </a:spcAft>
              <a:buSzPts val="2600"/>
              <a:buChar char="•"/>
            </a:pPr>
            <a:r>
              <a:rPr lang="en-US"/>
              <a:t>Title the left side “I Notice,” and write things you </a:t>
            </a:r>
            <a:r>
              <a:rPr lang="en-US" b="1"/>
              <a:t>notice</a:t>
            </a:r>
            <a:r>
              <a:rPr lang="en-US"/>
              <a:t> about the film as you watch it.</a:t>
            </a:r>
            <a:endParaRPr/>
          </a:p>
          <a:p>
            <a:pPr marL="457200" lvl="0" indent="-393700" algn="l" rtl="0">
              <a:lnSpc>
                <a:spcPct val="100000"/>
              </a:lnSpc>
              <a:spcBef>
                <a:spcPts val="0"/>
              </a:spcBef>
              <a:spcAft>
                <a:spcPts val="0"/>
              </a:spcAft>
              <a:buSzPts val="2600"/>
              <a:buChar char="•"/>
            </a:pPr>
            <a:r>
              <a:rPr lang="en-US"/>
              <a:t>Title the right side “I Wonder,” and after the film ends, write on that side anything you might be </a:t>
            </a:r>
            <a:r>
              <a:rPr lang="en-US" b="1"/>
              <a:t>wonder</a:t>
            </a:r>
            <a:r>
              <a:rPr lang="en-US"/>
              <a:t>ing about the film.</a:t>
            </a:r>
            <a:endParaRPr/>
          </a:p>
        </p:txBody>
      </p:sp>
      <p:pic>
        <p:nvPicPr>
          <p:cNvPr id="102" name="Google Shape;102;g25d7d9292e8_0_5"/>
          <p:cNvPicPr preferRelativeResize="0"/>
          <p:nvPr/>
        </p:nvPicPr>
        <p:blipFill rotWithShape="1">
          <a:blip r:embed="rId3">
            <a:alphaModFix/>
          </a:blip>
          <a:srcRect/>
          <a:stretch/>
        </p:blipFill>
        <p:spPr>
          <a:xfrm>
            <a:off x="5879924" y="1305051"/>
            <a:ext cx="1996973" cy="2075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1f9ac32f91d_0_13"/>
          <p:cNvSpPr txBox="1"/>
          <p:nvPr/>
        </p:nvSpPr>
        <p:spPr>
          <a:xfrm>
            <a:off x="435100" y="209775"/>
            <a:ext cx="4265400" cy="63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4"/>
              </a:buClr>
              <a:buSzPts val="3600"/>
              <a:buFont typeface="Calibri"/>
              <a:buNone/>
            </a:pPr>
            <a:r>
              <a:rPr lang="en-US" sz="3600" i="1">
                <a:solidFill>
                  <a:schemeClr val="accent4"/>
                </a:solidFill>
                <a:latin typeface="Calibri"/>
                <a:ea typeface="Calibri"/>
                <a:cs typeface="Calibri"/>
                <a:sym typeface="Calibri"/>
              </a:rPr>
              <a:t>Gideon’s Trumpet</a:t>
            </a:r>
            <a:endParaRPr sz="1400" b="0" i="1" u="none" strike="noStrike" cap="none">
              <a:solidFill>
                <a:srgbClr val="000000"/>
              </a:solidFill>
              <a:latin typeface="Calibri"/>
              <a:ea typeface="Calibri"/>
              <a:cs typeface="Calibri"/>
              <a:sym typeface="Calibri"/>
            </a:endParaRPr>
          </a:p>
        </p:txBody>
      </p:sp>
      <p:pic>
        <p:nvPicPr>
          <p:cNvPr id="109" name="Google Shape;109;g1f9ac32f91d_0_13" descr="Gideon's Trumpet - 1980 &#10; &#10;I do not claim ANY RIGHTS to this movie! All rights go to the original cast and crew that worked on the movie. I have simply uploaded it here because it is an important movie to American history and governmental developement and is a very hard movie to find now adays. Enjoy!" title="Gideon's Trumpet Part 1/11">
            <a:hlinkClick r:id="rId3"/>
          </p:cNvPr>
          <p:cNvPicPr preferRelativeResize="0"/>
          <p:nvPr/>
        </p:nvPicPr>
        <p:blipFill>
          <a:blip r:embed="rId4">
            <a:alphaModFix/>
          </a:blip>
          <a:stretch>
            <a:fillRect/>
          </a:stretch>
        </p:blipFill>
        <p:spPr>
          <a:xfrm>
            <a:off x="1556000" y="1046230"/>
            <a:ext cx="6032010" cy="339298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1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15" name="Google Shape;115;p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How did Gideon v. Wainwright and Miranda v. Arizona extend the rights of Americans?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a:spLocks noGrp="1"/>
          </p:cNvSpPr>
          <p:nvPr>
            <p:ph type="title"/>
          </p:nvPr>
        </p:nvSpPr>
        <p:spPr>
          <a:xfrm>
            <a:off x="530350" y="79451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Lesson Objectives</a:t>
            </a:r>
            <a:endParaRPr dirty="0"/>
          </a:p>
        </p:txBody>
      </p:sp>
      <p:sp>
        <p:nvSpPr>
          <p:cNvPr id="121" name="Google Shape;121;p4"/>
          <p:cNvSpPr txBox="1">
            <a:spLocks noGrp="1"/>
          </p:cNvSpPr>
          <p:nvPr>
            <p:ph type="body" idx="1"/>
          </p:nvPr>
        </p:nvSpPr>
        <p:spPr>
          <a:xfrm>
            <a:off x="530350" y="1816354"/>
            <a:ext cx="7495200" cy="2878500"/>
          </a:xfrm>
          <a:prstGeom prst="rect">
            <a:avLst/>
          </a:prstGeom>
          <a:noFill/>
          <a:ln>
            <a:noFill/>
          </a:ln>
        </p:spPr>
        <p:txBody>
          <a:bodyPr spcFirstLastPara="1" wrap="square" lIns="45700" tIns="45700" rIns="45700" bIns="45700" anchor="t" anchorCtr="0">
            <a:normAutofit fontScale="85000" lnSpcReduction="10000"/>
          </a:bodyPr>
          <a:lstStyle/>
          <a:p>
            <a:pPr marL="457200" lvl="0" indent="-368935" algn="l" rtl="0">
              <a:lnSpc>
                <a:spcPct val="100000"/>
              </a:lnSpc>
              <a:spcBef>
                <a:spcPts val="0"/>
              </a:spcBef>
              <a:spcAft>
                <a:spcPts val="0"/>
              </a:spcAft>
              <a:buSzPct val="100000"/>
              <a:buChar char="•"/>
            </a:pPr>
            <a:r>
              <a:rPr lang="en-US"/>
              <a:t>Examine the effect of the decisions in both cases on the criminal justice system, including the impact on defendants’ rights, law enforcement practices, and trial procedures. </a:t>
            </a:r>
            <a:endParaRPr/>
          </a:p>
          <a:p>
            <a:pPr marL="457200" lvl="0" indent="-368935" algn="l" rtl="0">
              <a:lnSpc>
                <a:spcPct val="100000"/>
              </a:lnSpc>
              <a:spcBef>
                <a:spcPts val="0"/>
              </a:spcBef>
              <a:spcAft>
                <a:spcPts val="0"/>
              </a:spcAft>
              <a:buSzPct val="100000"/>
              <a:buChar char="•"/>
            </a:pPr>
            <a:r>
              <a:rPr lang="en-US"/>
              <a:t>Identify and explain the constitutional rights protected by each case, along with the amendments in which those rights were established.</a:t>
            </a:r>
            <a:endParaRPr/>
          </a:p>
          <a:p>
            <a:pPr marL="457200" lvl="0" indent="-368935" algn="l" rtl="0">
              <a:lnSpc>
                <a:spcPct val="100000"/>
              </a:lnSpc>
              <a:spcBef>
                <a:spcPts val="0"/>
              </a:spcBef>
              <a:spcAft>
                <a:spcPts val="0"/>
              </a:spcAft>
              <a:buSzPct val="100000"/>
              <a:buChar char="•"/>
            </a:pPr>
            <a:r>
              <a:rPr lang="en-US"/>
              <a:t>Reflect on current challenges to these cases and the role that these cases have played in preserving the Due Process Clause.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25d7d9292e8_0_2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Tea Party</a:t>
            </a:r>
            <a:endParaRPr/>
          </a:p>
        </p:txBody>
      </p:sp>
      <p:sp>
        <p:nvSpPr>
          <p:cNvPr id="127" name="Google Shape;127;g25d7d9292e8_0_22"/>
          <p:cNvSpPr txBox="1">
            <a:spLocks noGrp="1"/>
          </p:cNvSpPr>
          <p:nvPr>
            <p:ph type="body" idx="1"/>
          </p:nvPr>
        </p:nvSpPr>
        <p:spPr>
          <a:xfrm>
            <a:off x="457200" y="1305050"/>
            <a:ext cx="5957400" cy="3720000"/>
          </a:xfrm>
          <a:prstGeom prst="rect">
            <a:avLst/>
          </a:prstGeom>
          <a:noFill/>
          <a:ln>
            <a:noFill/>
          </a:ln>
        </p:spPr>
        <p:txBody>
          <a:bodyPr spcFirstLastPara="1" wrap="square" lIns="91400" tIns="91400" rIns="91400" bIns="91400" anchor="t" anchorCtr="0">
            <a:normAutofit/>
          </a:bodyPr>
          <a:lstStyle/>
          <a:p>
            <a:pPr marL="457200" lvl="0" indent="-393699" algn="l" rtl="0">
              <a:lnSpc>
                <a:spcPct val="100000"/>
              </a:lnSpc>
              <a:spcBef>
                <a:spcPts val="520"/>
              </a:spcBef>
              <a:spcAft>
                <a:spcPts val="0"/>
              </a:spcAft>
              <a:buSzPts val="2600"/>
              <a:buChar char="•"/>
            </a:pPr>
            <a:r>
              <a:rPr lang="en-US" dirty="0"/>
              <a:t>You will receive a card with an excerpt from the 5th, 6th, or 14th amendment.</a:t>
            </a:r>
            <a:endParaRPr dirty="0"/>
          </a:p>
          <a:p>
            <a:pPr marL="457200" lvl="0" indent="-393699" algn="l" rtl="0">
              <a:lnSpc>
                <a:spcPct val="100000"/>
              </a:lnSpc>
              <a:spcBef>
                <a:spcPts val="0"/>
              </a:spcBef>
              <a:spcAft>
                <a:spcPts val="0"/>
              </a:spcAft>
              <a:buSzPts val="2600"/>
              <a:buChar char="•"/>
            </a:pPr>
            <a:r>
              <a:rPr lang="en-US"/>
              <a:t>Walk up to several different classmates and discuss with each what you think your excerpt means. </a:t>
            </a:r>
            <a:r>
              <a:rPr lang="en-US" dirty="0"/>
              <a:t>Try to think about the “big picture” as you discuss.</a:t>
            </a:r>
            <a:endParaRPr dirty="0"/>
          </a:p>
          <a:p>
            <a:pPr marL="457200" lvl="0" indent="-393699" algn="l" rtl="0">
              <a:lnSpc>
                <a:spcPct val="100000"/>
              </a:lnSpc>
              <a:spcBef>
                <a:spcPts val="0"/>
              </a:spcBef>
              <a:spcAft>
                <a:spcPts val="0"/>
              </a:spcAft>
              <a:buSzPts val="2600"/>
              <a:buChar char="•"/>
            </a:pPr>
            <a:r>
              <a:rPr lang="en-US" dirty="0"/>
              <a:t>Afterwards, discuss in your small group what you learned during the Tea Party.</a:t>
            </a:r>
            <a:endParaRPr dirty="0"/>
          </a:p>
        </p:txBody>
      </p:sp>
      <p:pic>
        <p:nvPicPr>
          <p:cNvPr id="128" name="Google Shape;128;g25d7d9292e8_0_22"/>
          <p:cNvPicPr preferRelativeResize="0"/>
          <p:nvPr/>
        </p:nvPicPr>
        <p:blipFill>
          <a:blip r:embed="rId3">
            <a:alphaModFix/>
          </a:blip>
          <a:stretch>
            <a:fillRect/>
          </a:stretch>
        </p:blipFill>
        <p:spPr>
          <a:xfrm>
            <a:off x="6336600" y="1317047"/>
            <a:ext cx="2655000" cy="265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239de2bb2dc_1_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I Notice, I Wonder</a:t>
            </a:r>
            <a:endParaRPr/>
          </a:p>
        </p:txBody>
      </p:sp>
      <p:sp>
        <p:nvSpPr>
          <p:cNvPr id="134" name="Google Shape;134;g239de2bb2dc_1_14"/>
          <p:cNvSpPr txBox="1">
            <a:spLocks noGrp="1"/>
          </p:cNvSpPr>
          <p:nvPr>
            <p:ph type="body" idx="1"/>
          </p:nvPr>
        </p:nvSpPr>
        <p:spPr>
          <a:xfrm>
            <a:off x="457200" y="1164647"/>
            <a:ext cx="5188800" cy="3480596"/>
          </a:xfrm>
          <a:prstGeom prst="rect">
            <a:avLst/>
          </a:prstGeom>
          <a:noFill/>
          <a:ln>
            <a:noFill/>
          </a:ln>
        </p:spPr>
        <p:txBody>
          <a:bodyPr spcFirstLastPara="1" wrap="square" lIns="91400" tIns="91400" rIns="91400" bIns="91400" anchor="t" anchorCtr="0">
            <a:normAutofit fontScale="92500" lnSpcReduction="20000"/>
          </a:bodyPr>
          <a:lstStyle/>
          <a:p>
            <a:pPr marL="457200" lvl="0" indent="-393700" algn="l" rtl="0">
              <a:lnSpc>
                <a:spcPct val="100000"/>
              </a:lnSpc>
              <a:spcBef>
                <a:spcPts val="520"/>
              </a:spcBef>
              <a:spcAft>
                <a:spcPts val="0"/>
              </a:spcAft>
              <a:buSzPts val="2600"/>
              <a:buChar char="•"/>
            </a:pPr>
            <a:r>
              <a:rPr lang="en-US" dirty="0"/>
              <a:t>Draw a vertical line down the middle of another piece of paper.</a:t>
            </a:r>
            <a:endParaRPr dirty="0"/>
          </a:p>
          <a:p>
            <a:pPr marL="457200" lvl="0" indent="-393700" algn="l" rtl="0">
              <a:lnSpc>
                <a:spcPct val="100000"/>
              </a:lnSpc>
              <a:spcBef>
                <a:spcPts val="520"/>
              </a:spcBef>
              <a:spcAft>
                <a:spcPts val="0"/>
              </a:spcAft>
              <a:buSzPts val="2600"/>
              <a:buChar char="•"/>
            </a:pPr>
            <a:r>
              <a:rPr lang="en-US" dirty="0"/>
              <a:t>Title the left side “I Notice,” and write things you </a:t>
            </a:r>
            <a:r>
              <a:rPr lang="en-US" b="1" dirty="0"/>
              <a:t>notice</a:t>
            </a:r>
            <a:r>
              <a:rPr lang="en-US" dirty="0"/>
              <a:t> about each clip as you watch it.</a:t>
            </a:r>
            <a:endParaRPr dirty="0"/>
          </a:p>
          <a:p>
            <a:pPr marL="457200" lvl="0" indent="-393700" algn="l" rtl="0">
              <a:lnSpc>
                <a:spcPct val="100000"/>
              </a:lnSpc>
              <a:spcBef>
                <a:spcPts val="0"/>
              </a:spcBef>
              <a:spcAft>
                <a:spcPts val="0"/>
              </a:spcAft>
              <a:buSzPts val="2600"/>
              <a:buChar char="•"/>
            </a:pPr>
            <a:r>
              <a:rPr lang="en-US" dirty="0"/>
              <a:t>Title the right side “I Wonder,” and after each clip ends, write on that side anything you might be </a:t>
            </a:r>
            <a:r>
              <a:rPr lang="en-US" b="1" dirty="0"/>
              <a:t>wonder</a:t>
            </a:r>
            <a:r>
              <a:rPr lang="en-US" dirty="0"/>
              <a:t>ing about the case described in the video.</a:t>
            </a:r>
            <a:endParaRPr dirty="0"/>
          </a:p>
        </p:txBody>
      </p:sp>
      <p:pic>
        <p:nvPicPr>
          <p:cNvPr id="135" name="Google Shape;135;g239de2bb2dc_1_14"/>
          <p:cNvPicPr preferRelativeResize="0"/>
          <p:nvPr/>
        </p:nvPicPr>
        <p:blipFill rotWithShape="1">
          <a:blip r:embed="rId3">
            <a:alphaModFix/>
          </a:blip>
          <a:srcRect/>
          <a:stretch/>
        </p:blipFill>
        <p:spPr>
          <a:xfrm>
            <a:off x="5879924" y="1305051"/>
            <a:ext cx="1996973" cy="20751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1f9ac32f91d_0_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i="1"/>
              <a:t>The Supreme Court: A Nation of Liberties</a:t>
            </a:r>
            <a:endParaRPr i="1"/>
          </a:p>
        </p:txBody>
      </p:sp>
      <p:sp>
        <p:nvSpPr>
          <p:cNvPr id="141" name="Google Shape;141;g1f9ac32f91d_0_7"/>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p>
            <a:pPr marL="0" lvl="0" indent="0" algn="l" rtl="0">
              <a:spcBef>
                <a:spcPts val="1200"/>
              </a:spcBef>
              <a:spcAft>
                <a:spcPts val="0"/>
              </a:spcAft>
              <a:buNone/>
            </a:pPr>
            <a:r>
              <a:rPr lang="en-US"/>
              <a:t>Clip #1: </a:t>
            </a:r>
            <a:r>
              <a:rPr lang="en-US" sz="1200" u="sng">
                <a:solidFill>
                  <a:srgbClr val="1155CC"/>
                </a:solidFill>
                <a:highlight>
                  <a:srgbClr val="D9D9D9"/>
                </a:highlight>
                <a:latin typeface="Arial"/>
                <a:ea typeface="Arial"/>
                <a:cs typeface="Arial"/>
                <a:sym typeface="Arial"/>
                <a:hlinkClick r:id="rId3">
                  <a:extLst>
                    <a:ext uri="{A12FA001-AC4F-418D-AE19-62706E023703}">
                      <ahyp:hlinkClr xmlns:ahyp="http://schemas.microsoft.com/office/drawing/2018/hyperlinkcolor" val="tx"/>
                    </a:ext>
                  </a:extLst>
                </a:hlinkClick>
              </a:rPr>
              <a:t>https://oeta.pbslearningmedia.org/resource/bf09.socst.us.const.gideon/gideon-v-wainwright/</a:t>
            </a:r>
            <a:r>
              <a:rPr lang="en-US" sz="1200">
                <a:solidFill>
                  <a:srgbClr val="292929"/>
                </a:solidFill>
                <a:highlight>
                  <a:srgbClr val="FFFFFF"/>
                </a:highlight>
                <a:latin typeface="Arial"/>
                <a:ea typeface="Arial"/>
                <a:cs typeface="Arial"/>
                <a:sym typeface="Arial"/>
              </a:rPr>
              <a:t>  </a:t>
            </a:r>
            <a:endParaRPr sz="1200">
              <a:solidFill>
                <a:srgbClr val="292929"/>
              </a:solidFill>
              <a:highlight>
                <a:srgbClr val="FFFFFF"/>
              </a:highlight>
              <a:latin typeface="Arial"/>
              <a:ea typeface="Arial"/>
              <a:cs typeface="Arial"/>
              <a:sym typeface="Arial"/>
            </a:endParaRPr>
          </a:p>
          <a:p>
            <a:pPr marL="0" lvl="0" indent="0" algn="l" rtl="0">
              <a:spcBef>
                <a:spcPts val="1200"/>
              </a:spcBef>
              <a:spcAft>
                <a:spcPts val="0"/>
              </a:spcAft>
              <a:buNone/>
            </a:pPr>
            <a:r>
              <a:rPr lang="en-US"/>
              <a:t>Clip #2:</a:t>
            </a:r>
            <a:endParaRPr>
              <a:solidFill>
                <a:srgbClr val="292929"/>
              </a:solidFill>
              <a:highlight>
                <a:srgbClr val="FFFFFF"/>
              </a:highlight>
            </a:endParaRPr>
          </a:p>
          <a:p>
            <a:pPr marL="0" lvl="0" indent="0" algn="l" rtl="0">
              <a:spcBef>
                <a:spcPts val="1200"/>
              </a:spcBef>
              <a:spcAft>
                <a:spcPts val="1200"/>
              </a:spcAft>
              <a:buClr>
                <a:schemeClr val="dk1"/>
              </a:buClr>
              <a:buSzPts val="1100"/>
              <a:buFont typeface="Arial"/>
              <a:buNone/>
            </a:pPr>
            <a:r>
              <a:rPr lang="en-US" sz="1200" u="sng">
                <a:solidFill>
                  <a:srgbClr val="1155CC"/>
                </a:solidFill>
                <a:highlight>
                  <a:srgbClr val="D9D9D9"/>
                </a:highlight>
                <a:latin typeface="Arial"/>
                <a:ea typeface="Arial"/>
                <a:cs typeface="Arial"/>
                <a:sym typeface="Arial"/>
                <a:hlinkClick r:id="rId4">
                  <a:extLst>
                    <a:ext uri="{A12FA001-AC4F-418D-AE19-62706E023703}">
                      <ahyp:hlinkClr xmlns:ahyp="http://schemas.microsoft.com/office/drawing/2018/hyperlinkcolor" val="tx"/>
                    </a:ext>
                  </a:extLst>
                </a:hlinkClick>
              </a:rPr>
              <a:t>https://oeta.pbslearningmedia.org/resource/bf09.socst.us.const.miranda/miranda-v-arizona/</a:t>
            </a:r>
            <a:endParaRPr>
              <a:highlight>
                <a:srgbClr val="D9D9D9"/>
              </a:highlight>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1142</Words>
  <Application>Microsoft Office PowerPoint</Application>
  <PresentationFormat>On-screen Show (16:9)</PresentationFormat>
  <Paragraphs>71</Paragraphs>
  <Slides>15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Noto Sans Symbols</vt:lpstr>
      <vt:lpstr>Open Sans</vt:lpstr>
      <vt:lpstr>LEARN theme</vt:lpstr>
      <vt:lpstr>LEARN theme</vt:lpstr>
      <vt:lpstr>PowerPoint Presentation</vt:lpstr>
      <vt:lpstr>You Have the Right…</vt:lpstr>
      <vt:lpstr>I Notice, I Wonder</vt:lpstr>
      <vt:lpstr>PowerPoint Presentation</vt:lpstr>
      <vt:lpstr>Essential Question</vt:lpstr>
      <vt:lpstr>Lesson Objectives</vt:lpstr>
      <vt:lpstr>Tea Party</vt:lpstr>
      <vt:lpstr>I Notice, I Wonder</vt:lpstr>
      <vt:lpstr>The Supreme Court: A Nation of Liberties</vt:lpstr>
      <vt:lpstr>Gideon and Miranda Briefs</vt:lpstr>
      <vt:lpstr>T-Chart</vt:lpstr>
      <vt:lpstr>Constructive Controversy, Round 1</vt:lpstr>
      <vt:lpstr>Constructive Controversy, Round 2</vt:lpstr>
      <vt:lpstr>Constructive Controversy, Round 3</vt:lpstr>
      <vt:lpstr>Quick Write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K20 Center</dc:creator>
  <cp:lastModifiedBy>Bigler, Elijah B.</cp:lastModifiedBy>
  <cp:revision>1</cp:revision>
  <dcterms:created xsi:type="dcterms:W3CDTF">2020-10-14T20:24:40Z</dcterms:created>
  <dcterms:modified xsi:type="dcterms:W3CDTF">2023-09-14T14:50:19Z</dcterms:modified>
</cp:coreProperties>
</file>