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28"/>
    <p:restoredTop sz="94669"/>
  </p:normalViewPr>
  <p:slideViewPr>
    <p:cSldViewPr snapToGrid="0">
      <p:cViewPr varScale="1">
        <p:scale>
          <a:sx n="143" d="100"/>
          <a:sy n="143" d="100"/>
        </p:scale>
        <p:origin x="291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ooperbooks.com/fairy-tales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894c50194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894c50194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200"/>
              <a:buNone/>
            </a:pPr>
            <a:r>
              <a:rPr lang="en-US" sz="1200">
                <a:solidFill>
                  <a:srgbClr val="292929"/>
                </a:solidFill>
              </a:rPr>
              <a:t>K20 Center. (n.d.). Think-Pair-Share. Strategies. </a:t>
            </a:r>
            <a:r>
              <a:rPr lang="en-US" sz="1200" u="sng">
                <a:solidFill>
                  <a:schemeClr val="hlink"/>
                </a:solidFill>
                <a:hlinkClick r:id="rId3"/>
              </a:rPr>
              <a:t>https://learn.k20center.ou.edu/strategy/139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894c50194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894c50194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200"/>
              <a:buNone/>
            </a:pPr>
            <a:r>
              <a:rPr lang="en-US" sz="1200">
                <a:solidFill>
                  <a:srgbClr val="292929"/>
                </a:solidFill>
              </a:rPr>
              <a:t>K20 Center. (n.d.). Think-Pair-Share. Strategies. </a:t>
            </a:r>
            <a:r>
              <a:rPr lang="en-US" sz="1200" u="sng">
                <a:solidFill>
                  <a:schemeClr val="hlink"/>
                </a:solidFill>
                <a:hlinkClick r:id="rId3"/>
              </a:rPr>
              <a:t>https://learn.k20center.ou.edu/strategy/139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894c501941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894c501941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200"/>
              <a:buNone/>
            </a:pPr>
            <a:r>
              <a:rPr lang="en-US" sz="1200">
                <a:solidFill>
                  <a:srgbClr val="292929"/>
                </a:solidFill>
              </a:rPr>
              <a:t>K20 Center. (n.d.). Think-Pair-Share. Strategies. </a:t>
            </a:r>
            <a:r>
              <a:rPr lang="en-US" sz="1200" u="sng">
                <a:solidFill>
                  <a:schemeClr val="hlink"/>
                </a:solidFill>
                <a:hlinkClick r:id="rId3"/>
              </a:rPr>
              <a:t>https://learn.k20center.ou.edu/strategy/139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894c501941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894c501941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200"/>
              <a:buNone/>
            </a:pPr>
            <a:r>
              <a:rPr lang="en-US" sz="1200">
                <a:solidFill>
                  <a:srgbClr val="292929"/>
                </a:solidFill>
              </a:rPr>
              <a:t>K20 Center. (n.d.). Think-Pair-Share. Strategies. </a:t>
            </a:r>
            <a:r>
              <a:rPr lang="en-US" sz="1200" u="sng">
                <a:solidFill>
                  <a:schemeClr val="hlink"/>
                </a:solidFill>
                <a:hlinkClick r:id="rId3"/>
              </a:rPr>
              <a:t>https://learn.k20center.ou.edu/strategy/139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894c501941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894c501941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Ted-Ed. (2020, June 25). </a:t>
            </a:r>
            <a:r>
              <a:rPr lang="en-US" i="1" dirty="0"/>
              <a:t>First person vs. second person vs. third person - Rebekah Bergman </a:t>
            </a:r>
            <a:r>
              <a:rPr lang="en-US" i="0" dirty="0"/>
              <a:t>[Video]. </a:t>
            </a:r>
            <a:r>
              <a:rPr lang="en-US" dirty="0"/>
              <a:t>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=B5vEfuLS2Qc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894c501941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894c501941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92929"/>
                </a:solidFill>
              </a:rPr>
              <a:t>K20 Center. (n.d.). 3-2-1. Strategies. </a:t>
            </a:r>
            <a:r>
              <a:rPr lang="en-US" sz="1200">
                <a:solidFill>
                  <a:srgbClr val="1155C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https://learn.k20center.ou.edu/strategy/117</a:t>
            </a:r>
            <a:endParaRPr sz="1200">
              <a:solidFill>
                <a:srgbClr val="1155C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894c501941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894c501941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894c501941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894c501941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894c501941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894c501941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894c501941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894c501941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Souper Books. (n.d.). </a:t>
            </a:r>
            <a:r>
              <a:rPr lang="en-US" i="1" dirty="0"/>
              <a:t>Fairy tales</a:t>
            </a:r>
            <a:r>
              <a:rPr lang="en-US" dirty="0"/>
              <a:t>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https://sooperbooks.com/fairy-tales/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894c501941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894c501941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894c50194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894c50194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894c50194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894c50194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894c50194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894c50194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I think / we think. Strategies. </a:t>
            </a:r>
            <a:r>
              <a:rPr lang="en-US" sz="1100" u="sng" dirty="0">
                <a:solidFill>
                  <a:schemeClr val="hlink"/>
                </a:solidFill>
                <a:hlinkClick r:id="rId3"/>
              </a:rPr>
              <a:t>https://learn.k20center.ou.edu/strategy/141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894c50194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894c50194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I think / we think. Strategies. </a:t>
            </a:r>
            <a:r>
              <a:rPr lang="en-US" sz="800" u="sng" dirty="0">
                <a:solidFill>
                  <a:schemeClr val="hlink"/>
                </a:solidFill>
                <a:hlinkClick r:id="rId3"/>
              </a:rPr>
              <a:t>https://learn.k20center.ou.edu/strategy/141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B5vEfuLS2Qc?feature=oembed" TargetMode="Externa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ooperbooks.com/fairy-tale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Read your assigned story and answer the following questions on the bottom of your handout: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Who is the narrator?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do you know about him/her/it?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Which pronouns are used in the story?</a:t>
            </a:r>
            <a:endParaRPr dirty="0"/>
          </a:p>
        </p:txBody>
      </p:sp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Think</a:t>
            </a:r>
            <a:r>
              <a:rPr lang="en-US" dirty="0"/>
              <a:t>-Pair-Share</a:t>
            </a:r>
            <a:endParaRPr dirty="0"/>
          </a:p>
        </p:txBody>
      </p:sp>
      <p:pic>
        <p:nvPicPr>
          <p:cNvPr id="146" name="Google Shape;146;p31" title="Think-Pair-Sha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1575" y="127988"/>
            <a:ext cx="2601150" cy="121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Find a partner who read the same story.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Share your responses to the questions.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Work together to choose the best response or create a new response to each question. </a:t>
            </a:r>
            <a:endParaRPr dirty="0"/>
          </a:p>
        </p:txBody>
      </p:sp>
      <p:sp>
        <p:nvSpPr>
          <p:cNvPr id="152" name="Google Shape;15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Think-</a:t>
            </a:r>
            <a:r>
              <a:rPr lang="en-US" b="1" dirty="0"/>
              <a:t>Pair</a:t>
            </a:r>
            <a:r>
              <a:rPr lang="en-US" dirty="0"/>
              <a:t>-Share</a:t>
            </a:r>
            <a:endParaRPr dirty="0"/>
          </a:p>
        </p:txBody>
      </p:sp>
      <p:pic>
        <p:nvPicPr>
          <p:cNvPr id="153" name="Google Shape;153;p32" title="Think-Pair-Sha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1575" y="127988"/>
            <a:ext cx="2601150" cy="121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Find a partner who read a different story.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Share your responses to the questions with your new partner. </a:t>
            </a:r>
            <a:endParaRPr dirty="0"/>
          </a:p>
        </p:txBody>
      </p:sp>
      <p:sp>
        <p:nvSpPr>
          <p:cNvPr id="159" name="Google Shape;15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Think-</a:t>
            </a:r>
            <a:r>
              <a:rPr lang="en-US" b="1" dirty="0"/>
              <a:t>Pair</a:t>
            </a:r>
            <a:r>
              <a:rPr lang="en-US" dirty="0"/>
              <a:t>-Share</a:t>
            </a:r>
            <a:endParaRPr dirty="0"/>
          </a:p>
        </p:txBody>
      </p:sp>
      <p:pic>
        <p:nvPicPr>
          <p:cNvPr id="160" name="Google Shape;160;p33" title="Think-Pair-Sha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1575" y="127988"/>
            <a:ext cx="2601150" cy="121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did your ideas change when you worked with a partner who read the same story?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did your ideas change when you worked with a partner who read a different story?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did you notice about each story?</a:t>
            </a:r>
            <a:endParaRPr dirty="0"/>
          </a:p>
        </p:txBody>
      </p:sp>
      <p:sp>
        <p:nvSpPr>
          <p:cNvPr id="166" name="Google Shape;166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Think-Pair-</a:t>
            </a:r>
            <a:r>
              <a:rPr lang="en-US" b="1" dirty="0"/>
              <a:t>Share</a:t>
            </a:r>
            <a:endParaRPr b="1" dirty="0"/>
          </a:p>
        </p:txBody>
      </p:sp>
      <p:pic>
        <p:nvPicPr>
          <p:cNvPr id="167" name="Google Shape;167;p34" title="Think-Pair-Sha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1575" y="127988"/>
            <a:ext cx="2601150" cy="121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First person vs. Second person vs. Third person - Rebekah Bergman">
            <a:hlinkClick r:id="" action="ppaction://media"/>
            <a:extLst>
              <a:ext uri="{FF2B5EF4-FFF2-40B4-BE49-F238E27FC236}">
                <a16:creationId xmlns:a16="http://schemas.microsoft.com/office/drawing/2014/main" id="{11140AAB-67C0-9E62-B18D-7FDEBC64B95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43986" y="860922"/>
            <a:ext cx="6056027" cy="3421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On your paper, record the following:</a:t>
            </a:r>
            <a:endParaRPr dirty="0"/>
          </a:p>
          <a:p>
            <a:pPr marL="9144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3 things you learned</a:t>
            </a:r>
            <a:endParaRPr dirty="0"/>
          </a:p>
          <a:p>
            <a:pPr marL="9144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2 questions you have</a:t>
            </a:r>
            <a:endParaRPr dirty="0"/>
          </a:p>
          <a:p>
            <a:pPr marL="9144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1 thing you found interesting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" name="Google Shape;178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3-2-1</a:t>
            </a:r>
            <a:endParaRPr dirty="0"/>
          </a:p>
        </p:txBody>
      </p:sp>
      <p:pic>
        <p:nvPicPr>
          <p:cNvPr id="179" name="Google Shape;179;p36" title="3-2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8925" y="102000"/>
            <a:ext cx="1267874" cy="1267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29781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Point of view is the perspective from which a story or poem is told.</a:t>
            </a:r>
          </a:p>
          <a:p>
            <a:pPr indent="-457200"/>
            <a:r>
              <a:rPr lang="en-US" dirty="0"/>
              <a:t>Point of view is extremely important when analyzing literature.</a:t>
            </a:r>
          </a:p>
          <a:p>
            <a:pPr indent="-457200"/>
            <a:r>
              <a:rPr lang="en-US" dirty="0"/>
              <a:t>To understand a piece of literature, you must determine the point of view and understand why the author chose that perspective. </a:t>
            </a: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5" name="Google Shape;185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Point of View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381317" algn="l" rtl="0"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-US" sz="2800" dirty="0"/>
              <a:t>Third-person limited point of view is commonly used in traditional storytelling including fairy tales and fables. </a:t>
            </a:r>
          </a:p>
          <a:p>
            <a:pPr marL="457200" lvl="0" indent="-381317" algn="l" rtl="0"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-US" sz="2800" dirty="0"/>
              <a:t>In a third-person limited narrative, the storyteller is not one of the characters in the story. </a:t>
            </a:r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 dirty="0"/>
              <a:t>Pronouns used in this type of storytelling include he, she, it, and they.</a:t>
            </a:r>
          </a:p>
          <a:p>
            <a:pPr lvl="1" indent="-381317">
              <a:spcBef>
                <a:spcPts val="0"/>
              </a:spcBef>
              <a:buSzPct val="100000"/>
            </a:pPr>
            <a:r>
              <a:rPr lang="en-US" sz="2600" dirty="0"/>
              <a:t>For example: “After breakfast, they all went to take a nap.”</a:t>
            </a:r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800" dirty="0"/>
              <a:t>In a third-person limited narrative, the reader only gets a limited amount of information. The reader does not experience a character’s thoughts, emotions, or motives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91" name="Google Shape;191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Point of View: Third-Person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81317" algn="l" rtl="0"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In a first-person narrative, the storyteller (narrator) is a character in the story.</a:t>
            </a:r>
          </a:p>
          <a:p>
            <a:pPr marL="457200" lvl="0" indent="-381317" algn="l" rtl="0"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The narrator was there when the story happened. </a:t>
            </a:r>
          </a:p>
          <a:p>
            <a:pPr marL="457200" lvl="0" indent="-381317" algn="l" rtl="0"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Pronouns used in this type of storytelling include I, me, my, and we.</a:t>
            </a:r>
          </a:p>
          <a:p>
            <a:pPr lvl="1" indent="-381317">
              <a:spcBef>
                <a:spcPts val="520"/>
              </a:spcBef>
              <a:buSzPct val="100000"/>
            </a:pPr>
            <a:r>
              <a:rPr lang="en-US" sz="2200" dirty="0"/>
              <a:t>For example: “After breakfast, I went upstairs to take a nap.”</a:t>
            </a:r>
          </a:p>
          <a:p>
            <a:pPr marL="457200" lvl="0" indent="-381317" algn="l" rtl="0"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In a first-person narrative, the reader can better understand the character’s thoughts, emotions, and motives. </a:t>
            </a:r>
          </a:p>
        </p:txBody>
      </p:sp>
      <p:sp>
        <p:nvSpPr>
          <p:cNvPr id="197" name="Google Shape;197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Point of View: First-Person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Font typeface="Arial"/>
              <a:buAutoNum type="arabicPeriod"/>
            </a:pPr>
            <a:r>
              <a:rPr lang="en-US" dirty="0"/>
              <a:t>Navigate to </a:t>
            </a:r>
            <a:r>
              <a:rPr lang="en-US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https://sooperbooks.com/fairy-tales/</a:t>
            </a:r>
            <a:r>
              <a:rPr lang="en-US" dirty="0"/>
              <a:t>.</a:t>
            </a:r>
            <a:endParaRPr dirty="0">
              <a:solidFill>
                <a:srgbClr val="0000FF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Choose a fairy tale you like or have never read before.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Read the fairy tale.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Write a 4-5 sentence summary of the fairy tale using third-person point of view. </a:t>
            </a:r>
            <a:endParaRPr dirty="0"/>
          </a:p>
        </p:txBody>
      </p:sp>
      <p:sp>
        <p:nvSpPr>
          <p:cNvPr id="203" name="Google Shape;203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Fairy Tales: Third-Person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The Way I See It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Point of View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the back of your paper, retell the story using first-person point of view from a character’s perspective.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Consider choosing a character other than the protagonist, or the “good guy.”</a:t>
            </a:r>
            <a:endParaRPr dirty="0"/>
          </a:p>
        </p:txBody>
      </p:sp>
      <p:sp>
        <p:nvSpPr>
          <p:cNvPr id="209" name="Google Shape;209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Fairy Tales: First-Person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does one’s perspective affect the telling of an event or story?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Understand point of view and its effect on how a story is told and understood.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Rewrite a story from an alternative point of view.</a:t>
            </a:r>
            <a:endParaRPr dirty="0"/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Follow along on your handout as the article is read aloud.</a:t>
            </a:r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Highlight details about the house that are important to your group. </a:t>
            </a:r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Try to remember as many important details as you can.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The House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Work with your group to write down as many important details as you can remember from the reading. 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Do </a:t>
            </a:r>
            <a:r>
              <a:rPr lang="en-US" b="1" dirty="0"/>
              <a:t>not</a:t>
            </a:r>
            <a:r>
              <a:rPr lang="en-US" dirty="0"/>
              <a:t> look back at the reading. Only write down the details you remember.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Choose a spokesperson to share your group’s observations.</a:t>
            </a:r>
            <a:endParaRPr dirty="0"/>
          </a:p>
        </p:txBody>
      </p:sp>
      <p:sp>
        <p:nvSpPr>
          <p:cNvPr id="119" name="Google Shape;11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Important Details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Share your group’s observations.</a:t>
            </a:r>
          </a:p>
          <a:p>
            <a:pPr indent="-457200"/>
            <a:r>
              <a:rPr lang="en-US" dirty="0"/>
              <a:t>As each group shares, make note of details that are similar and different.</a:t>
            </a:r>
            <a:endParaRPr dirty="0"/>
          </a:p>
        </p:txBody>
      </p:sp>
      <p:sp>
        <p:nvSpPr>
          <p:cNvPr id="125" name="Google Shape;125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Important Details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On the “I Think” side of your paper, answer the following questions: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To which details did the robbers pay attention?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To which details did the real estate agents pay attention?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Why do you think their focuses were so different?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Why is it important to be able to see other people’s points of view?</a:t>
            </a:r>
            <a:endParaRPr dirty="0"/>
          </a:p>
        </p:txBody>
      </p:sp>
      <p:sp>
        <p:nvSpPr>
          <p:cNvPr id="131" name="Google Shape;131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Robbers and Real Estate Agents</a:t>
            </a:r>
            <a:endParaRPr dirty="0"/>
          </a:p>
        </p:txBody>
      </p:sp>
      <p:pic>
        <p:nvPicPr>
          <p:cNvPr id="132" name="Google Shape;132;p29" title="I Think We Thi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800" y="0"/>
            <a:ext cx="1692900" cy="169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Discuss your answers with your group members.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the “We Think” side of your paper, answer the following questions as a group:</a:t>
            </a:r>
            <a:endParaRPr dirty="0"/>
          </a:p>
          <a:p>
            <a: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Which details did the robbers pay attention to?</a:t>
            </a:r>
            <a:endParaRPr dirty="0"/>
          </a:p>
          <a:p>
            <a: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Which details did the real estate agents pay attention to?</a:t>
            </a:r>
            <a:endParaRPr dirty="0"/>
          </a:p>
          <a:p>
            <a: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Why do you think their focuses were so different?</a:t>
            </a:r>
            <a:endParaRPr dirty="0"/>
          </a:p>
          <a:p>
            <a: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Why is it important to be able to see other people’s points of view?</a:t>
            </a:r>
            <a:endParaRPr dirty="0"/>
          </a:p>
        </p:txBody>
      </p:sp>
      <p:sp>
        <p:nvSpPr>
          <p:cNvPr id="138" name="Google Shape;138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Robbers and Real Estate Agents</a:t>
            </a:r>
            <a:endParaRPr dirty="0"/>
          </a:p>
        </p:txBody>
      </p:sp>
      <p:pic>
        <p:nvPicPr>
          <p:cNvPr id="139" name="Google Shape;139;p30" title="I Think We Think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800" y="0"/>
            <a:ext cx="1692900" cy="169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1020</Words>
  <Application>Microsoft Office PowerPoint</Application>
  <PresentationFormat>On-screen Show (16:9)</PresentationFormat>
  <Paragraphs>85</Paragraphs>
  <Slides>20</Slides>
  <Notes>20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Noto Sans Symbols</vt:lpstr>
      <vt:lpstr>LEARN theme</vt:lpstr>
      <vt:lpstr>LEARN theme</vt:lpstr>
      <vt:lpstr>PowerPoint Presentation</vt:lpstr>
      <vt:lpstr>The Way I See It</vt:lpstr>
      <vt:lpstr>Essential Question</vt:lpstr>
      <vt:lpstr>Lesson Objectives</vt:lpstr>
      <vt:lpstr>The House</vt:lpstr>
      <vt:lpstr>Important Details</vt:lpstr>
      <vt:lpstr>Important Details</vt:lpstr>
      <vt:lpstr>Robbers and Real Estate Agents</vt:lpstr>
      <vt:lpstr>Robbers and Real Estate Agents</vt:lpstr>
      <vt:lpstr>Think-Pair-Share</vt:lpstr>
      <vt:lpstr>Think-Pair-Share</vt:lpstr>
      <vt:lpstr>Think-Pair-Share</vt:lpstr>
      <vt:lpstr>Think-Pair-Share</vt:lpstr>
      <vt:lpstr>PowerPoint Presentation</vt:lpstr>
      <vt:lpstr>3-2-1</vt:lpstr>
      <vt:lpstr>Point of View</vt:lpstr>
      <vt:lpstr>Point of View: Third-Person</vt:lpstr>
      <vt:lpstr>Point of View: First-Person</vt:lpstr>
      <vt:lpstr>Fairy Tales: Third-Person</vt:lpstr>
      <vt:lpstr>Fairy Tales: First-Person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camryn agnello</cp:lastModifiedBy>
  <cp:revision>8</cp:revision>
  <dcterms:modified xsi:type="dcterms:W3CDTF">2024-10-07T19:24:58Z</dcterms:modified>
</cp:coreProperties>
</file>