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6"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jI4/ZU7HD+OmEEbLy08jozPb61K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29D173F-8817-403A-9F5A-21C66FFF8B93}">
  <a:tblStyle styleId="{629D173F-8817-403A-9F5A-21C66FFF8B9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3" d="100"/>
          <a:sy n="113" d="100"/>
        </p:scale>
        <p:origin x="69" y="18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customschemas.google.com/relationships/presentationmetadata" Target="metadata"/><Relationship Id="rId5" Type="http://schemas.openxmlformats.org/officeDocument/2006/relationships/slide" Target="slides/slide3.xml"/><Relationship Id="rId15" Type="http://schemas.openxmlformats.org/officeDocument/2006/relationships/slide" Target="slides/slide13.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cken, Pam" userId="f3aa402d-8a3c-4841-b939-af5e5b41e404" providerId="ADAL" clId="{A7E09446-8FA2-4D7A-9FB3-1FB57157719C}"/>
    <pc:docChg chg="modSld">
      <pc:chgData name="Bracken, Pam" userId="f3aa402d-8a3c-4841-b939-af5e5b41e404" providerId="ADAL" clId="{A7E09446-8FA2-4D7A-9FB3-1FB57157719C}" dt="2023-08-28T19:01:29.548" v="7" actId="20577"/>
      <pc:docMkLst>
        <pc:docMk/>
      </pc:docMkLst>
      <pc:sldChg chg="modNotesTx">
        <pc:chgData name="Bracken, Pam" userId="f3aa402d-8a3c-4841-b939-af5e5b41e404" providerId="ADAL" clId="{A7E09446-8FA2-4D7A-9FB3-1FB57157719C}" dt="2023-08-28T19:01:29.548" v="7" actId="20577"/>
        <pc:sldMkLst>
          <pc:docMk/>
          <pc:sldMk cId="0" sldId="259"/>
        </pc:sldMkLst>
      </pc:sldChg>
      <pc:sldChg chg="modNotesTx">
        <pc:chgData name="Bracken, Pam" userId="f3aa402d-8a3c-4841-b939-af5e5b41e404" providerId="ADAL" clId="{A7E09446-8FA2-4D7A-9FB3-1FB57157719C}" dt="2023-08-28T19:00:58.633" v="4" actId="20577"/>
        <pc:sldMkLst>
          <pc:docMk/>
          <pc:sldMk cId="0" sldId="260"/>
        </pc:sldMkLst>
      </pc:sldChg>
      <pc:sldChg chg="modNotesTx">
        <pc:chgData name="Bracken, Pam" userId="f3aa402d-8a3c-4841-b939-af5e5b41e404" providerId="ADAL" clId="{A7E09446-8FA2-4D7A-9FB3-1FB57157719C}" dt="2023-08-28T19:00:43.236" v="2" actId="20577"/>
        <pc:sldMkLst>
          <pc:docMk/>
          <pc:sldMk cId="0" sldId="261"/>
        </pc:sldMkLst>
      </pc:sldChg>
      <pc:sldChg chg="modNotesTx">
        <pc:chgData name="Bracken, Pam" userId="f3aa402d-8a3c-4841-b939-af5e5b41e404" providerId="ADAL" clId="{A7E09446-8FA2-4D7A-9FB3-1FB57157719C}" dt="2023-08-28T18:58:17.040" v="0" actId="20577"/>
        <pc:sldMkLst>
          <pc:docMk/>
          <pc:sldMk cId="0" sldId="2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arn.k20center.ou.edu/strategy/1837"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learn.k20center.ou.edu/tech-tool/1081"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learn.k20center.ou.edu/strategy/132"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learn.k20center.ou.edu/strategy/132"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youtube.com/watch?v=ne6o-uPJarA"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132"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learn.k20center.ou.edu/strategy/75"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learn.k20center.ou.edu/strategy/138"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earn.k20center.ou.edu/strategy/138"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13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earn.k20center.ou.edu/strategy/138"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learn.k20center.ou.edu/strategy/138"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23bcb1064ba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23bcb1064ba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a:latin typeface="Calibri"/>
                <a:ea typeface="Calibri"/>
                <a:cs typeface="Calibri"/>
                <a:sym typeface="Calibri"/>
              </a:rPr>
              <a:t>K20 Center. (n.d.). Card matching.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https://learn.k20center.ou.edu/strategy/1837</a:t>
            </a: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(n.d.). Desmos Classroom. Tech tools. </a:t>
            </a:r>
            <a:r>
              <a:rPr lang="en-US" sz="1200" u="sng">
                <a:solidFill>
                  <a:srgbClr val="1155CC"/>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https://learn.k20center.ou.edu/tech-tool/1081</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6dd367fa1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6dd367fa1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(n.d.). Paired Texts H-Chart.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https://learn.k20center.ou.edu/strategy/132</a:t>
            </a:r>
            <a:r>
              <a:rPr lang="en-US" sz="1200">
                <a:latin typeface="Calibri"/>
                <a:ea typeface="Calibri"/>
                <a:cs typeface="Calibri"/>
                <a:sym typeface="Calibri"/>
              </a:rPr>
              <a:t> </a:t>
            </a:r>
            <a:endParaRPr/>
          </a:p>
        </p:txBody>
      </p:sp>
      <p:sp>
        <p:nvSpPr>
          <p:cNvPr id="158" name="Google Shape;158;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6dd367fa1c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(n.d.). Paired Texts H-Chart.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https://learn.k20center.ou.edu/strategy/132</a:t>
            </a:r>
            <a:r>
              <a:rPr lang="en-US" sz="1200">
                <a:latin typeface="Calibri"/>
                <a:ea typeface="Calibri"/>
                <a:cs typeface="Calibri"/>
                <a:sym typeface="Calibri"/>
              </a:rPr>
              <a:t> </a:t>
            </a:r>
            <a:endParaRPr/>
          </a:p>
        </p:txBody>
      </p:sp>
      <p:sp>
        <p:nvSpPr>
          <p:cNvPr id="165" name="Google Shape;165;g26dd367fa1c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Sprouts. (2020, June 30). Skinner’s operant conditioning: Rewards &amp; punishments [Video]. YouTube.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https://www.youtube.com/watch?v=ne6o-uPJarA</a:t>
            </a:r>
            <a:r>
              <a:rPr lang="en-US" sz="1200">
                <a:latin typeface="Calibri"/>
                <a:ea typeface="Calibri"/>
                <a:cs typeface="Calibri"/>
                <a:sym typeface="Calibri"/>
              </a:rPr>
              <a:t>  </a:t>
            </a:r>
            <a:endParaRPr/>
          </a:p>
        </p:txBody>
      </p:sp>
      <p:sp>
        <p:nvSpPr>
          <p:cNvPr id="172" name="Google Shape;172;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(n.d.). Paired Texts H-Chart.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https://learn.k20center.ou.edu/strategy/132</a:t>
            </a:r>
            <a:r>
              <a:rPr lang="en-US" sz="1200">
                <a:latin typeface="Calibri"/>
                <a:ea typeface="Calibri"/>
                <a:cs typeface="Calibri"/>
                <a:sym typeface="Calibri"/>
              </a:rPr>
              <a:t> </a:t>
            </a:r>
            <a:endParaRPr/>
          </a:p>
        </p:txBody>
      </p:sp>
      <p:sp>
        <p:nvSpPr>
          <p:cNvPr id="178" name="Google Shape;178;p8: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85" name="Google Shape;185;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(n.d.) Six-word memoirs.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https://learn.k20center.ou.edu/strategy/75</a:t>
            </a:r>
            <a:endParaRPr/>
          </a:p>
        </p:txBody>
      </p:sp>
      <p:sp>
        <p:nvSpPr>
          <p:cNvPr id="191" name="Google Shape;191;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r>
              <a:rPr lang="en-US"/>
              <a:t>K20 Center. (n.d.). Four corners. Strategies. </a:t>
            </a:r>
            <a:r>
              <a:rPr lang="en-US" u="sng">
                <a:solidFill>
                  <a:schemeClr val="hlink"/>
                </a:solidFill>
                <a:hlinkClick r:id="rId3"/>
              </a:rPr>
              <a:t>https://learn.k20center.ou.edu/strategy/138</a:t>
            </a:r>
            <a:r>
              <a:rPr lang="en-US"/>
              <a:t> </a:t>
            </a:r>
            <a:endParaRPr/>
          </a:p>
        </p:txBody>
      </p:sp>
      <p:sp>
        <p:nvSpPr>
          <p:cNvPr id="98" name="Google Shape;9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23bcb1064ba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US" dirty="0"/>
              <a:t>K20 Center. (n.d.). Four corners. Strategies. </a:t>
            </a:r>
            <a:r>
              <a:rPr lang="en-US" u="sng" dirty="0">
                <a:solidFill>
                  <a:schemeClr val="hlink"/>
                </a:solidFill>
                <a:hlinkClick r:id="rId3"/>
              </a:rPr>
              <a:t>https://learn.k20center.ou.edu/strategy/138</a:t>
            </a:r>
            <a:endParaRPr dirty="0"/>
          </a:p>
        </p:txBody>
      </p:sp>
      <p:sp>
        <p:nvSpPr>
          <p:cNvPr id="105" name="Google Shape;105;g23bcb1064ba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3bcb1064ba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US" dirty="0"/>
              <a:t>K20 Center. (n.d.). Four corners. Strategies. </a:t>
            </a:r>
            <a:r>
              <a:rPr lang="en-US" u="sng" dirty="0">
                <a:solidFill>
                  <a:schemeClr val="hlink"/>
                </a:solidFill>
                <a:hlinkClick r:id="rId3"/>
              </a:rPr>
              <a:t>https://learn.k20center.ou.edu/strategy/138</a:t>
            </a:r>
            <a:endParaRPr dirty="0"/>
          </a:p>
        </p:txBody>
      </p:sp>
      <p:sp>
        <p:nvSpPr>
          <p:cNvPr id="112" name="Google Shape;112;g23bcb1064ba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23bcb1064ba_0_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US" dirty="0"/>
              <a:t>K20 Center. (n.d.). Four corners. Strategies. </a:t>
            </a:r>
            <a:r>
              <a:rPr lang="en-US" u="sng" dirty="0">
                <a:solidFill>
                  <a:schemeClr val="hlink"/>
                </a:solidFill>
                <a:hlinkClick r:id="rId3"/>
              </a:rPr>
              <a:t>https://learn.k20center.ou.edu/strategy/138</a:t>
            </a:r>
            <a:endParaRPr dirty="0"/>
          </a:p>
          <a:p>
            <a:pPr marL="0" lvl="0" indent="0" algn="l" rtl="0">
              <a:lnSpc>
                <a:spcPct val="100000"/>
              </a:lnSpc>
              <a:spcBef>
                <a:spcPts val="0"/>
              </a:spcBef>
              <a:spcAft>
                <a:spcPts val="0"/>
              </a:spcAft>
              <a:buSzPts val="1400"/>
              <a:buNone/>
            </a:pPr>
            <a:endParaRPr dirty="0"/>
          </a:p>
        </p:txBody>
      </p:sp>
      <p:sp>
        <p:nvSpPr>
          <p:cNvPr id="119" name="Google Shape;119;g23bcb1064ba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23bcb1064ba_0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400"/>
              <a:buFont typeface="Arial"/>
              <a:buNone/>
            </a:pPr>
            <a:r>
              <a:rPr lang="en-US" dirty="0"/>
              <a:t>K20 Center. (n.d.). Four corners. Strategies. </a:t>
            </a:r>
            <a:r>
              <a:rPr lang="en-US" u="sng" dirty="0">
                <a:solidFill>
                  <a:schemeClr val="hlink"/>
                </a:solidFill>
                <a:hlinkClick r:id="rId3"/>
              </a:rPr>
              <a:t>https://learn.k20center.ou.edu/strategy/138</a:t>
            </a:r>
            <a:r>
              <a:rPr lang="en-US" dirty="0"/>
              <a:t> </a:t>
            </a:r>
            <a:endParaRPr dirty="0"/>
          </a:p>
        </p:txBody>
      </p:sp>
      <p:sp>
        <p:nvSpPr>
          <p:cNvPr id="126" name="Google Shape;126;g23bcb1064ba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dirty="0"/>
          </a:p>
        </p:txBody>
      </p:sp>
      <p:sp>
        <p:nvSpPr>
          <p:cNvPr id="133" name="Google Shape;13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39" name="Google Shape;13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18"/>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3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30"/>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30"/>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30"/>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3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30"/>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31"/>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31"/>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3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3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3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32"/>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3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3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3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3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3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3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3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1"/>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1"/>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3"/>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24"/>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2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2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2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5"/>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25"/>
          <p:cNvSpPr>
            <a:spLocks noGrp="1"/>
          </p:cNvSpPr>
          <p:nvPr>
            <p:ph type="pic" idx="2"/>
          </p:nvPr>
        </p:nvSpPr>
        <p:spPr>
          <a:xfrm>
            <a:off x="5911850" y="1663336"/>
            <a:ext cx="1828800" cy="1828009"/>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2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2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26"/>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26"/>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27"/>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2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2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27"/>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27"/>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27"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2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2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2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22"/>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22"/>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29"/>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9"/>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2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29"/>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7"/>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7"/>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7" r:id="rId1"/>
    <p:sldLayoutId id="2147483668" r:id="rId2"/>
  </p:sldLayoutIdLst>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ne6o-uPJarA"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www.youtube.com/watch?v=ne6o-uPJarA" TargetMode="External"/><Relationship Id="rId4" Type="http://schemas.openxmlformats.org/officeDocument/2006/relationships/image" Target="../media/image8.jpg"/></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3bcb1064ba_0_19"/>
          <p:cNvSpPr txBox="1">
            <a:spLocks noGrp="1"/>
          </p:cNvSpPr>
          <p:nvPr>
            <p:ph type="body" idx="1"/>
          </p:nvPr>
        </p:nvSpPr>
        <p:spPr>
          <a:xfrm>
            <a:off x="457200" y="1309350"/>
            <a:ext cx="60501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a:t>Arrange the cards with the four types of operant conditioning as a row:</a:t>
            </a:r>
            <a:endParaRPr/>
          </a:p>
          <a:p>
            <a:pPr marL="914400" lvl="1" indent="-355600" algn="l" rtl="0">
              <a:spcBef>
                <a:spcPts val="0"/>
              </a:spcBef>
              <a:spcAft>
                <a:spcPts val="0"/>
              </a:spcAft>
              <a:buSzPts val="2000"/>
              <a:buChar char="•"/>
            </a:pPr>
            <a:r>
              <a:rPr lang="en-US"/>
              <a:t>Positive Reinforcement</a:t>
            </a:r>
            <a:endParaRPr/>
          </a:p>
          <a:p>
            <a:pPr marL="914400" lvl="1" indent="-355600" algn="l" rtl="0">
              <a:spcBef>
                <a:spcPts val="0"/>
              </a:spcBef>
              <a:spcAft>
                <a:spcPts val="0"/>
              </a:spcAft>
              <a:buSzPts val="2000"/>
              <a:buChar char="•"/>
            </a:pPr>
            <a:r>
              <a:rPr lang="en-US"/>
              <a:t>Negative Reinforcement</a:t>
            </a:r>
            <a:endParaRPr/>
          </a:p>
          <a:p>
            <a:pPr marL="914400" lvl="1" indent="-355600" algn="l" rtl="0">
              <a:spcBef>
                <a:spcPts val="0"/>
              </a:spcBef>
              <a:spcAft>
                <a:spcPts val="0"/>
              </a:spcAft>
              <a:buSzPts val="2000"/>
              <a:buChar char="•"/>
            </a:pPr>
            <a:r>
              <a:rPr lang="en-US"/>
              <a:t>Positive Punishment</a:t>
            </a:r>
            <a:endParaRPr/>
          </a:p>
          <a:p>
            <a:pPr marL="914400" lvl="1" indent="-355600" algn="l" rtl="0">
              <a:spcBef>
                <a:spcPts val="0"/>
              </a:spcBef>
              <a:spcAft>
                <a:spcPts val="0"/>
              </a:spcAft>
              <a:buSzPts val="2000"/>
              <a:buChar char="•"/>
            </a:pPr>
            <a:r>
              <a:rPr lang="en-US"/>
              <a:t>Negative Punishment</a:t>
            </a:r>
            <a:endParaRPr/>
          </a:p>
          <a:p>
            <a:pPr marL="457200" lvl="0" indent="-393700" algn="l" rtl="0">
              <a:spcBef>
                <a:spcPts val="0"/>
              </a:spcBef>
              <a:spcAft>
                <a:spcPts val="0"/>
              </a:spcAft>
              <a:buSzPts val="2600"/>
              <a:buChar char="•"/>
            </a:pPr>
            <a:r>
              <a:rPr lang="en-US"/>
              <a:t>The remaining cards are to be sorted under the four types of operant conditioning. </a:t>
            </a:r>
            <a:endParaRPr/>
          </a:p>
        </p:txBody>
      </p:sp>
      <p:sp>
        <p:nvSpPr>
          <p:cNvPr id="148" name="Google Shape;148;g23bcb1064ba_0_1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Card Matching</a:t>
            </a:r>
            <a:endParaRPr/>
          </a:p>
        </p:txBody>
      </p:sp>
      <p:pic>
        <p:nvPicPr>
          <p:cNvPr id="149" name="Google Shape;149;g23bcb1064ba_0_19"/>
          <p:cNvPicPr preferRelativeResize="0"/>
          <p:nvPr/>
        </p:nvPicPr>
        <p:blipFill>
          <a:blip r:embed="rId3">
            <a:alphaModFix/>
          </a:blip>
          <a:stretch>
            <a:fillRect/>
          </a:stretch>
        </p:blipFill>
        <p:spPr>
          <a:xfrm>
            <a:off x="6909550" y="1641475"/>
            <a:ext cx="1946448" cy="10948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g26dd367fa1c_1_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Four Techniques of Operant Conditioning</a:t>
            </a:r>
            <a:endParaRPr/>
          </a:p>
        </p:txBody>
      </p:sp>
      <p:graphicFrame>
        <p:nvGraphicFramePr>
          <p:cNvPr id="155" name="Google Shape;155;g26dd367fa1c_1_0"/>
          <p:cNvGraphicFramePr/>
          <p:nvPr/>
        </p:nvGraphicFramePr>
        <p:xfrm>
          <a:off x="1385125" y="1422400"/>
          <a:ext cx="5802200" cy="2865000"/>
        </p:xfrm>
        <a:graphic>
          <a:graphicData uri="http://schemas.openxmlformats.org/drawingml/2006/table">
            <a:tbl>
              <a:tblPr>
                <a:noFill/>
                <a:tableStyleId>{629D173F-8817-403A-9F5A-21C66FFF8B93}</a:tableStyleId>
              </a:tblPr>
              <a:tblGrid>
                <a:gridCol w="2098150">
                  <a:extLst>
                    <a:ext uri="{9D8B030D-6E8A-4147-A177-3AD203B41FA5}">
                      <a16:colId xmlns:a16="http://schemas.microsoft.com/office/drawing/2014/main" val="20000"/>
                    </a:ext>
                  </a:extLst>
                </a:gridCol>
                <a:gridCol w="3704050">
                  <a:extLst>
                    <a:ext uri="{9D8B030D-6E8A-4147-A177-3AD203B41FA5}">
                      <a16:colId xmlns:a16="http://schemas.microsoft.com/office/drawing/2014/main" val="20001"/>
                    </a:ext>
                  </a:extLst>
                </a:gridCol>
              </a:tblGrid>
              <a:tr h="609575">
                <a:tc>
                  <a:txBody>
                    <a:bodyPr/>
                    <a:lstStyle/>
                    <a:p>
                      <a:pPr marL="0" lvl="0" indent="0" algn="l" rtl="0">
                        <a:spcBef>
                          <a:spcPts val="0"/>
                        </a:spcBef>
                        <a:spcAft>
                          <a:spcPts val="0"/>
                        </a:spcAft>
                        <a:buNone/>
                      </a:pPr>
                      <a:r>
                        <a:rPr lang="en-US"/>
                        <a:t>Positive Reinforcement</a:t>
                      </a:r>
                      <a:endParaRPr/>
                    </a:p>
                  </a:txBody>
                  <a:tcPr marL="91425" marR="91425" marT="91425" marB="91425"/>
                </a:tc>
                <a:tc>
                  <a:txBody>
                    <a:bodyPr/>
                    <a:lstStyle/>
                    <a:p>
                      <a:pPr marL="0" lvl="0" indent="0" algn="l" rtl="0">
                        <a:spcBef>
                          <a:spcPts val="0"/>
                        </a:spcBef>
                        <a:spcAft>
                          <a:spcPts val="0"/>
                        </a:spcAft>
                        <a:buNone/>
                      </a:pPr>
                      <a:r>
                        <a:rPr lang="en-US"/>
                        <a:t>Adding something to increase behavior.</a:t>
                      </a:r>
                      <a:endParaRPr/>
                    </a:p>
                  </a:txBody>
                  <a:tcPr marL="91425" marR="91425" marT="91425" marB="91425"/>
                </a:tc>
                <a:extLst>
                  <a:ext uri="{0D108BD9-81ED-4DB2-BD59-A6C34878D82A}">
                    <a16:rowId xmlns:a16="http://schemas.microsoft.com/office/drawing/2014/main" val="10000"/>
                  </a:ext>
                </a:extLst>
              </a:tr>
              <a:tr h="822925">
                <a:tc>
                  <a:txBody>
                    <a:bodyPr/>
                    <a:lstStyle/>
                    <a:p>
                      <a:pPr marL="0" lvl="0" indent="0" algn="l" rtl="0">
                        <a:spcBef>
                          <a:spcPts val="0"/>
                        </a:spcBef>
                        <a:spcAft>
                          <a:spcPts val="0"/>
                        </a:spcAft>
                        <a:buNone/>
                      </a:pPr>
                      <a:r>
                        <a:rPr lang="en-US"/>
                        <a:t>Negative Reinforcement</a:t>
                      </a:r>
                      <a:endParaRPr/>
                    </a:p>
                  </a:txBody>
                  <a:tcPr marL="91425" marR="91425" marT="91425" marB="91425"/>
                </a:tc>
                <a:tc>
                  <a:txBody>
                    <a:bodyPr/>
                    <a:lstStyle/>
                    <a:p>
                      <a:pPr marL="0" lvl="0" indent="0" algn="l" rtl="0">
                        <a:spcBef>
                          <a:spcPts val="0"/>
                        </a:spcBef>
                        <a:spcAft>
                          <a:spcPts val="0"/>
                        </a:spcAft>
                        <a:buNone/>
                      </a:pPr>
                      <a:r>
                        <a:rPr lang="en-US"/>
                        <a:t>Subtracting something to increase behavior.</a:t>
                      </a:r>
                      <a:endParaRPr/>
                    </a:p>
                  </a:txBody>
                  <a:tcPr marL="91425" marR="91425" marT="91425" marB="91425"/>
                </a:tc>
                <a:extLst>
                  <a:ext uri="{0D108BD9-81ED-4DB2-BD59-A6C34878D82A}">
                    <a16:rowId xmlns:a16="http://schemas.microsoft.com/office/drawing/2014/main" val="10001"/>
                  </a:ext>
                </a:extLst>
              </a:tr>
              <a:tr h="609575">
                <a:tc>
                  <a:txBody>
                    <a:bodyPr/>
                    <a:lstStyle/>
                    <a:p>
                      <a:pPr marL="0" lvl="0" indent="0" algn="l" rtl="0">
                        <a:spcBef>
                          <a:spcPts val="0"/>
                        </a:spcBef>
                        <a:spcAft>
                          <a:spcPts val="0"/>
                        </a:spcAft>
                        <a:buNone/>
                      </a:pPr>
                      <a:r>
                        <a:rPr lang="en-US"/>
                        <a:t>Positive Punishment</a:t>
                      </a:r>
                      <a:endParaRPr/>
                    </a:p>
                  </a:txBody>
                  <a:tcPr marL="91425" marR="91425" marT="91425" marB="91425"/>
                </a:tc>
                <a:tc>
                  <a:txBody>
                    <a:bodyPr/>
                    <a:lstStyle/>
                    <a:p>
                      <a:pPr marL="0" lvl="0" indent="0" algn="l" rtl="0">
                        <a:spcBef>
                          <a:spcPts val="0"/>
                        </a:spcBef>
                        <a:spcAft>
                          <a:spcPts val="0"/>
                        </a:spcAft>
                        <a:buNone/>
                      </a:pPr>
                      <a:r>
                        <a:rPr lang="en-US"/>
                        <a:t>Adding something to decrease behavior.</a:t>
                      </a:r>
                      <a:endParaRPr/>
                    </a:p>
                  </a:txBody>
                  <a:tcPr marL="91425" marR="91425" marT="91425" marB="91425"/>
                </a:tc>
                <a:extLst>
                  <a:ext uri="{0D108BD9-81ED-4DB2-BD59-A6C34878D82A}">
                    <a16:rowId xmlns:a16="http://schemas.microsoft.com/office/drawing/2014/main" val="10002"/>
                  </a:ext>
                </a:extLst>
              </a:tr>
              <a:tr h="822925">
                <a:tc>
                  <a:txBody>
                    <a:bodyPr/>
                    <a:lstStyle/>
                    <a:p>
                      <a:pPr marL="0" lvl="0" indent="0" algn="l" rtl="0">
                        <a:spcBef>
                          <a:spcPts val="0"/>
                        </a:spcBef>
                        <a:spcAft>
                          <a:spcPts val="0"/>
                        </a:spcAft>
                        <a:buNone/>
                      </a:pPr>
                      <a:r>
                        <a:rPr lang="en-US"/>
                        <a:t>Negative Punishment</a:t>
                      </a:r>
                      <a:endParaRPr/>
                    </a:p>
                  </a:txBody>
                  <a:tcPr marL="91425" marR="91425" marT="91425" marB="91425"/>
                </a:tc>
                <a:tc>
                  <a:txBody>
                    <a:bodyPr/>
                    <a:lstStyle/>
                    <a:p>
                      <a:pPr marL="0" lvl="0" indent="0" algn="l" rtl="0">
                        <a:spcBef>
                          <a:spcPts val="0"/>
                        </a:spcBef>
                        <a:spcAft>
                          <a:spcPts val="0"/>
                        </a:spcAft>
                        <a:buNone/>
                      </a:pPr>
                      <a:r>
                        <a:rPr lang="en-US"/>
                        <a:t>Subtracting something to decrease behavior.</a:t>
                      </a: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6"/>
          <p:cNvSpPr txBox="1">
            <a:spLocks noGrp="1"/>
          </p:cNvSpPr>
          <p:nvPr>
            <p:ph type="body" idx="1"/>
          </p:nvPr>
        </p:nvSpPr>
        <p:spPr>
          <a:xfrm>
            <a:off x="457200" y="1309350"/>
            <a:ext cx="5049600" cy="3434100"/>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a:t>Read the handout.</a:t>
            </a:r>
            <a:endParaRPr/>
          </a:p>
          <a:p>
            <a:pPr marL="227013" lvl="0" indent="-227013" algn="l" rtl="0">
              <a:lnSpc>
                <a:spcPct val="100000"/>
              </a:lnSpc>
              <a:spcBef>
                <a:spcPts val="0"/>
              </a:spcBef>
              <a:spcAft>
                <a:spcPts val="0"/>
              </a:spcAft>
              <a:buSzPts val="2600"/>
              <a:buChar char="•"/>
            </a:pPr>
            <a:r>
              <a:rPr lang="en-US"/>
              <a:t>After reading, summarize the main points on the left side of the H-Chart. </a:t>
            </a:r>
            <a:endParaRPr/>
          </a:p>
          <a:p>
            <a:pPr marL="0" lvl="0" indent="0" algn="l" rtl="0">
              <a:lnSpc>
                <a:spcPct val="100000"/>
              </a:lnSpc>
              <a:spcBef>
                <a:spcPts val="400"/>
              </a:spcBef>
              <a:spcAft>
                <a:spcPts val="0"/>
              </a:spcAft>
              <a:buNone/>
            </a:pPr>
            <a:endParaRPr/>
          </a:p>
          <a:p>
            <a:pPr marL="1645836" lvl="7" indent="-60951" algn="l" rtl="0">
              <a:lnSpc>
                <a:spcPct val="100000"/>
              </a:lnSpc>
              <a:spcBef>
                <a:spcPts val="240"/>
              </a:spcBef>
              <a:spcAft>
                <a:spcPts val="0"/>
              </a:spcAft>
              <a:buSzPts val="1200"/>
              <a:buFont typeface="Calibri"/>
              <a:buNone/>
            </a:pPr>
            <a:endParaRPr/>
          </a:p>
        </p:txBody>
      </p:sp>
      <p:sp>
        <p:nvSpPr>
          <p:cNvPr id="161" name="Google Shape;161;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Operant Conditioning Theory of Learning</a:t>
            </a:r>
            <a:endParaRPr/>
          </a:p>
        </p:txBody>
      </p:sp>
      <p:pic>
        <p:nvPicPr>
          <p:cNvPr id="162" name="Google Shape;162;p6"/>
          <p:cNvPicPr preferRelativeResize="0"/>
          <p:nvPr/>
        </p:nvPicPr>
        <p:blipFill>
          <a:blip r:embed="rId3">
            <a:alphaModFix/>
          </a:blip>
          <a:stretch>
            <a:fillRect/>
          </a:stretch>
        </p:blipFill>
        <p:spPr>
          <a:xfrm>
            <a:off x="6175775" y="1164500"/>
            <a:ext cx="2209500" cy="22095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26dd367fa1c_0_1"/>
          <p:cNvSpPr txBox="1">
            <a:spLocks noGrp="1"/>
          </p:cNvSpPr>
          <p:nvPr>
            <p:ph type="body" idx="1"/>
          </p:nvPr>
        </p:nvSpPr>
        <p:spPr>
          <a:xfrm>
            <a:off x="457200" y="1309350"/>
            <a:ext cx="4624800" cy="3434100"/>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a:t>Watch the video.</a:t>
            </a:r>
            <a:endParaRPr/>
          </a:p>
          <a:p>
            <a:pPr marL="227012" lvl="0" indent="-227012" algn="l" rtl="0">
              <a:lnSpc>
                <a:spcPct val="100000"/>
              </a:lnSpc>
              <a:spcBef>
                <a:spcPts val="0"/>
              </a:spcBef>
              <a:spcAft>
                <a:spcPts val="0"/>
              </a:spcAft>
              <a:buClr>
                <a:schemeClr val="accent4"/>
              </a:buClr>
              <a:buSzPts val="2600"/>
              <a:buFont typeface="Arial"/>
              <a:buChar char="•"/>
            </a:pPr>
            <a:r>
              <a:rPr lang="en-US"/>
              <a:t>After viewing, summarize the main points on the right side of the H-Chart. </a:t>
            </a:r>
            <a:endParaRPr/>
          </a:p>
          <a:p>
            <a:pPr marL="914400" lvl="0" indent="0" algn="l" rtl="0">
              <a:lnSpc>
                <a:spcPct val="100000"/>
              </a:lnSpc>
              <a:spcBef>
                <a:spcPts val="400"/>
              </a:spcBef>
              <a:spcAft>
                <a:spcPts val="0"/>
              </a:spcAft>
              <a:buNone/>
            </a:pPr>
            <a:endParaRPr/>
          </a:p>
          <a:p>
            <a:pPr marL="1645836" lvl="7" indent="-60952" algn="l" rtl="0">
              <a:lnSpc>
                <a:spcPct val="100000"/>
              </a:lnSpc>
              <a:spcBef>
                <a:spcPts val="240"/>
              </a:spcBef>
              <a:spcAft>
                <a:spcPts val="0"/>
              </a:spcAft>
              <a:buSzPts val="1200"/>
              <a:buFont typeface="Calibri"/>
              <a:buNone/>
            </a:pPr>
            <a:endParaRPr/>
          </a:p>
        </p:txBody>
      </p:sp>
      <p:sp>
        <p:nvSpPr>
          <p:cNvPr id="168" name="Google Shape;168;g26dd367fa1c_0_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Operant Conditioning Theory of Learning</a:t>
            </a:r>
            <a:endParaRPr/>
          </a:p>
        </p:txBody>
      </p:sp>
      <p:pic>
        <p:nvPicPr>
          <p:cNvPr id="169" name="Google Shape;169;g26dd367fa1c_0_1"/>
          <p:cNvPicPr preferRelativeResize="0"/>
          <p:nvPr/>
        </p:nvPicPr>
        <p:blipFill>
          <a:blip r:embed="rId3">
            <a:alphaModFix/>
          </a:blip>
          <a:stretch>
            <a:fillRect/>
          </a:stretch>
        </p:blipFill>
        <p:spPr>
          <a:xfrm>
            <a:off x="6175775" y="1164500"/>
            <a:ext cx="2209500" cy="22095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pic>
        <p:nvPicPr>
          <p:cNvPr id="174" name="Google Shape;174;p7" descr="Operant conditioning is based on the idea that we can increase or decrease a certain behavior by adding a consequence.&#10;&#10;Script: Selina Bador&#10;Artist: Pascal Gaggelli&#10;Voice: Mithril&#10;Recording: Notienatsu&#10;Editing: Peera Lertsukittipongsa&#10;Creative Director: Jonas Koblin&#10;Made with MinuteVideos&#10;&#10;This video was made with the support of our Patrons: Andrea Basilio Rava, Avigail, Badrah, Broke, Cedric Wang, Eva Marie Koblin, Esther Chiang, David Markham, Denis Kraus, Don Bone, Ginger, Jakob Dannesboe, Jeffrey Cassianna, John Zhang, Julien Dumesnil, kritik bhimani, Mathis Nu, Petra, Sergei Kukhariev, Tsungren Yang, and all the others!!!&#10;&#10;Subscribe to: https://www.youtube.com/channel/UC-RKpEc4eE9PwJaupN91xYQ&#10;&#10;To read the full script: https://docs.google.com/document/d/1Z7F-AxZ7evfZuMD4fJaDBiy_evF6K7Y-h8Mq-nNChCY/edit?usp=sharing&#10;&#10;Sources:&#10;Operant Conditioning:&#10;https://en.wikipedia.org/wiki/B._F._Skinner&#10;&#10;https://en.wikipedia.org/wiki/Operant_conditioning&#10;&#10;https://psychology.fas.harvard.edu/people/b-f-skinner&#10;&#10;https://www.verywellmind.com/behavioral-psychology-4157183&#10;&#10;https://bcotb.com/the-difference-between-positivenegative-reinforcement-and-positivenegative-punishment/&#10;&#10;https://en.wikipedia.org/wiki/Military_psychology&#10;https://en.wikipedia.org/wiki/Applied_behavior_analysis&#10; &#10;Schedule of Reinforcement&#10;https://courses.lumenlearning.com/wmopen-psychology/chapter/reading-reinforcement-schedules/&#10;https://www.verywellmind.com/what-is-a-schedule-of-reinforcement-2794864&#10; &#10;Examples from every-day life: https://studiousguy.com/examples-operant-conditioning-everday-life/&#10;Critical view and 8 reasons why conditioning does not always work with humans:&#10;https://www.ncbi.nlm.nih.gov/pmc/articles/PMC2203635/&#10;&#10;&#10;Classroom experiment: https://education.uiowa.edu/sites/education.uiowa.edu/files/documents/tl/praise_and_punish_your_peers_operant_conditioning_activity.pdf" title="Skinner’s Operant Conditioning: Rewards &amp; Punishments">
            <a:hlinkClick r:id="rId3"/>
          </p:cNvPr>
          <p:cNvPicPr preferRelativeResize="0"/>
          <p:nvPr/>
        </p:nvPicPr>
        <p:blipFill>
          <a:blip r:embed="rId4">
            <a:alphaModFix/>
          </a:blip>
          <a:stretch>
            <a:fillRect/>
          </a:stretch>
        </p:blipFill>
        <p:spPr>
          <a:xfrm>
            <a:off x="822075" y="279175"/>
            <a:ext cx="7093525" cy="3990125"/>
          </a:xfrm>
          <a:prstGeom prst="rect">
            <a:avLst/>
          </a:prstGeom>
          <a:noFill/>
          <a:ln>
            <a:noFill/>
          </a:ln>
        </p:spPr>
      </p:pic>
      <p:sp>
        <p:nvSpPr>
          <p:cNvPr id="175" name="Google Shape;175;p7"/>
          <p:cNvSpPr txBox="1"/>
          <p:nvPr/>
        </p:nvSpPr>
        <p:spPr>
          <a:xfrm>
            <a:off x="2790125" y="4488375"/>
            <a:ext cx="3248400" cy="451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200" u="sng">
                <a:solidFill>
                  <a:srgbClr val="1155CC"/>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https://www.youtube.com/watch?v=ne6o-uPJarA</a:t>
            </a:r>
            <a:endParaRPr>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4"/>
                                        </p:tgtEl>
                                        <p:attrNameLst>
                                          <p:attrName>style.visibility</p:attrName>
                                        </p:attrNameLst>
                                      </p:cBhvr>
                                      <p:to>
                                        <p:strVal val="visible"/>
                                      </p:to>
                                    </p:set>
                                    <p:animEffect transition="in" filter="fade">
                                      <p:cBhvr>
                                        <p:cTn id="7" dur="1000"/>
                                        <p:tgtEl>
                                          <p:spTgt spid="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8"/>
          <p:cNvSpPr txBox="1">
            <a:spLocks noGrp="1"/>
          </p:cNvSpPr>
          <p:nvPr>
            <p:ph type="body" idx="1"/>
          </p:nvPr>
        </p:nvSpPr>
        <p:spPr>
          <a:xfrm>
            <a:off x="457200" y="1309350"/>
            <a:ext cx="4672200" cy="3434100"/>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a:t>In the middle of the H-Chart, respond to the following question:</a:t>
            </a:r>
            <a:endParaRPr/>
          </a:p>
          <a:p>
            <a:pPr marL="914400" lvl="1" indent="-355600" algn="l" rtl="0">
              <a:lnSpc>
                <a:spcPct val="100000"/>
              </a:lnSpc>
              <a:spcBef>
                <a:spcPts val="0"/>
              </a:spcBef>
              <a:spcAft>
                <a:spcPts val="0"/>
              </a:spcAft>
              <a:buSzPts val="2000"/>
              <a:buChar char="•"/>
            </a:pPr>
            <a:r>
              <a:rPr lang="en-US"/>
              <a:t>According to operant conditioning, how can behavior be influenced? </a:t>
            </a:r>
            <a:endParaRPr/>
          </a:p>
          <a:p>
            <a:pPr marL="914400" lvl="0" indent="0" algn="l" rtl="0">
              <a:lnSpc>
                <a:spcPct val="100000"/>
              </a:lnSpc>
              <a:spcBef>
                <a:spcPts val="400"/>
              </a:spcBef>
              <a:spcAft>
                <a:spcPts val="0"/>
              </a:spcAft>
              <a:buNone/>
            </a:pPr>
            <a:endParaRPr/>
          </a:p>
          <a:p>
            <a:pPr marL="1645836" lvl="7" indent="-60951" algn="l" rtl="0">
              <a:lnSpc>
                <a:spcPct val="100000"/>
              </a:lnSpc>
              <a:spcBef>
                <a:spcPts val="240"/>
              </a:spcBef>
              <a:spcAft>
                <a:spcPts val="0"/>
              </a:spcAft>
              <a:buSzPts val="1200"/>
              <a:buFont typeface="Calibri"/>
              <a:buNone/>
            </a:pPr>
            <a:endParaRPr/>
          </a:p>
        </p:txBody>
      </p:sp>
      <p:sp>
        <p:nvSpPr>
          <p:cNvPr id="181" name="Google Shape;181;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Operant Conditioning Theory of Learning</a:t>
            </a:r>
            <a:endParaRPr/>
          </a:p>
        </p:txBody>
      </p:sp>
      <p:pic>
        <p:nvPicPr>
          <p:cNvPr id="182" name="Google Shape;182;p8"/>
          <p:cNvPicPr preferRelativeResize="0"/>
          <p:nvPr/>
        </p:nvPicPr>
        <p:blipFill>
          <a:blip r:embed="rId3">
            <a:alphaModFix/>
          </a:blip>
          <a:stretch>
            <a:fillRect/>
          </a:stretch>
        </p:blipFill>
        <p:spPr>
          <a:xfrm>
            <a:off x="6175775" y="1164500"/>
            <a:ext cx="2209500" cy="22095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9"/>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lnSpcReduction="10000"/>
          </a:bodyPr>
          <a:lstStyle/>
          <a:p>
            <a:pPr marL="227012" lvl="0" indent="-227012" algn="l" rtl="0">
              <a:lnSpc>
                <a:spcPct val="100000"/>
              </a:lnSpc>
              <a:spcBef>
                <a:spcPts val="0"/>
              </a:spcBef>
              <a:spcAft>
                <a:spcPts val="0"/>
              </a:spcAft>
              <a:buClr>
                <a:schemeClr val="accent4"/>
              </a:buClr>
              <a:buSzPts val="2600"/>
              <a:buFont typeface="Arial"/>
              <a:buChar char="•"/>
            </a:pPr>
            <a:r>
              <a:rPr lang="en-US"/>
              <a:t>Develop an operant conditioning scenario.</a:t>
            </a:r>
            <a:endParaRPr/>
          </a:p>
          <a:p>
            <a:pPr marL="227012" lvl="0" indent="-227012" algn="l" rtl="0">
              <a:lnSpc>
                <a:spcPct val="100000"/>
              </a:lnSpc>
              <a:spcBef>
                <a:spcPts val="0"/>
              </a:spcBef>
              <a:spcAft>
                <a:spcPts val="0"/>
              </a:spcAft>
              <a:buSzPts val="2600"/>
              <a:buChar char="•"/>
            </a:pPr>
            <a:r>
              <a:rPr lang="en-US"/>
              <a:t>Identify the behavior that should be increased or decreased.</a:t>
            </a:r>
            <a:endParaRPr/>
          </a:p>
          <a:p>
            <a:pPr marL="227012" lvl="0" indent="-227012" algn="l" rtl="0">
              <a:lnSpc>
                <a:spcPct val="100000"/>
              </a:lnSpc>
              <a:spcBef>
                <a:spcPts val="0"/>
              </a:spcBef>
              <a:spcAft>
                <a:spcPts val="0"/>
              </a:spcAft>
              <a:buSzPts val="2600"/>
              <a:buChar char="•"/>
            </a:pPr>
            <a:r>
              <a:rPr lang="en-US"/>
              <a:t>Determine if a punishment or reinforcement should be used.</a:t>
            </a:r>
            <a:endParaRPr/>
          </a:p>
          <a:p>
            <a:pPr marL="914400" lvl="1" indent="-355600" algn="l" rtl="0">
              <a:lnSpc>
                <a:spcPct val="100000"/>
              </a:lnSpc>
              <a:spcBef>
                <a:spcPts val="0"/>
              </a:spcBef>
              <a:spcAft>
                <a:spcPts val="0"/>
              </a:spcAft>
              <a:buSzPts val="2000"/>
              <a:buChar char="•"/>
            </a:pPr>
            <a:r>
              <a:rPr lang="en-US"/>
              <a:t>Create the punishment or reinforcement to modify desired behavior.</a:t>
            </a:r>
            <a:endParaRPr/>
          </a:p>
          <a:p>
            <a:pPr marL="914400" lvl="1" indent="-355600" algn="l" rtl="0">
              <a:lnSpc>
                <a:spcPct val="100000"/>
              </a:lnSpc>
              <a:spcBef>
                <a:spcPts val="0"/>
              </a:spcBef>
              <a:spcAft>
                <a:spcPts val="0"/>
              </a:spcAft>
              <a:buSzPts val="2000"/>
              <a:buChar char="•"/>
            </a:pPr>
            <a:r>
              <a:rPr lang="en-US"/>
              <a:t>Determine if the punishment or reinforcement should be positive or negative. </a:t>
            </a:r>
            <a:endParaRPr/>
          </a:p>
          <a:p>
            <a:pPr marL="457200" lvl="0" indent="-393700" algn="l" rtl="0">
              <a:lnSpc>
                <a:spcPct val="100000"/>
              </a:lnSpc>
              <a:spcBef>
                <a:spcPts val="0"/>
              </a:spcBef>
              <a:spcAft>
                <a:spcPts val="0"/>
              </a:spcAft>
              <a:buSzPts val="2600"/>
              <a:buChar char="•"/>
            </a:pPr>
            <a:r>
              <a:rPr lang="en-US"/>
              <a:t>Be ready to share your scenario. </a:t>
            </a:r>
            <a:endParaRPr/>
          </a:p>
          <a:p>
            <a:pPr marL="1645836" lvl="7" indent="-60951" algn="l" rtl="0">
              <a:lnSpc>
                <a:spcPct val="100000"/>
              </a:lnSpc>
              <a:spcBef>
                <a:spcPts val="240"/>
              </a:spcBef>
              <a:spcAft>
                <a:spcPts val="0"/>
              </a:spcAft>
              <a:buSzPts val="1200"/>
              <a:buFont typeface="Calibri"/>
              <a:buNone/>
            </a:pPr>
            <a:endParaRPr/>
          </a:p>
        </p:txBody>
      </p:sp>
      <p:sp>
        <p:nvSpPr>
          <p:cNvPr id="188" name="Google Shape;188;p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Operant Conditioning Scenario</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10"/>
          <p:cNvSpPr txBox="1">
            <a:spLocks noGrp="1"/>
          </p:cNvSpPr>
          <p:nvPr>
            <p:ph type="body" idx="1"/>
          </p:nvPr>
        </p:nvSpPr>
        <p:spPr>
          <a:xfrm>
            <a:off x="457200" y="1309350"/>
            <a:ext cx="6026700" cy="3434100"/>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a:t>Write a Six-Word Memoir that summarizes the learning theory of operant conditioning.</a:t>
            </a:r>
            <a:endParaRPr/>
          </a:p>
          <a:p>
            <a:pPr marL="227012" lvl="0" indent="-227012" algn="l" rtl="0">
              <a:lnSpc>
                <a:spcPct val="100000"/>
              </a:lnSpc>
              <a:spcBef>
                <a:spcPts val="0"/>
              </a:spcBef>
              <a:spcAft>
                <a:spcPts val="0"/>
              </a:spcAft>
              <a:buSzPts val="2600"/>
              <a:buChar char="•"/>
            </a:pPr>
            <a:r>
              <a:rPr lang="en-US"/>
              <a:t>An example of a six-word memoir about B.F. Skinner is:</a:t>
            </a:r>
            <a:endParaRPr/>
          </a:p>
          <a:p>
            <a:pPr marL="914400" lvl="1" indent="-355600" algn="l" rtl="0">
              <a:lnSpc>
                <a:spcPct val="100000"/>
              </a:lnSpc>
              <a:spcBef>
                <a:spcPts val="0"/>
              </a:spcBef>
              <a:spcAft>
                <a:spcPts val="0"/>
              </a:spcAft>
              <a:buSzPts val="2000"/>
              <a:buChar char="•"/>
            </a:pPr>
            <a:r>
              <a:rPr lang="en-US"/>
              <a:t>Father of operant conditioning, researched behavior. </a:t>
            </a:r>
            <a:endParaRPr/>
          </a:p>
          <a:p>
            <a:pPr marL="914400" lvl="0" indent="0" algn="l" rtl="0">
              <a:lnSpc>
                <a:spcPct val="100000"/>
              </a:lnSpc>
              <a:spcBef>
                <a:spcPts val="400"/>
              </a:spcBef>
              <a:spcAft>
                <a:spcPts val="0"/>
              </a:spcAft>
              <a:buNone/>
            </a:pPr>
            <a:endParaRPr/>
          </a:p>
          <a:p>
            <a:pPr marL="1645836" lvl="7" indent="-60951" algn="l" rtl="0">
              <a:lnSpc>
                <a:spcPct val="100000"/>
              </a:lnSpc>
              <a:spcBef>
                <a:spcPts val="240"/>
              </a:spcBef>
              <a:spcAft>
                <a:spcPts val="0"/>
              </a:spcAft>
              <a:buSzPts val="1200"/>
              <a:buFont typeface="Calibri"/>
              <a:buNone/>
            </a:pPr>
            <a:endParaRPr/>
          </a:p>
        </p:txBody>
      </p:sp>
      <p:sp>
        <p:nvSpPr>
          <p:cNvPr id="194" name="Google Shape;194;p1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Six-Word Memoir</a:t>
            </a:r>
            <a:endParaRPr/>
          </a:p>
        </p:txBody>
      </p:sp>
      <p:pic>
        <p:nvPicPr>
          <p:cNvPr id="195" name="Google Shape;195;p10"/>
          <p:cNvPicPr preferRelativeResize="0"/>
          <p:nvPr/>
        </p:nvPicPr>
        <p:blipFill>
          <a:blip r:embed="rId3">
            <a:alphaModFix/>
          </a:blip>
          <a:stretch>
            <a:fillRect/>
          </a:stretch>
        </p:blipFill>
        <p:spPr>
          <a:xfrm>
            <a:off x="5668099" y="453547"/>
            <a:ext cx="2921323" cy="71095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p>
            <a:pPr marL="0" lvl="0" indent="0" algn="l" rtl="0">
              <a:lnSpc>
                <a:spcPct val="100000"/>
              </a:lnSpc>
              <a:spcBef>
                <a:spcPts val="0"/>
              </a:spcBef>
              <a:spcAft>
                <a:spcPts val="0"/>
              </a:spcAft>
              <a:buClr>
                <a:schemeClr val="lt1"/>
              </a:buClr>
              <a:buSzPts val="5000"/>
              <a:buFont typeface="Calibri"/>
              <a:buNone/>
            </a:pPr>
            <a:r>
              <a:rPr lang="en-US"/>
              <a:t>Carrot or Stick?		</a:t>
            </a:r>
            <a:endParaRPr/>
          </a:p>
        </p:txBody>
      </p:sp>
      <p:sp>
        <p:nvSpPr>
          <p:cNvPr id="95" name="Google Shape;95;p2"/>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p>
            <a:pPr marL="0" marR="34289" lvl="0" indent="0" algn="l" rtl="0">
              <a:lnSpc>
                <a:spcPct val="100000"/>
              </a:lnSpc>
              <a:spcBef>
                <a:spcPts val="0"/>
              </a:spcBef>
              <a:spcAft>
                <a:spcPts val="0"/>
              </a:spcAft>
              <a:buSzPts val="2600"/>
              <a:buNone/>
            </a:pPr>
            <a:r>
              <a:rPr lang="en-US"/>
              <a:t>Operant Conditioning Learning Theory</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5"/>
          <p:cNvSpPr txBox="1">
            <a:spLocks noGrp="1"/>
          </p:cNvSpPr>
          <p:nvPr>
            <p:ph type="body" idx="1"/>
          </p:nvPr>
        </p:nvSpPr>
        <p:spPr>
          <a:xfrm>
            <a:off x="457200" y="1309350"/>
            <a:ext cx="5876100" cy="3434100"/>
          </a:xfrm>
          <a:prstGeom prst="rect">
            <a:avLst/>
          </a:prstGeom>
          <a:noFill/>
          <a:ln>
            <a:noFill/>
          </a:ln>
        </p:spPr>
        <p:txBody>
          <a:bodyPr spcFirstLastPara="1" wrap="square" lIns="91425" tIns="45700" rIns="91425" bIns="45700" anchor="t" anchorCtr="0">
            <a:normAutofit/>
          </a:bodyPr>
          <a:lstStyle/>
          <a:p>
            <a:pPr marL="457200" lvl="0" indent="-393700" algn="l" rtl="0">
              <a:lnSpc>
                <a:spcPct val="100000"/>
              </a:lnSpc>
              <a:spcBef>
                <a:spcPts val="0"/>
              </a:spcBef>
              <a:spcAft>
                <a:spcPts val="0"/>
              </a:spcAft>
              <a:buSzPts val="2600"/>
              <a:buChar char="•"/>
            </a:pPr>
            <a:r>
              <a:rPr lang="en-US"/>
              <a:t>Read each statement on the following slides.</a:t>
            </a:r>
            <a:endParaRPr/>
          </a:p>
          <a:p>
            <a:pPr marL="457200" lvl="0" indent="-393700" algn="l" rtl="0">
              <a:lnSpc>
                <a:spcPct val="100000"/>
              </a:lnSpc>
              <a:spcBef>
                <a:spcPts val="0"/>
              </a:spcBef>
              <a:spcAft>
                <a:spcPts val="0"/>
              </a:spcAft>
              <a:buSzPts val="2600"/>
              <a:buChar char="•"/>
            </a:pPr>
            <a:r>
              <a:rPr lang="en-US"/>
              <a:t>Move to the poster that aligns to your level of agreement.</a:t>
            </a:r>
            <a:endParaRPr/>
          </a:p>
          <a:p>
            <a:pPr marL="914400" lvl="0" indent="0" algn="l" rtl="0">
              <a:lnSpc>
                <a:spcPct val="100000"/>
              </a:lnSpc>
              <a:spcBef>
                <a:spcPts val="400"/>
              </a:spcBef>
              <a:spcAft>
                <a:spcPts val="0"/>
              </a:spcAft>
              <a:buNone/>
            </a:pPr>
            <a:endParaRPr/>
          </a:p>
          <a:p>
            <a:pPr marL="1645836" lvl="7" indent="-60951" algn="l" rtl="0">
              <a:lnSpc>
                <a:spcPct val="100000"/>
              </a:lnSpc>
              <a:spcBef>
                <a:spcPts val="240"/>
              </a:spcBef>
              <a:spcAft>
                <a:spcPts val="0"/>
              </a:spcAft>
              <a:buSzPts val="1200"/>
              <a:buFont typeface="Calibri"/>
              <a:buNone/>
            </a:pPr>
            <a:endParaRPr/>
          </a:p>
        </p:txBody>
      </p:sp>
      <p:sp>
        <p:nvSpPr>
          <p:cNvPr id="101" name="Google Shape;10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Four Corners</a:t>
            </a:r>
            <a:endParaRPr/>
          </a:p>
        </p:txBody>
      </p:sp>
      <p:pic>
        <p:nvPicPr>
          <p:cNvPr id="102" name="Google Shape;102;p5"/>
          <p:cNvPicPr preferRelativeResize="0"/>
          <p:nvPr/>
        </p:nvPicPr>
        <p:blipFill>
          <a:blip r:embed="rId3">
            <a:alphaModFix/>
          </a:blip>
          <a:stretch>
            <a:fillRect/>
          </a:stretch>
        </p:blipFill>
        <p:spPr>
          <a:xfrm>
            <a:off x="6640396" y="1063250"/>
            <a:ext cx="2383625" cy="22173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g23bcb1064ba_0_24"/>
          <p:cNvSpPr txBox="1">
            <a:spLocks noGrp="1"/>
          </p:cNvSpPr>
          <p:nvPr>
            <p:ph type="body" idx="1"/>
          </p:nvPr>
        </p:nvSpPr>
        <p:spPr>
          <a:xfrm>
            <a:off x="457200" y="1309350"/>
            <a:ext cx="5515500" cy="3434100"/>
          </a:xfrm>
          <a:prstGeom prst="rect">
            <a:avLst/>
          </a:prstGeom>
          <a:noFill/>
          <a:ln>
            <a:noFill/>
          </a:ln>
        </p:spPr>
        <p:txBody>
          <a:bodyPr spcFirstLastPara="1" wrap="square" lIns="91425" tIns="45700" rIns="91425" bIns="45700" anchor="t" anchorCtr="0">
            <a:normAutofit/>
          </a:bodyPr>
          <a:lstStyle/>
          <a:p>
            <a:pPr marL="457200" lvl="0" indent="0" algn="l" rtl="0">
              <a:lnSpc>
                <a:spcPct val="100000"/>
              </a:lnSpc>
              <a:spcBef>
                <a:spcPts val="0"/>
              </a:spcBef>
              <a:spcAft>
                <a:spcPts val="0"/>
              </a:spcAft>
              <a:buNone/>
            </a:pPr>
            <a:endParaRPr/>
          </a:p>
          <a:p>
            <a:pPr marL="457200" lvl="0" indent="0" algn="l" rtl="0">
              <a:lnSpc>
                <a:spcPct val="100000"/>
              </a:lnSpc>
              <a:spcBef>
                <a:spcPts val="0"/>
              </a:spcBef>
              <a:spcAft>
                <a:spcPts val="0"/>
              </a:spcAft>
              <a:buNone/>
            </a:pPr>
            <a:endParaRPr/>
          </a:p>
          <a:p>
            <a:pPr marL="457200" lvl="0" indent="0" algn="l" rtl="0">
              <a:lnSpc>
                <a:spcPct val="100000"/>
              </a:lnSpc>
              <a:spcBef>
                <a:spcPts val="0"/>
              </a:spcBef>
              <a:spcAft>
                <a:spcPts val="0"/>
              </a:spcAft>
              <a:buNone/>
            </a:pPr>
            <a:r>
              <a:rPr lang="en-US"/>
              <a:t>Receiving $10 for every A that I earn would motivate me to make all A’s. </a:t>
            </a:r>
            <a:endParaRPr/>
          </a:p>
          <a:p>
            <a:pPr marL="914400" lvl="0" indent="0" algn="l" rtl="0">
              <a:lnSpc>
                <a:spcPct val="100000"/>
              </a:lnSpc>
              <a:spcBef>
                <a:spcPts val="400"/>
              </a:spcBef>
              <a:spcAft>
                <a:spcPts val="0"/>
              </a:spcAft>
              <a:buNone/>
            </a:pPr>
            <a:endParaRPr/>
          </a:p>
          <a:p>
            <a:pPr marL="1645836" lvl="7" indent="-60952" algn="l" rtl="0">
              <a:lnSpc>
                <a:spcPct val="100000"/>
              </a:lnSpc>
              <a:spcBef>
                <a:spcPts val="240"/>
              </a:spcBef>
              <a:spcAft>
                <a:spcPts val="0"/>
              </a:spcAft>
              <a:buSzPts val="1200"/>
              <a:buFont typeface="Calibri"/>
              <a:buNone/>
            </a:pPr>
            <a:endParaRPr/>
          </a:p>
        </p:txBody>
      </p:sp>
      <p:sp>
        <p:nvSpPr>
          <p:cNvPr id="108" name="Google Shape;108;g23bcb1064ba_0_24"/>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Four Corners</a:t>
            </a:r>
            <a:endParaRPr/>
          </a:p>
        </p:txBody>
      </p:sp>
      <p:pic>
        <p:nvPicPr>
          <p:cNvPr id="109" name="Google Shape;109;g23bcb1064ba_0_24"/>
          <p:cNvPicPr preferRelativeResize="0"/>
          <p:nvPr/>
        </p:nvPicPr>
        <p:blipFill>
          <a:blip r:embed="rId3">
            <a:alphaModFix/>
          </a:blip>
          <a:stretch>
            <a:fillRect/>
          </a:stretch>
        </p:blipFill>
        <p:spPr>
          <a:xfrm>
            <a:off x="6640396" y="1063250"/>
            <a:ext cx="2383625" cy="22173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23bcb1064ba_0_1"/>
          <p:cNvSpPr txBox="1">
            <a:spLocks noGrp="1"/>
          </p:cNvSpPr>
          <p:nvPr>
            <p:ph type="body" idx="1"/>
          </p:nvPr>
        </p:nvSpPr>
        <p:spPr>
          <a:xfrm>
            <a:off x="457200" y="1309350"/>
            <a:ext cx="5431200" cy="3434100"/>
          </a:xfrm>
          <a:prstGeom prst="rect">
            <a:avLst/>
          </a:prstGeom>
          <a:noFill/>
          <a:ln>
            <a:noFill/>
          </a:ln>
        </p:spPr>
        <p:txBody>
          <a:bodyPr spcFirstLastPara="1" wrap="square" lIns="91425" tIns="45700" rIns="91425" bIns="45700" anchor="t" anchorCtr="0">
            <a:normAutofit/>
          </a:bodyPr>
          <a:lstStyle/>
          <a:p>
            <a:pPr marL="457200" lvl="0" indent="0" algn="l" rtl="0">
              <a:lnSpc>
                <a:spcPct val="100000"/>
              </a:lnSpc>
              <a:spcBef>
                <a:spcPts val="0"/>
              </a:spcBef>
              <a:spcAft>
                <a:spcPts val="0"/>
              </a:spcAft>
              <a:buNone/>
            </a:pPr>
            <a:endParaRPr/>
          </a:p>
          <a:p>
            <a:pPr marL="457200" lvl="0" indent="0" algn="l" rtl="0">
              <a:lnSpc>
                <a:spcPct val="100000"/>
              </a:lnSpc>
              <a:spcBef>
                <a:spcPts val="0"/>
              </a:spcBef>
              <a:spcAft>
                <a:spcPts val="0"/>
              </a:spcAft>
              <a:buNone/>
            </a:pPr>
            <a:endParaRPr/>
          </a:p>
          <a:p>
            <a:pPr marL="457200" lvl="0" indent="0" algn="l" rtl="0">
              <a:lnSpc>
                <a:spcPct val="100000"/>
              </a:lnSpc>
              <a:spcBef>
                <a:spcPts val="0"/>
              </a:spcBef>
              <a:spcAft>
                <a:spcPts val="0"/>
              </a:spcAft>
              <a:buNone/>
            </a:pPr>
            <a:r>
              <a:rPr lang="en-US"/>
              <a:t>Getting my phone taken away for failing a class would motivate me to have passing grades.  </a:t>
            </a:r>
            <a:endParaRPr/>
          </a:p>
          <a:p>
            <a:pPr marL="914400" lvl="0" indent="0" algn="l" rtl="0">
              <a:lnSpc>
                <a:spcPct val="100000"/>
              </a:lnSpc>
              <a:spcBef>
                <a:spcPts val="400"/>
              </a:spcBef>
              <a:spcAft>
                <a:spcPts val="0"/>
              </a:spcAft>
              <a:buNone/>
            </a:pPr>
            <a:endParaRPr/>
          </a:p>
          <a:p>
            <a:pPr marL="1645836" lvl="7" indent="-60952" algn="l" rtl="0">
              <a:lnSpc>
                <a:spcPct val="100000"/>
              </a:lnSpc>
              <a:spcBef>
                <a:spcPts val="240"/>
              </a:spcBef>
              <a:spcAft>
                <a:spcPts val="0"/>
              </a:spcAft>
              <a:buSzPts val="1200"/>
              <a:buFont typeface="Calibri"/>
              <a:buNone/>
            </a:pPr>
            <a:endParaRPr/>
          </a:p>
        </p:txBody>
      </p:sp>
      <p:sp>
        <p:nvSpPr>
          <p:cNvPr id="115" name="Google Shape;115;g23bcb1064ba_0_1"/>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Four Corners</a:t>
            </a:r>
            <a:endParaRPr/>
          </a:p>
        </p:txBody>
      </p:sp>
      <p:pic>
        <p:nvPicPr>
          <p:cNvPr id="116" name="Google Shape;116;g23bcb1064ba_0_1"/>
          <p:cNvPicPr preferRelativeResize="0"/>
          <p:nvPr/>
        </p:nvPicPr>
        <p:blipFill>
          <a:blip r:embed="rId3">
            <a:alphaModFix/>
          </a:blip>
          <a:stretch>
            <a:fillRect/>
          </a:stretch>
        </p:blipFill>
        <p:spPr>
          <a:xfrm>
            <a:off x="6640396" y="1063250"/>
            <a:ext cx="2383625" cy="22173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23bcb1064ba_0_13"/>
          <p:cNvSpPr txBox="1">
            <a:spLocks noGrp="1"/>
          </p:cNvSpPr>
          <p:nvPr>
            <p:ph type="body" idx="1"/>
          </p:nvPr>
        </p:nvSpPr>
        <p:spPr>
          <a:xfrm>
            <a:off x="457200" y="1309350"/>
            <a:ext cx="5431200" cy="3434100"/>
          </a:xfrm>
          <a:prstGeom prst="rect">
            <a:avLst/>
          </a:prstGeom>
          <a:noFill/>
          <a:ln>
            <a:noFill/>
          </a:ln>
        </p:spPr>
        <p:txBody>
          <a:bodyPr spcFirstLastPara="1" wrap="square" lIns="91425" tIns="45700" rIns="91425" bIns="45700" anchor="t" anchorCtr="0">
            <a:normAutofit/>
          </a:bodyPr>
          <a:lstStyle/>
          <a:p>
            <a:pPr marL="457200" lvl="0" indent="0" algn="l" rtl="0">
              <a:lnSpc>
                <a:spcPct val="100000"/>
              </a:lnSpc>
              <a:spcBef>
                <a:spcPts val="0"/>
              </a:spcBef>
              <a:spcAft>
                <a:spcPts val="0"/>
              </a:spcAft>
              <a:buNone/>
            </a:pPr>
            <a:endParaRPr/>
          </a:p>
          <a:p>
            <a:pPr marL="457200" lvl="0" indent="0" algn="l" rtl="0">
              <a:lnSpc>
                <a:spcPct val="100000"/>
              </a:lnSpc>
              <a:spcBef>
                <a:spcPts val="0"/>
              </a:spcBef>
              <a:spcAft>
                <a:spcPts val="0"/>
              </a:spcAft>
              <a:buNone/>
            </a:pPr>
            <a:endParaRPr/>
          </a:p>
          <a:p>
            <a:pPr marL="457200" lvl="0" indent="0" algn="l" rtl="0">
              <a:lnSpc>
                <a:spcPct val="100000"/>
              </a:lnSpc>
              <a:spcBef>
                <a:spcPts val="0"/>
              </a:spcBef>
              <a:spcAft>
                <a:spcPts val="0"/>
              </a:spcAft>
              <a:buNone/>
            </a:pPr>
            <a:r>
              <a:rPr lang="en-US"/>
              <a:t>Receiving a late fee for returning a library book past the due date would motivate me to stop returning books late. </a:t>
            </a:r>
            <a:endParaRPr/>
          </a:p>
          <a:p>
            <a:pPr marL="914400" lvl="0" indent="0" algn="l" rtl="0">
              <a:lnSpc>
                <a:spcPct val="100000"/>
              </a:lnSpc>
              <a:spcBef>
                <a:spcPts val="400"/>
              </a:spcBef>
              <a:spcAft>
                <a:spcPts val="0"/>
              </a:spcAft>
              <a:buNone/>
            </a:pPr>
            <a:endParaRPr/>
          </a:p>
          <a:p>
            <a:pPr marL="1645836" lvl="7" indent="-60952" algn="l" rtl="0">
              <a:lnSpc>
                <a:spcPct val="100000"/>
              </a:lnSpc>
              <a:spcBef>
                <a:spcPts val="240"/>
              </a:spcBef>
              <a:spcAft>
                <a:spcPts val="0"/>
              </a:spcAft>
              <a:buSzPts val="1200"/>
              <a:buFont typeface="Calibri"/>
              <a:buNone/>
            </a:pPr>
            <a:endParaRPr/>
          </a:p>
        </p:txBody>
      </p:sp>
      <p:sp>
        <p:nvSpPr>
          <p:cNvPr id="122" name="Google Shape;122;g23bcb1064ba_0_13"/>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Four Corners</a:t>
            </a:r>
            <a:endParaRPr/>
          </a:p>
        </p:txBody>
      </p:sp>
      <p:pic>
        <p:nvPicPr>
          <p:cNvPr id="123" name="Google Shape;123;g23bcb1064ba_0_13"/>
          <p:cNvPicPr preferRelativeResize="0"/>
          <p:nvPr/>
        </p:nvPicPr>
        <p:blipFill>
          <a:blip r:embed="rId3">
            <a:alphaModFix/>
          </a:blip>
          <a:stretch>
            <a:fillRect/>
          </a:stretch>
        </p:blipFill>
        <p:spPr>
          <a:xfrm>
            <a:off x="6640396" y="1063250"/>
            <a:ext cx="2383625" cy="22173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23bcb1064ba_0_7"/>
          <p:cNvSpPr txBox="1">
            <a:spLocks noGrp="1"/>
          </p:cNvSpPr>
          <p:nvPr>
            <p:ph type="body" idx="1"/>
          </p:nvPr>
        </p:nvSpPr>
        <p:spPr>
          <a:xfrm>
            <a:off x="457200" y="1309350"/>
            <a:ext cx="5431200" cy="3434100"/>
          </a:xfrm>
          <a:prstGeom prst="rect">
            <a:avLst/>
          </a:prstGeom>
          <a:noFill/>
          <a:ln>
            <a:noFill/>
          </a:ln>
        </p:spPr>
        <p:txBody>
          <a:bodyPr spcFirstLastPara="1" wrap="square" lIns="91425" tIns="45700" rIns="91425" bIns="45700" anchor="t" anchorCtr="0">
            <a:normAutofit/>
          </a:bodyPr>
          <a:lstStyle/>
          <a:p>
            <a:pPr marL="457200" lvl="0" indent="0" algn="l" rtl="0">
              <a:lnSpc>
                <a:spcPct val="100000"/>
              </a:lnSpc>
              <a:spcBef>
                <a:spcPts val="0"/>
              </a:spcBef>
              <a:spcAft>
                <a:spcPts val="0"/>
              </a:spcAft>
              <a:buNone/>
            </a:pPr>
            <a:endParaRPr/>
          </a:p>
          <a:p>
            <a:pPr marL="457200" lvl="0" indent="0" algn="l" rtl="0">
              <a:lnSpc>
                <a:spcPct val="100000"/>
              </a:lnSpc>
              <a:spcBef>
                <a:spcPts val="0"/>
              </a:spcBef>
              <a:spcAft>
                <a:spcPts val="0"/>
              </a:spcAft>
              <a:buNone/>
            </a:pPr>
            <a:endParaRPr/>
          </a:p>
          <a:p>
            <a:pPr marL="457200" lvl="0" indent="0" algn="l" rtl="0">
              <a:lnSpc>
                <a:spcPct val="100000"/>
              </a:lnSpc>
              <a:spcBef>
                <a:spcPts val="0"/>
              </a:spcBef>
              <a:spcAft>
                <a:spcPts val="0"/>
              </a:spcAft>
              <a:buNone/>
            </a:pPr>
            <a:r>
              <a:rPr lang="en-US"/>
              <a:t>Attending summer school due to excessive absences would motivate me to stop missing classes. </a:t>
            </a:r>
            <a:endParaRPr/>
          </a:p>
          <a:p>
            <a:pPr marL="914400" lvl="0" indent="0" algn="l" rtl="0">
              <a:lnSpc>
                <a:spcPct val="100000"/>
              </a:lnSpc>
              <a:spcBef>
                <a:spcPts val="400"/>
              </a:spcBef>
              <a:spcAft>
                <a:spcPts val="0"/>
              </a:spcAft>
              <a:buNone/>
            </a:pPr>
            <a:endParaRPr/>
          </a:p>
          <a:p>
            <a:pPr marL="1645836" lvl="7" indent="-60952" algn="l" rtl="0">
              <a:lnSpc>
                <a:spcPct val="100000"/>
              </a:lnSpc>
              <a:spcBef>
                <a:spcPts val="240"/>
              </a:spcBef>
              <a:spcAft>
                <a:spcPts val="0"/>
              </a:spcAft>
              <a:buSzPts val="1200"/>
              <a:buFont typeface="Calibri"/>
              <a:buNone/>
            </a:pPr>
            <a:endParaRPr/>
          </a:p>
        </p:txBody>
      </p:sp>
      <p:sp>
        <p:nvSpPr>
          <p:cNvPr id="129" name="Google Shape;129;g23bcb1064ba_0_7"/>
          <p:cNvSpPr txBox="1">
            <a:spLocks noGrp="1"/>
          </p:cNvSpPr>
          <p:nvPr>
            <p:ph type="title"/>
          </p:nvPr>
        </p:nvSpPr>
        <p:spPr>
          <a:xfrm>
            <a:off x="457200" y="307247"/>
            <a:ext cx="82296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Four Corners</a:t>
            </a:r>
            <a:endParaRPr/>
          </a:p>
        </p:txBody>
      </p:sp>
      <p:pic>
        <p:nvPicPr>
          <p:cNvPr id="130" name="Google Shape;130;g23bcb1064ba_0_7"/>
          <p:cNvPicPr preferRelativeResize="0"/>
          <p:nvPr/>
        </p:nvPicPr>
        <p:blipFill>
          <a:blip r:embed="rId3">
            <a:alphaModFix/>
          </a:blip>
          <a:stretch>
            <a:fillRect/>
          </a:stretch>
        </p:blipFill>
        <p:spPr>
          <a:xfrm>
            <a:off x="6640396" y="1063250"/>
            <a:ext cx="2383625" cy="22173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3"/>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a:t>
            </a:r>
            <a:endParaRPr/>
          </a:p>
        </p:txBody>
      </p:sp>
      <p:sp>
        <p:nvSpPr>
          <p:cNvPr id="136" name="Google Shape;136;p3"/>
          <p:cNvSpPr txBox="1">
            <a:spLocks noGrp="1"/>
          </p:cNvSpPr>
          <p:nvPr>
            <p:ph type="body" idx="1"/>
          </p:nvPr>
        </p:nvSpPr>
        <p:spPr>
          <a:xfrm>
            <a:off x="530352" y="2028497"/>
            <a:ext cx="7772400" cy="1950719"/>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SzPts val="2600"/>
              <a:buNone/>
            </a:pPr>
            <a:r>
              <a:rPr lang="en-US"/>
              <a:t>How is behavior influenced? </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Lesson Objective</a:t>
            </a:r>
            <a:endParaRPr/>
          </a:p>
        </p:txBody>
      </p:sp>
      <p:sp>
        <p:nvSpPr>
          <p:cNvPr id="142" name="Google Shape;142;p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55563" lvl="0" indent="0" algn="l" rtl="0">
              <a:lnSpc>
                <a:spcPct val="100000"/>
              </a:lnSpc>
              <a:spcBef>
                <a:spcPts val="0"/>
              </a:spcBef>
              <a:spcAft>
                <a:spcPts val="0"/>
              </a:spcAft>
              <a:buClr>
                <a:schemeClr val="lt1"/>
              </a:buClr>
              <a:buSzPts val="2600"/>
              <a:buNone/>
            </a:pPr>
            <a:r>
              <a:rPr lang="en-US"/>
              <a:t>Explain the operant conditioning theory of learning. </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712</Words>
  <Application>Microsoft Office PowerPoint</Application>
  <PresentationFormat>On-screen Show (16:9)</PresentationFormat>
  <Paragraphs>75</Paragraphs>
  <Slides>17</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Noto Sans Symbols</vt:lpstr>
      <vt:lpstr>LEARN theme</vt:lpstr>
      <vt:lpstr>LEARN theme</vt:lpstr>
      <vt:lpstr>PowerPoint Presentation</vt:lpstr>
      <vt:lpstr>Carrot or Stick?  </vt:lpstr>
      <vt:lpstr>Four Corners</vt:lpstr>
      <vt:lpstr>Four Corners</vt:lpstr>
      <vt:lpstr>Four Corners</vt:lpstr>
      <vt:lpstr>Four Corners</vt:lpstr>
      <vt:lpstr>Four Corners</vt:lpstr>
      <vt:lpstr>Essential Question</vt:lpstr>
      <vt:lpstr>Lesson Objective</vt:lpstr>
      <vt:lpstr>Card Matching</vt:lpstr>
      <vt:lpstr>Four Techniques of Operant Conditioning</vt:lpstr>
      <vt:lpstr>Operant Conditioning Theory of Learning</vt:lpstr>
      <vt:lpstr>Operant Conditioning Theory of Learning</vt:lpstr>
      <vt:lpstr>PowerPoint Presentation</vt:lpstr>
      <vt:lpstr>Operant Conditioning Theory of Learning</vt:lpstr>
      <vt:lpstr>Operant Conditioning Scenario</vt:lpstr>
      <vt:lpstr>Six-Word Memoir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Eike, Michell L.</dc:creator>
  <cp:lastModifiedBy>Bracken, Pam</cp:lastModifiedBy>
  <cp:revision>1</cp:revision>
  <dcterms:created xsi:type="dcterms:W3CDTF">2021-08-30T12:17:31Z</dcterms:created>
  <dcterms:modified xsi:type="dcterms:W3CDTF">2023-08-28T19:01:37Z</dcterms:modified>
</cp:coreProperties>
</file>