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onstantia" panose="02030602050306030303" pitchFamily="18" charset="0"/>
      <p:regular r:id="rId23"/>
      <p:bold r:id="rId24"/>
      <p:italic r:id="rId25"/>
      <p:boldItalic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hfM5d2d7/1xl1UyU684Yq+7cmk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53B08C-6D99-4348-B3C8-1EFB94D7B9D5}" v="3" dt="2023-08-21T19:55:42.987"/>
  </p1510:revLst>
</p1510:revInfo>
</file>

<file path=ppt/tableStyles.xml><?xml version="1.0" encoding="utf-8"?>
<a:tblStyleLst xmlns:a="http://schemas.openxmlformats.org/drawingml/2006/main" def="{28BEE361-805F-4CE8-95E4-C923D123DA04}">
  <a:tblStyle styleId="{28BEE361-805F-4CE8-95E4-C923D123DA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BED7D3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41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d9908066f654727934df7bf4f505a54d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igmund_Freud,_by_Max_Halberstadt_(cropped)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File:Charles_Darwin_portrait.jpg" TargetMode="External"/><Relationship Id="rId5" Type="http://schemas.openxmlformats.org/officeDocument/2006/relationships/hyperlink" Target="https://commons.wikimedia.org/wiki/File:William_James_b1842c.jpg" TargetMode="External"/><Relationship Id="rId4" Type="http://schemas.openxmlformats.org/officeDocument/2006/relationships/hyperlink" Target="https://commons.wikimedia.org/wiki/File:Wilhelm_Wundt.jp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610c4af17b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610c4af17b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Gallery Walk/Carousel. Strategies. </a:t>
            </a:r>
            <a:r>
              <a:rPr lang="en" sz="1200">
                <a:solidFill>
                  <a:srgbClr val="1155CC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https://learn.k20center.ou.edu/strategy/d9908066f654727934df7bf4f505a54d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610c4af17b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610c4af17b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745a237a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2745a237a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45a237a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745a237a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First image: 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Halberstadt , M. (n.d.). Sigmund Freud. Wikimedia Commons.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https://commons.wikimedia.org/wiki/File:Sigmund_Freud,_by_Max_Halberstadt_(cropped).jpg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Second image: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Wilhelm Wundt. Wikimedia Commons. (n.d.).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https://commons.wikimedia.org/wiki/File:Wilhelm_Wundt.jpg</a:t>
            </a:r>
            <a:r>
              <a:rPr lang="en">
                <a:solidFill>
                  <a:schemeClr val="dk1"/>
                </a:solidFill>
              </a:rPr>
              <a:t> 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Third image:</a:t>
            </a:r>
            <a:br>
              <a:rPr lang="en"/>
            </a:br>
            <a:r>
              <a:rPr lang="en">
                <a:solidFill>
                  <a:schemeClr val="dk1"/>
                </a:solidFill>
              </a:rPr>
              <a:t>Notman Studios. (n.d.). William James. Wikimedia Commons.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https://commons.wikimedia.org/wiki/File:William_James_b1842c.jpg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Fourth image: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Barraud, H. R. (n.d.). Charles Darwin portrait. Wikimedia Commons.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https://commons.wikimedia.org/wiki/File:Charles_Darwin_portrait.jpg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292929"/>
                </a:solidFill>
              </a:rPr>
              <a:t>K20 Center. (n.d.). KWHL Graphic Organizer. Strategies. </a:t>
            </a:r>
            <a:r>
              <a:rPr lang="en" sz="1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https://learn.k20center.ou.edu/strategy/127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3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3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2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5" name="Google Shape;5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4" name="Google Shape;64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900" cy="28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5" name="Google Shape;3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0" name="Google Shape;40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3" name="Google Shape;4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ctrTitle"/>
          </p:nvPr>
        </p:nvSpPr>
        <p:spPr>
          <a:xfrm>
            <a:off x="482100" y="1636325"/>
            <a:ext cx="8496600" cy="7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 sz="3900"/>
              <a:t>Analyzing Historical Figures in Psychology</a:t>
            </a:r>
            <a:endParaRPr sz="3900"/>
          </a:p>
        </p:txBody>
      </p:sp>
      <p:sp>
        <p:nvSpPr>
          <p:cNvPr id="74" name="Google Shape;74;p2"/>
          <p:cNvSpPr txBox="1">
            <a:spLocks noGrp="1"/>
          </p:cNvSpPr>
          <p:nvPr>
            <p:ph type="subTitle" idx="1"/>
          </p:nvPr>
        </p:nvSpPr>
        <p:spPr>
          <a:xfrm>
            <a:off x="482100" y="2437094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Analyzing Historical Figures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"/>
          <p:cNvSpPr txBox="1">
            <a:spLocks noGrp="1"/>
          </p:cNvSpPr>
          <p:nvPr>
            <p:ph type="title"/>
          </p:nvPr>
        </p:nvSpPr>
        <p:spPr>
          <a:xfrm>
            <a:off x="457201" y="3088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KWHL Chart</a:t>
            </a:r>
            <a:endParaRPr b="1"/>
          </a:p>
        </p:txBody>
      </p:sp>
      <p:sp>
        <p:nvSpPr>
          <p:cNvPr id="139" name="Google Shape;139;p12"/>
          <p:cNvSpPr txBox="1">
            <a:spLocks noGrp="1"/>
          </p:cNvSpPr>
          <p:nvPr>
            <p:ph type="body" idx="1"/>
          </p:nvPr>
        </p:nvSpPr>
        <p:spPr>
          <a:xfrm>
            <a:off x="457199" y="1166287"/>
            <a:ext cx="7464286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In the </a:t>
            </a:r>
            <a:r>
              <a:rPr lang="en" b="1">
                <a:solidFill>
                  <a:schemeClr val="accent2"/>
                </a:solidFill>
              </a:rPr>
              <a:t>“H”</a:t>
            </a:r>
            <a:r>
              <a:rPr lang="en"/>
              <a:t> column, write down ways you can find the information you listed in the “W” column.</a:t>
            </a:r>
            <a:br>
              <a:rPr lang="en"/>
            </a:b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resources could you use to learn </a:t>
            </a:r>
            <a:br>
              <a:rPr lang="en"/>
            </a:br>
            <a:r>
              <a:rPr lang="en"/>
              <a:t>more about your figure?</a:t>
            </a:r>
            <a:endParaRPr/>
          </a:p>
        </p:txBody>
      </p:sp>
      <p:pic>
        <p:nvPicPr>
          <p:cNvPr id="140" name="Google Shape;14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58763" y="2069750"/>
            <a:ext cx="18573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457200" y="3805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KWHL: Research</a:t>
            </a:r>
            <a:endParaRPr b="1"/>
          </a:p>
        </p:txBody>
      </p:sp>
      <p:sp>
        <p:nvSpPr>
          <p:cNvPr id="146" name="Google Shape;146;p13"/>
          <p:cNvSpPr txBox="1">
            <a:spLocks noGrp="1"/>
          </p:cNvSpPr>
          <p:nvPr>
            <p:ph type="body" idx="1"/>
          </p:nvPr>
        </p:nvSpPr>
        <p:spPr>
          <a:xfrm>
            <a:off x="457200" y="1237975"/>
            <a:ext cx="8203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Lastly, using the questions on “W” and the resources listed on the “H” fill in the </a:t>
            </a:r>
            <a:r>
              <a:rPr lang="en" b="1">
                <a:solidFill>
                  <a:schemeClr val="accent2"/>
                </a:solidFill>
              </a:rPr>
              <a:t>“L”</a:t>
            </a:r>
            <a:r>
              <a:rPr lang="en"/>
              <a:t> column.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Some things to consider as you research: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Notable accomplishments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Education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Connections to other historical figures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Interests or hobbies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Contributions to their field</a:t>
            </a:r>
            <a:endParaRPr/>
          </a:p>
          <a:p>
            <a:pPr marL="914400" lvl="1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Arial"/>
              <a:buChar char="•"/>
            </a:pPr>
            <a:r>
              <a:rPr lang="en"/>
              <a:t>Interesting facts</a:t>
            </a:r>
            <a:endParaRPr/>
          </a:p>
        </p:txBody>
      </p:sp>
      <p:pic>
        <p:nvPicPr>
          <p:cNvPr id="147" name="Google Shape;14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0988" y="2099250"/>
            <a:ext cx="18573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5"/>
          <p:cNvSpPr txBox="1">
            <a:spLocks noGrp="1"/>
          </p:cNvSpPr>
          <p:nvPr>
            <p:ph type="title"/>
          </p:nvPr>
        </p:nvSpPr>
        <p:spPr>
          <a:xfrm>
            <a:off x="457200" y="2618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Historical Figures Project</a:t>
            </a:r>
            <a:endParaRPr b="1"/>
          </a:p>
        </p:txBody>
      </p:sp>
      <p:sp>
        <p:nvSpPr>
          <p:cNvPr id="153" name="Google Shape;153;p15"/>
          <p:cNvSpPr txBox="1">
            <a:spLocks noGrp="1"/>
          </p:cNvSpPr>
          <p:nvPr>
            <p:ph type="body" idx="1"/>
          </p:nvPr>
        </p:nvSpPr>
        <p:spPr>
          <a:xfrm>
            <a:off x="457200" y="1179485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"/>
              <a:t>Using the template, create a project about your figure that includes each of the following:</a:t>
            </a:r>
            <a:endParaRPr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Quote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Five fast facts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Historical importance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Six-word memoir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Four symbols</a:t>
            </a:r>
            <a:endParaRPr sz="2000"/>
          </a:p>
          <a:p>
            <a:pPr marL="588645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/>
              <a:t>Image</a:t>
            </a: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10c4af17b_1_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Historical Figure Rubric</a:t>
            </a:r>
            <a:endParaRPr b="1"/>
          </a:p>
        </p:txBody>
      </p:sp>
      <p:graphicFrame>
        <p:nvGraphicFramePr>
          <p:cNvPr id="159" name="Google Shape;159;g2610c4af17b_1_4"/>
          <p:cNvGraphicFramePr/>
          <p:nvPr/>
        </p:nvGraphicFramePr>
        <p:xfrm>
          <a:off x="457200" y="1524000"/>
          <a:ext cx="5480050" cy="2631440"/>
        </p:xfrm>
        <a:graphic>
          <a:graphicData uri="http://schemas.openxmlformats.org/drawingml/2006/table">
            <a:tbl>
              <a:tblPr bandRow="1">
                <a:noFill/>
                <a:tableStyleId>{28BEE361-805F-4CE8-95E4-C923D123DA04}</a:tableStyleId>
              </a:tblPr>
              <a:tblGrid>
                <a:gridCol w="347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Required Items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Points Possible</a:t>
                      </a:r>
                      <a:endParaRPr sz="12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Name and Picture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Quote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Fast Facts (5 total)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Historical Importance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Symbols (4 total)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Six-Word Memoir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2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D7E7E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solidFill>
                      <a:srgbClr val="D7E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386400" y="1109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Gallery Walk</a:t>
            </a:r>
            <a:endParaRPr b="1"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457200" y="968350"/>
            <a:ext cx="7471500" cy="3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Using your </a:t>
            </a:r>
            <a:r>
              <a:rPr lang="en" sz="2400" b="1" dirty="0"/>
              <a:t>Gallery Walk Graphic Organizer</a:t>
            </a:r>
            <a:r>
              <a:rPr lang="en" sz="2400" dirty="0"/>
              <a:t>, go around the room visiting each profile and complete the handout.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" sz="2400" dirty="0"/>
              <a:t>Include the following: </a:t>
            </a:r>
            <a:endParaRPr sz="2400" dirty="0"/>
          </a:p>
          <a:p>
            <a:pPr marL="914400" lvl="1" indent="-247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300"/>
              <a:buChar char="⚫"/>
            </a:pPr>
            <a:r>
              <a:rPr lang="en" sz="1600" dirty="0"/>
              <a:t>Name of the historical figure</a:t>
            </a:r>
            <a:endParaRPr sz="1600" dirty="0"/>
          </a:p>
          <a:p>
            <a:pPr lvl="1" indent="-247650">
              <a:spcBef>
                <a:spcPts val="0"/>
              </a:spcBef>
              <a:buSzPts val="300"/>
            </a:pPr>
            <a:r>
              <a:rPr lang="en" sz="1600" dirty="0"/>
              <a:t>What stands out to you about the individual?</a:t>
            </a:r>
            <a:endParaRPr sz="1600" dirty="0"/>
          </a:p>
          <a:p>
            <a:pPr marL="914400" lvl="1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⚫"/>
            </a:pPr>
            <a:r>
              <a:rPr lang="en" sz="1600" dirty="0"/>
              <a:t>Why are they important in their field of study?</a:t>
            </a:r>
            <a:endParaRPr sz="1600"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By the end of the Gallery Walk, your organizer should have visited every figure’s profile.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9600" y="1720775"/>
            <a:ext cx="2357980" cy="11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610c4af17b_1_1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72" name="Google Shape;172;g2610c4af17b_1_14"/>
          <p:cNvSpPr txBox="1">
            <a:spLocks noGrp="1"/>
          </p:cNvSpPr>
          <p:nvPr>
            <p:ph type="body" idx="1"/>
          </p:nvPr>
        </p:nvSpPr>
        <p:spPr>
          <a:xfrm>
            <a:off x="530352" y="2065712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/>
              <a:t>What impact do researchers and their discoveries have on a field of study?</a:t>
            </a:r>
            <a:endParaRPr i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Tell Me Everything</a:t>
            </a:r>
            <a:endParaRPr b="1"/>
          </a:p>
        </p:txBody>
      </p:sp>
      <p:sp>
        <p:nvSpPr>
          <p:cNvPr id="80" name="Google Shape;80;p5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229599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What do you know about the field of Psychology and those who study this field?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Who are the key foundational researchers in psychology?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Share out </a:t>
            </a:r>
            <a:endParaRPr/>
          </a:p>
        </p:txBody>
      </p:sp>
      <p:pic>
        <p:nvPicPr>
          <p:cNvPr id="81" name="Google Shape;8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150" y="296460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745a237a14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Tell Me More</a:t>
            </a:r>
            <a:endParaRPr b="1"/>
          </a:p>
        </p:txBody>
      </p:sp>
      <p:sp>
        <p:nvSpPr>
          <p:cNvPr id="87" name="Google Shape;87;g2745a237a14_0_0"/>
          <p:cNvSpPr txBox="1">
            <a:spLocks noGrp="1"/>
          </p:cNvSpPr>
          <p:nvPr>
            <p:ph type="body" idx="1"/>
          </p:nvPr>
        </p:nvSpPr>
        <p:spPr>
          <a:xfrm>
            <a:off x="457199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Look at the list we have developed.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Do you notice any trends? What stands out to you?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Any omissions from the list?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Share out</a:t>
            </a:r>
            <a:endParaRPr/>
          </a:p>
        </p:txBody>
      </p:sp>
      <p:pic>
        <p:nvPicPr>
          <p:cNvPr id="88" name="Google Shape;88;g2745a237a1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41150" y="296460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45a237a14_0_5"/>
          <p:cNvSpPr txBox="1">
            <a:spLocks noGrp="1"/>
          </p:cNvSpPr>
          <p:nvPr>
            <p:ph type="title"/>
          </p:nvPr>
        </p:nvSpPr>
        <p:spPr>
          <a:xfrm>
            <a:off x="385875" y="31411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Key Psychologists </a:t>
            </a:r>
            <a:endParaRPr b="1"/>
          </a:p>
        </p:txBody>
      </p:sp>
      <p:pic>
        <p:nvPicPr>
          <p:cNvPr id="94" name="Google Shape;94;g2745a237a14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076" y="1274750"/>
            <a:ext cx="2030474" cy="27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2745a237a14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900" y="1289037"/>
            <a:ext cx="2030476" cy="2733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2745a237a14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722" y="1289025"/>
            <a:ext cx="2134528" cy="2733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g2745a237a14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9600" y="1289025"/>
            <a:ext cx="1946243" cy="27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745a237a14_0_5"/>
          <p:cNvSpPr txBox="1"/>
          <p:nvPr/>
        </p:nvSpPr>
        <p:spPr>
          <a:xfrm>
            <a:off x="386550" y="4094400"/>
            <a:ext cx="15615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Sigmund Freud</a:t>
            </a:r>
            <a:endParaRPr sz="15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745a237a14_0_5"/>
          <p:cNvSpPr txBox="1"/>
          <p:nvPr/>
        </p:nvSpPr>
        <p:spPr>
          <a:xfrm>
            <a:off x="2594375" y="4094400"/>
            <a:ext cx="15615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Wilhelm Wundt</a:t>
            </a:r>
            <a:endParaRPr sz="15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2745a237a14_0_5"/>
          <p:cNvSpPr txBox="1"/>
          <p:nvPr/>
        </p:nvSpPr>
        <p:spPr>
          <a:xfrm>
            <a:off x="4854238" y="4094400"/>
            <a:ext cx="15615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William James</a:t>
            </a:r>
            <a:endParaRPr sz="15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2745a237a14_0_5"/>
          <p:cNvSpPr txBox="1"/>
          <p:nvPr/>
        </p:nvSpPr>
        <p:spPr>
          <a:xfrm>
            <a:off x="7071963" y="4094400"/>
            <a:ext cx="15615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Charles Darwin</a:t>
            </a:r>
            <a:endParaRPr sz="1500" b="1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Essential Question</a:t>
            </a:r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body" idx="1"/>
          </p:nvPr>
        </p:nvSpPr>
        <p:spPr>
          <a:xfrm>
            <a:off x="530352" y="2065712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/>
              <a:t>What impact do researchers and their discoveries have on a field of study?</a:t>
            </a:r>
            <a:endParaRPr i="1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/>
          </a:p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113" name="Google Shape;113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Char char="•"/>
            </a:pPr>
            <a:r>
              <a:rPr lang="en"/>
              <a:t>Analyze and summarize the impact of key historical figures in the field of Psychology.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Your Task</a:t>
            </a:r>
            <a:endParaRPr b="1"/>
          </a:p>
        </p:txBody>
      </p:sp>
      <p:sp>
        <p:nvSpPr>
          <p:cNvPr id="119" name="Google Shape;119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Draw a slip of paper.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/>
              <a:t>The name on the paper will be the name of the person you will research for the project.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>
            <a:spLocks noGrp="1"/>
          </p:cNvSpPr>
          <p:nvPr>
            <p:ph type="title"/>
          </p:nvPr>
        </p:nvSpPr>
        <p:spPr>
          <a:xfrm>
            <a:off x="415900" y="8144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KWHL Chart</a:t>
            </a:r>
            <a:endParaRPr b="1"/>
          </a:p>
        </p:txBody>
      </p:sp>
      <p:sp>
        <p:nvSpPr>
          <p:cNvPr id="125" name="Google Shape;125;p10"/>
          <p:cNvSpPr txBox="1">
            <a:spLocks noGrp="1"/>
          </p:cNvSpPr>
          <p:nvPr>
            <p:ph type="body" idx="1"/>
          </p:nvPr>
        </p:nvSpPr>
        <p:spPr>
          <a:xfrm>
            <a:off x="415900" y="938850"/>
            <a:ext cx="78903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Write the name of your historical figure at the top of your KWHL Chart.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In the </a:t>
            </a:r>
            <a:r>
              <a:rPr lang="en" sz="2400" b="1">
                <a:solidFill>
                  <a:schemeClr val="accent2"/>
                </a:solidFill>
              </a:rPr>
              <a:t>“K”</a:t>
            </a:r>
            <a:r>
              <a:rPr lang="en" sz="2400"/>
              <a:t> column, fill in everything that you know about your figure.In the </a:t>
            </a:r>
            <a:r>
              <a:rPr lang="en" sz="2400" b="1">
                <a:solidFill>
                  <a:schemeClr val="accent2"/>
                </a:solidFill>
              </a:rPr>
              <a:t>“W”</a:t>
            </a:r>
            <a:r>
              <a:rPr lang="en" sz="2400"/>
              <a:t> column, write down everything you want to know about your figure.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/>
              <a:t>If you are unfamiliar with your figure, combine the “</a:t>
            </a:r>
            <a:r>
              <a:rPr lang="en" sz="2400" b="1">
                <a:solidFill>
                  <a:schemeClr val="accent2"/>
                </a:solidFill>
              </a:rPr>
              <a:t>K/W”</a:t>
            </a:r>
            <a:r>
              <a:rPr lang="en" sz="2400"/>
              <a:t> and come up with research questions. </a:t>
            </a:r>
            <a:endParaRPr sz="2400"/>
          </a:p>
        </p:txBody>
      </p:sp>
      <p:pic>
        <p:nvPicPr>
          <p:cNvPr id="126" name="Google Shape;12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1538" y="3355825"/>
            <a:ext cx="18573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b="1"/>
              <a:t>KWHL Chart: K/W</a:t>
            </a:r>
            <a:endParaRPr b="1"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Need help? Think about: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What do I want to know?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What would others want to know?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Char char="•"/>
            </a:pPr>
            <a:r>
              <a:rPr lang="en"/>
              <a:t>For what is this person famous?</a:t>
            </a:r>
            <a:endParaRPr/>
          </a:p>
        </p:txBody>
      </p:sp>
      <p:pic>
        <p:nvPicPr>
          <p:cNvPr id="133" name="Google Shape;13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9413" y="1649900"/>
            <a:ext cx="1857375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694</Words>
  <Application>Microsoft Office PowerPoint</Application>
  <PresentationFormat>On-screen Show (16:9)</PresentationFormat>
  <Paragraphs>91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Constantia</vt:lpstr>
      <vt:lpstr>Georgia</vt:lpstr>
      <vt:lpstr>Arial</vt:lpstr>
      <vt:lpstr>Calibri</vt:lpstr>
      <vt:lpstr>Noto Sans Symbols</vt:lpstr>
      <vt:lpstr>LEARN theme</vt:lpstr>
      <vt:lpstr>LEARN theme</vt:lpstr>
      <vt:lpstr>Analyzing Historical Figures in Psychology</vt:lpstr>
      <vt:lpstr>Tell Me Everything</vt:lpstr>
      <vt:lpstr>Tell Me More</vt:lpstr>
      <vt:lpstr>Key Psychologists </vt:lpstr>
      <vt:lpstr>Essential Question</vt:lpstr>
      <vt:lpstr>Objectives</vt:lpstr>
      <vt:lpstr>Your Task</vt:lpstr>
      <vt:lpstr>KWHL Chart</vt:lpstr>
      <vt:lpstr>KWHL Chart: K/W</vt:lpstr>
      <vt:lpstr>KWHL Chart</vt:lpstr>
      <vt:lpstr>KWHL: Research</vt:lpstr>
      <vt:lpstr>Historical Figures Project</vt:lpstr>
      <vt:lpstr>Historical Figure Rubric</vt:lpstr>
      <vt:lpstr>Gallery Walk</vt:lpstr>
      <vt:lpstr>Essential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Analyzing Historical Figures in Psychology</dc:title>
  <dc:creator>K20 Center</dc:creator>
  <cp:lastModifiedBy>Bracken, Pam</cp:lastModifiedBy>
  <cp:revision>2</cp:revision>
  <dcterms:modified xsi:type="dcterms:W3CDTF">2023-08-21T19:57:33Z</dcterms:modified>
</cp:coreProperties>
</file>