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27"/>
  </p:notesMasterIdLst>
  <p:sldIdLst>
    <p:sldId id="256" r:id="rId3"/>
    <p:sldId id="257" r:id="rId4"/>
    <p:sldId id="259" r:id="rId5"/>
    <p:sldId id="260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6" r:id="rId15"/>
    <p:sldId id="261" r:id="rId16"/>
    <p:sldId id="262" r:id="rId17"/>
    <p:sldId id="284" r:id="rId18"/>
    <p:sldId id="285" r:id="rId19"/>
    <p:sldId id="263" r:id="rId20"/>
    <p:sldId id="264" r:id="rId21"/>
    <p:sldId id="265" r:id="rId22"/>
    <p:sldId id="287" r:id="rId23"/>
    <p:sldId id="267" r:id="rId24"/>
    <p:sldId id="288" r:id="rId25"/>
    <p:sldId id="289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Constantia" panose="02030602050306030303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78"/>
    <p:restoredTop sz="94701"/>
  </p:normalViewPr>
  <p:slideViewPr>
    <p:cSldViewPr snapToGrid="0" snapToObjects="1">
      <p:cViewPr varScale="1">
        <p:scale>
          <a:sx n="91" d="100"/>
          <a:sy n="91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021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5685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8881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2184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727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5431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8727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0625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581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957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1;p44">
            <a:extLst>
              <a:ext uri="{FF2B5EF4-FFF2-40B4-BE49-F238E27FC236}">
                <a16:creationId xmlns:a16="http://schemas.microsoft.com/office/drawing/2014/main" id="{EB19592D-B525-1E4E-8221-43C6F8357E6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3" y="528078"/>
            <a:ext cx="3119925" cy="43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22;p44">
            <a:extLst>
              <a:ext uri="{FF2B5EF4-FFF2-40B4-BE49-F238E27FC236}">
                <a16:creationId xmlns:a16="http://schemas.microsoft.com/office/drawing/2014/main" id="{9A856608-27BB-6C4F-B44E-4E982B9AEBF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453" y="528077"/>
            <a:ext cx="7924562" cy="4395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4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29;p45">
            <a:extLst>
              <a:ext uri="{FF2B5EF4-FFF2-40B4-BE49-F238E27FC236}">
                <a16:creationId xmlns:a16="http://schemas.microsoft.com/office/drawing/2014/main" id="{A3861C56-272D-F340-8F88-D2CACD77C87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350" y="133600"/>
            <a:ext cx="7396475" cy="5098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19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36;p46">
            <a:extLst>
              <a:ext uri="{FF2B5EF4-FFF2-40B4-BE49-F238E27FC236}">
                <a16:creationId xmlns:a16="http://schemas.microsoft.com/office/drawing/2014/main" id="{5DB31939-5518-A94B-BA86-3E5CDC30C77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46700" y="1614925"/>
            <a:ext cx="52973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37;p46">
            <a:extLst>
              <a:ext uri="{FF2B5EF4-FFF2-40B4-BE49-F238E27FC236}">
                <a16:creationId xmlns:a16="http://schemas.microsoft.com/office/drawing/2014/main" id="{0FE6DB3C-5094-A748-928B-F0F7938F015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25" y="135400"/>
            <a:ext cx="5355701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30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s" b="0" i="0" u="none" baseline="0"/>
              <a:t>La proporción áurea en la naturaleza</a:t>
            </a:r>
            <a:endParaRPr dirty="0"/>
          </a:p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2" y="4350570"/>
            <a:ext cx="2611435" cy="11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71;p51">
            <a:extLst>
              <a:ext uri="{FF2B5EF4-FFF2-40B4-BE49-F238E27FC236}">
                <a16:creationId xmlns:a16="http://schemas.microsoft.com/office/drawing/2014/main" id="{1EEE9BE1-C933-F749-A660-015EB5A9CE1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21" y="1586730"/>
            <a:ext cx="3681663" cy="252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72;p51">
            <a:extLst>
              <a:ext uri="{FF2B5EF4-FFF2-40B4-BE49-F238E27FC236}">
                <a16:creationId xmlns:a16="http://schemas.microsoft.com/office/drawing/2014/main" id="{D295A30E-BC95-5344-ACB3-D3EA8B2D945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99" y="1549230"/>
            <a:ext cx="3356812" cy="252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34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6302"/>
            <a:ext cx="7559675" cy="3290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s" b="0" i="1" u="none" baseline="0"/>
              <a:t>El Hombre de Vitruvio</a:t>
            </a:r>
            <a:r>
              <a:rPr lang="es" b="0" i="0" u="none" baseline="0"/>
              <a:t> de Leonardo da Vinci</a:t>
            </a:r>
            <a:endParaRPr i="1" dirty="0"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3"/>
          </p:nvPr>
        </p:nvSpPr>
        <p:spPr>
          <a:xfrm>
            <a:off x="457200" y="1385316"/>
            <a:ext cx="8229600" cy="338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s" sz="2400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2400" b="0" i="0" u="none" baseline="0"/>
              <a:t>¿Qué notas en este boceto, matemáticamente?</a:t>
            </a: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s" sz="2400" dirty="0"/>
          </a:p>
          <a:p>
            <a:pPr algn="l" rtl="0">
              <a:spcBef>
                <a:spcPts val="0"/>
              </a:spcBef>
            </a:pPr>
            <a:r>
              <a:rPr lang="es" sz="2400" b="0" i="0" u="none" baseline="0"/>
              <a:t>Círculo</a:t>
            </a:r>
          </a:p>
          <a:p>
            <a:pPr algn="l" rtl="0">
              <a:spcBef>
                <a:spcPts val="0"/>
              </a:spcBef>
            </a:pPr>
            <a:r>
              <a:rPr lang="es" sz="2400" b="0" i="0" u="none" baseline="0"/>
              <a:t>Cuadrado</a:t>
            </a:r>
          </a:p>
          <a:p>
            <a:pPr algn="l" rtl="0">
              <a:spcBef>
                <a:spcPts val="0"/>
              </a:spcBef>
            </a:pPr>
            <a:r>
              <a:rPr lang="es" sz="2400" b="0" i="0" u="none" baseline="0"/>
              <a:t>Longitud de ambos brazos extendidos = altura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endParaRPr lang="es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s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16" name="Google Shape;11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570"/>
            <a:ext cx="2611437" cy="11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s" b="0" i="0" u="none" baseline="0"/>
              <a:t>¿Eres un niño "áureo"?</a:t>
            </a:r>
            <a:endParaRPr i="1" dirty="0"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3"/>
          </p:nvPr>
        </p:nvSpPr>
        <p:spPr>
          <a:xfrm>
            <a:off x="457200" y="1385316"/>
            <a:ext cx="8229600" cy="338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s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2400" b="0" i="0" u="none" baseline="0"/>
              <a:t>Materiales para cada grupo:</a:t>
            </a: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s" sz="24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s" sz="2400" b="0" i="0" u="none" baseline="0"/>
              <a:t>Calculadora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s" sz="2400" b="0" i="0" u="none" baseline="0"/>
              <a:t>Herramienta(s) de medición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s" sz="2400" b="0" i="0" u="none" baseline="0"/>
              <a:t>Hoja de actividades (digital)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endParaRPr lang="es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s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16" name="Google Shape;11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570"/>
            <a:ext cx="2611437" cy="1136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5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1136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s" b="0" i="0" u="none" baseline="0"/>
              <a:t>Exploración: completada en la Hoja de recogida de datos</a:t>
            </a:r>
            <a:endParaRPr i="1" dirty="0"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3"/>
          </p:nvPr>
        </p:nvSpPr>
        <p:spPr>
          <a:xfrm>
            <a:off x="457200" y="1664882"/>
            <a:ext cx="8229600" cy="3105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lvl="0" indent="-317500" algn="l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endParaRPr lang="es" dirty="0"/>
          </a:p>
          <a:p>
            <a:pPr lvl="0" indent="-317500" algn="l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endParaRPr lang="es" dirty="0"/>
          </a:p>
          <a:p>
            <a:pPr lvl="0" indent="-317500" algn="l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es" b="0" i="0" u="none" baseline="0"/>
              <a:t>Paso uno: Midan las dimensiones necesarias del cuerpo y regístrenlas en el espacio indicado.</a:t>
            </a:r>
          </a:p>
          <a:p>
            <a:pPr marL="139700" lvl="0" indent="0" algn="l" rtl="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es" dirty="0"/>
          </a:p>
          <a:p>
            <a:pPr lvl="0" indent="-317500" algn="l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es" b="0" i="0" u="none" baseline="0"/>
              <a:t>Segundo paso: Utilicen la hoja de cálculo para crear proporciones con las medidas para determinar si son "niños áureos". Encuentren el promedio de su grupo para cada categoría.</a:t>
            </a:r>
          </a:p>
          <a:p>
            <a:pPr marL="139700" lvl="0" indent="0" algn="l" rtl="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es" dirty="0"/>
          </a:p>
          <a:p>
            <a:pPr lvl="0" indent="-317500" algn="l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es" b="0" i="0" u="none" baseline="0"/>
              <a:t>Tercer paso: Un integrante del grupo entrega al profesor los promedios del grupo.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endParaRPr lang="es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s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16" name="Google Shape;11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570"/>
            <a:ext cx="2611437" cy="1136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4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673" cy="3290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s" b="0" i="0" u="none" baseline="0"/>
              <a:t>¿Eres "áureo"?</a:t>
            </a:r>
            <a:endParaRPr dirty="0"/>
          </a:p>
        </p:txBody>
      </p:sp>
      <p:sp>
        <p:nvSpPr>
          <p:cNvPr id="129" name="Google Shape;129;p27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8229600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2400" b="0" i="0" u="none" baseline="0"/>
              <a:t>Según tus proporciones, ¿eres un niño "áureo"?</a:t>
            </a: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s" sz="2400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2400" b="0" i="0" u="none" baseline="0"/>
              <a:t>¿Somos un salón de clases "áureo"?</a:t>
            </a: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s" sz="2400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2400" b="0" i="0" u="none" baseline="0"/>
              <a:t>¿Cómo lo sabes?</a:t>
            </a:r>
          </a:p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2" y="4350570"/>
            <a:ext cx="2611435" cy="11368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64;p50">
            <a:extLst>
              <a:ext uri="{FF2B5EF4-FFF2-40B4-BE49-F238E27FC236}">
                <a16:creationId xmlns:a16="http://schemas.microsoft.com/office/drawing/2014/main" id="{B666BDB0-606D-5E4C-833B-FB0AFEFA83C2}"/>
              </a:ext>
            </a:extLst>
          </p:cNvPr>
          <p:cNvSpPr txBox="1"/>
          <p:nvPr/>
        </p:nvSpPr>
        <p:spPr>
          <a:xfrm>
            <a:off x="457200" y="3995752"/>
            <a:ext cx="69795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0" i="0" u="none" baseline="0">
                <a:solidFill>
                  <a:schemeClr val="accent2"/>
                </a:solidFill>
              </a:rPr>
              <a:t>Estándar </a:t>
            </a:r>
            <a:endParaRPr sz="11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b="1" i="0" u="none" baseline="0">
                <a:solidFill>
                  <a:schemeClr val="accent2"/>
                </a:solidFill>
              </a:rPr>
              <a:t>7.A.2 </a:t>
            </a:r>
            <a:r>
              <a:rPr lang="es" sz="800" b="0" i="0" u="none" baseline="0">
                <a:solidFill>
                  <a:schemeClr val="accent2"/>
                </a:solidFill>
              </a:rPr>
              <a:t>Reconocer las relaciones proporcionales en situaciones matemáticas y del mundo real; representar estas y otras relaciones con tablas, descripciones verbales, símbolos y gráficos; resolver problemas que involucren relaciones proporcionales e interpretar los resultados en el contexto original. </a:t>
            </a:r>
            <a:endParaRPr sz="8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0" i="0" u="none" baseline="0">
                <a:solidFill>
                  <a:schemeClr val="accent2"/>
                </a:solidFill>
              </a:rPr>
              <a:t>					</a:t>
            </a:r>
            <a:endParaRPr sz="11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0" i="0" u="none" baseline="0">
                <a:solidFill>
                  <a:schemeClr val="accent2"/>
                </a:solidFill>
              </a:rPr>
              <a:t>				</a:t>
            </a:r>
            <a:endParaRPr sz="11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0" i="0" u="none" baseline="0">
                <a:solidFill>
                  <a:schemeClr val="accent2"/>
                </a:solidFill>
              </a:rPr>
              <a:t>			</a:t>
            </a:r>
            <a:endParaRPr sz="11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0" i="0" u="none" baseline="0">
                <a:solidFill>
                  <a:schemeClr val="accent2"/>
                </a:solidFill>
              </a:rPr>
              <a:t>		</a:t>
            </a:r>
            <a:endParaRPr sz="11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s" b="0" i="0" u="none" baseline="0"/>
              <a:t>¿Somos áureos (de oro)?</a:t>
            </a:r>
            <a:endParaRPr dirty="0"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s" b="0" i="0" u="none" baseline="0"/>
              <a:t>Explorando la proporción áurea para descubrir patrones matemáticos comunes expresados en la naturaleza.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673" cy="3290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5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FB08-F170-A041-85F5-81D1258E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58398"/>
            <a:ext cx="8520600" cy="572700"/>
          </a:xfrm>
        </p:spPr>
        <p:txBody>
          <a:bodyPr/>
          <a:lstStyle/>
          <a:p>
            <a:pPr algn="l" rtl="0"/>
            <a:r>
              <a:rPr lang="es" b="0" i="0" u="none" baseline="0"/>
              <a:t>Ubiquemos la proporción áurea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5FAC9-2589-5A47-B6FA-32C53F481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65848"/>
            <a:ext cx="8520600" cy="3416400"/>
          </a:xfrm>
        </p:spPr>
        <p:txBody>
          <a:bodyPr/>
          <a:lstStyle/>
          <a:p>
            <a:pPr marL="577850" indent="-514350" algn="l" rtl="0">
              <a:buFont typeface="+mj-lt"/>
              <a:buAutoNum type="arabicPeriod"/>
            </a:pPr>
            <a:r>
              <a:rPr lang="es" b="0" i="0" u="none" baseline="0"/>
              <a:t>Encuentra a tu primer compañero.</a:t>
            </a:r>
            <a:br>
              <a:rPr lang="es"/>
            </a:br>
            <a:endParaRPr lang="es" dirty="0"/>
          </a:p>
          <a:p>
            <a:pPr marL="577850" indent="-514350" algn="l" rtl="0">
              <a:buFont typeface="+mj-lt"/>
              <a:buAutoNum type="arabicPeriod"/>
            </a:pPr>
            <a:r>
              <a:rPr lang="es" b="0" i="0" u="none" baseline="0"/>
              <a:t>Trabaja con tu compañero y ubiquen tres objetos rectangulares en el salón que tengan una proporción áurea.</a:t>
            </a:r>
            <a:br>
              <a:rPr lang="es"/>
            </a:br>
            <a:r>
              <a:rPr lang="es" b="0" i="0" u="none" baseline="0"/>
              <a:t> </a:t>
            </a:r>
          </a:p>
          <a:p>
            <a:pPr marL="577850" indent="-514350" algn="l" rtl="0">
              <a:buFont typeface="+mj-lt"/>
              <a:buAutoNum type="arabicPeriod"/>
            </a:pPr>
            <a:r>
              <a:rPr lang="es" b="0" i="0" u="none" baseline="0"/>
              <a:t>Anoten lo siguiente en sus cuadernos:</a:t>
            </a:r>
          </a:p>
          <a:p>
            <a:pPr lvl="1" algn="l" rtl="0">
              <a:buFont typeface="Arial" panose="020B0604020202020204" pitchFamily="34" charset="0"/>
              <a:buChar char="•"/>
            </a:pPr>
            <a:r>
              <a:rPr lang="es" b="0" i="0" u="none" baseline="0"/>
              <a:t>Lo que han medido</a:t>
            </a:r>
          </a:p>
          <a:p>
            <a:pPr lvl="1" algn="l" rtl="0">
              <a:buFont typeface="Arial" panose="020B0604020202020204" pitchFamily="34" charset="0"/>
              <a:buChar char="•"/>
            </a:pPr>
            <a:r>
              <a:rPr lang="es" b="0" i="0" u="none" baseline="0"/>
              <a:t>Las medidas reales</a:t>
            </a:r>
          </a:p>
          <a:p>
            <a:pPr lvl="1" algn="l" rtl="0">
              <a:buFont typeface="Arial" panose="020B0604020202020204" pitchFamily="34" charset="0"/>
              <a:buChar char="•"/>
            </a:pPr>
            <a:r>
              <a:rPr lang="es" b="0" i="0" u="none" baseline="0"/>
              <a:t>Explicación de si el objeto tiene o no una proporción áurea</a:t>
            </a:r>
          </a:p>
        </p:txBody>
      </p:sp>
    </p:spTree>
    <p:extLst>
      <p:ext uri="{BB962C8B-B14F-4D97-AF65-F5344CB8AC3E}">
        <p14:creationId xmlns:p14="http://schemas.microsoft.com/office/powerpoint/2010/main" val="3131037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5" y="926302"/>
            <a:ext cx="7559670" cy="3290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30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4707C-46B2-4741-8308-1BF33E67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0" i="0" u="none" baseline="0"/>
              <a:t>La proporción áurea en casa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CF382-DB27-3E46-B316-C4CE26525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81350"/>
            <a:ext cx="8520600" cy="3416400"/>
          </a:xfrm>
        </p:spPr>
        <p:txBody>
          <a:bodyPr/>
          <a:lstStyle/>
          <a:p>
            <a:pPr algn="l" rtl="0"/>
            <a:r>
              <a:rPr lang="es" b="0" i="0" u="none" baseline="0"/>
              <a:t>Ubica en tu casa tres objetos que creas que tienen una proporción áurea. </a:t>
            </a:r>
          </a:p>
          <a:p>
            <a:pPr marL="63500" indent="0" algn="l" rtl="0">
              <a:buNone/>
            </a:pPr>
            <a:endParaRPr lang="es" dirty="0"/>
          </a:p>
          <a:p>
            <a:pPr algn="l" rtl="0"/>
            <a:r>
              <a:rPr lang="es" b="0" i="0" u="none" baseline="0"/>
              <a:t>Fotografíalos o dibújalos.</a:t>
            </a:r>
          </a:p>
          <a:p>
            <a:pPr marL="63500" indent="0" algn="l" rtl="0">
              <a:buNone/>
            </a:pPr>
            <a:endParaRPr lang="es" dirty="0"/>
          </a:p>
          <a:p>
            <a:pPr algn="l" rtl="0"/>
            <a:r>
              <a:rPr lang="es" b="0" i="0" u="none" baseline="0"/>
              <a:t>Mide cada elemento para confirmar la proporción áurea.</a:t>
            </a:r>
          </a:p>
          <a:p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3175989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EC88B-42E9-4B42-BCAA-09B6721A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0" i="0" u="none" baseline="0"/>
              <a:t>Documento de dos minutos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5419-36BE-D242-BB73-27A1A184C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" b="0" i="0" u="none" baseline="0"/>
              <a:t>En dos minutos, responde lo siguiente:</a:t>
            </a:r>
          </a:p>
          <a:p>
            <a:endParaRPr lang="es" dirty="0"/>
          </a:p>
          <a:p>
            <a:pPr marL="63500" indent="0" algn="l" rtl="0">
              <a:buNone/>
            </a:pPr>
            <a:r>
              <a:rPr lang="es" b="0" i="0" u="none" baseline="0"/>
              <a:t>	</a:t>
            </a:r>
            <a:r>
              <a:rPr lang="es" b="0" i="1" u="none" baseline="0"/>
              <a:t>Explica qué es la proporción áurea </a:t>
            </a:r>
            <a:r>
              <a:rPr lang="es" b="0" i="0" u="none" baseline="0"/>
              <a:t>	</a:t>
            </a:r>
            <a:r>
              <a:rPr lang="es" b="0" i="1" u="none" baseline="0"/>
              <a:t>a un amigo que no esté en nuestra clase y comparte algunos ejemplos de dónde </a:t>
            </a:r>
            <a:r>
              <a:rPr lang="es" b="0" i="0" u="none" baseline="0"/>
              <a:t>	</a:t>
            </a:r>
          </a:p>
          <a:p>
            <a:pPr marL="63500" indent="0" algn="l" rtl="0">
              <a:buNone/>
            </a:pPr>
            <a:r>
              <a:rPr lang="es" b="0" i="0" u="none" baseline="0"/>
              <a:t>	</a:t>
            </a:r>
            <a:r>
              <a:rPr lang="es" b="0" i="1" u="none" baseline="0"/>
              <a:t>puede encontrarse en la naturaleza y/o en los objetos creados por el hombre.</a:t>
            </a:r>
          </a:p>
        </p:txBody>
      </p:sp>
    </p:spTree>
    <p:extLst>
      <p:ext uri="{BB962C8B-B14F-4D97-AF65-F5344CB8AC3E}">
        <p14:creationId xmlns:p14="http://schemas.microsoft.com/office/powerpoint/2010/main" val="102248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5513"/>
            <a:ext cx="7559675" cy="32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s" b="0" i="0" u="none" baseline="0"/>
              <a:t>¿Qué tienen en común estas imágenes?</a:t>
            </a:r>
            <a:endParaRPr dirty="0"/>
          </a:p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297"/>
            <a:ext cx="2611437" cy="113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1;p38">
            <a:extLst>
              <a:ext uri="{FF2B5EF4-FFF2-40B4-BE49-F238E27FC236}">
                <a16:creationId xmlns:a16="http://schemas.microsoft.com/office/drawing/2014/main" id="{B596E462-5A90-A24E-AC1A-1279780D23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7974" y="1414813"/>
            <a:ext cx="2472721" cy="329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2;p38">
            <a:extLst>
              <a:ext uri="{FF2B5EF4-FFF2-40B4-BE49-F238E27FC236}">
                <a16:creationId xmlns:a16="http://schemas.microsoft.com/office/drawing/2014/main" id="{AA68931E-0A43-B94D-B1CC-0D677FB4E66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3304" y="1471513"/>
            <a:ext cx="2438650" cy="32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s" b="0" i="0" u="none" baseline="0"/>
              <a:t>¿Qué tienen en común estas imágenes?</a:t>
            </a:r>
            <a:endParaRPr dirty="0"/>
          </a:p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297"/>
            <a:ext cx="2611437" cy="113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0;p39">
            <a:extLst>
              <a:ext uri="{FF2B5EF4-FFF2-40B4-BE49-F238E27FC236}">
                <a16:creationId xmlns:a16="http://schemas.microsoft.com/office/drawing/2014/main" id="{8F5D8946-D498-A44C-A58A-A5110794D99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665956"/>
            <a:ext cx="3946358" cy="2494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9;p39">
            <a:extLst>
              <a:ext uri="{FF2B5EF4-FFF2-40B4-BE49-F238E27FC236}">
                <a16:creationId xmlns:a16="http://schemas.microsoft.com/office/drawing/2014/main" id="{395DA30B-0C64-DD49-BC43-90C9379C084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0444" y="1665957"/>
            <a:ext cx="3444244" cy="2494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7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s" b="0" i="0" u="none" baseline="0"/>
              <a:t>¿Qué tienen en común estas imágenes?</a:t>
            </a:r>
            <a:endParaRPr dirty="0"/>
          </a:p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297"/>
            <a:ext cx="2611437" cy="113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8;p40">
            <a:extLst>
              <a:ext uri="{FF2B5EF4-FFF2-40B4-BE49-F238E27FC236}">
                <a16:creationId xmlns:a16="http://schemas.microsoft.com/office/drawing/2014/main" id="{36F2E67A-04D6-7744-B660-4B9940CCEDD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517224"/>
            <a:ext cx="3344779" cy="283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7;p40">
            <a:extLst>
              <a:ext uri="{FF2B5EF4-FFF2-40B4-BE49-F238E27FC236}">
                <a16:creationId xmlns:a16="http://schemas.microsoft.com/office/drawing/2014/main" id="{CBEF1A52-8295-7C4E-9CBD-5E2C791152F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0227" y="1639200"/>
            <a:ext cx="3754574" cy="2248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0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57200" y="3787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s" b="0" i="0" u="none" baseline="0"/>
              <a:t>Concurso de los rectángulos</a:t>
            </a:r>
            <a:endParaRPr dirty="0"/>
          </a:p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297"/>
            <a:ext cx="2611437" cy="11373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7;p27">
            <a:extLst>
              <a:ext uri="{FF2B5EF4-FFF2-40B4-BE49-F238E27FC236}">
                <a16:creationId xmlns:a16="http://schemas.microsoft.com/office/drawing/2014/main" id="{71666198-C1BE-1140-9A1B-A95B600713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42145"/>
            <a:ext cx="8229600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 b="1" i="0" u="none" baseline="0"/>
              <a:t>Elige el rectángulo que más te guste.</a:t>
            </a:r>
            <a:endParaRPr dirty="0"/>
          </a:p>
        </p:txBody>
      </p:sp>
      <p:pic>
        <p:nvPicPr>
          <p:cNvPr id="9" name="Google Shape;195;p41">
            <a:extLst>
              <a:ext uri="{FF2B5EF4-FFF2-40B4-BE49-F238E27FC236}">
                <a16:creationId xmlns:a16="http://schemas.microsoft.com/office/drawing/2014/main" id="{EDE8C82B-DFF3-D244-AF3D-12339F2487E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2093" y="1189574"/>
            <a:ext cx="4522323" cy="33290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1C5620-6D0F-C749-BA43-9EBDD91298F8}"/>
              </a:ext>
            </a:extLst>
          </p:cNvPr>
          <p:cNvSpPr txBox="1"/>
          <p:nvPr/>
        </p:nvSpPr>
        <p:spPr>
          <a:xfrm>
            <a:off x="2572093" y="246360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F134B1-9D72-AB4F-987B-3720473343F8}"/>
              </a:ext>
            </a:extLst>
          </p:cNvPr>
          <p:cNvSpPr txBox="1"/>
          <p:nvPr/>
        </p:nvSpPr>
        <p:spPr>
          <a:xfrm>
            <a:off x="4528362" y="246360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65112-4E12-BB4C-BE39-69E62651B5C9}"/>
              </a:ext>
            </a:extLst>
          </p:cNvPr>
          <p:cNvSpPr txBox="1"/>
          <p:nvPr/>
        </p:nvSpPr>
        <p:spPr>
          <a:xfrm>
            <a:off x="6248924" y="246360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171B20-5C5C-6D46-B801-C7CDE42CE3FC}"/>
              </a:ext>
            </a:extLst>
          </p:cNvPr>
          <p:cNvSpPr txBox="1"/>
          <p:nvPr/>
        </p:nvSpPr>
        <p:spPr>
          <a:xfrm>
            <a:off x="2285576" y="395392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318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s" b="0" i="0" u="none" baseline="0"/>
              <a:t>Aquí está... "¡La Srta. Rectángulo!"</a:t>
            </a:r>
            <a:endParaRPr dirty="0"/>
          </a:p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297"/>
            <a:ext cx="2611437" cy="113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06;p42">
            <a:extLst>
              <a:ext uri="{FF2B5EF4-FFF2-40B4-BE49-F238E27FC236}">
                <a16:creationId xmlns:a16="http://schemas.microsoft.com/office/drawing/2014/main" id="{31086DCE-F53E-9044-B7E2-D7E952986A3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5977" y="1447850"/>
            <a:ext cx="5331321" cy="31383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oogle Shape;207;p42">
            <a:extLst>
              <a:ext uri="{FF2B5EF4-FFF2-40B4-BE49-F238E27FC236}">
                <a16:creationId xmlns:a16="http://schemas.microsoft.com/office/drawing/2014/main" id="{B2E581F7-F672-9347-AFAA-CE972F9802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307919"/>
              </p:ext>
            </p:extLst>
          </p:nvPr>
        </p:nvGraphicFramePr>
        <p:xfrm>
          <a:off x="1515979" y="1452576"/>
          <a:ext cx="5331321" cy="313834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4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9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83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400" b="0" i="0" u="none" baseline="0"/>
                        <a:t>Rectángulo</a:t>
                      </a:r>
                      <a:endParaRPr sz="2400" dirty="0"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400" b="0" i="0" u="none" baseline="0"/>
                        <a:t>Marcas de conteo</a:t>
                      </a:r>
                      <a:endParaRPr sz="2400" dirty="0"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3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400" b="0" i="0" u="none" baseline="0"/>
                        <a:t>A</a:t>
                      </a:r>
                      <a:endParaRPr sz="2400"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65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400" b="0" i="0" u="none" baseline="0"/>
                        <a:t>B</a:t>
                      </a:r>
                      <a:endParaRPr sz="2400"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65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400" b="0" i="0" u="none" baseline="0"/>
                        <a:t>C</a:t>
                      </a:r>
                      <a:endParaRPr sz="2400"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5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400" b="0" i="0" u="none" baseline="0"/>
                        <a:t>D</a:t>
                      </a:r>
                      <a:endParaRPr sz="2400"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3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s" b="0" i="0" u="none" baseline="0"/>
              <a:t>La proporción áurea</a:t>
            </a:r>
            <a:endParaRPr dirty="0"/>
          </a:p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297"/>
            <a:ext cx="2611437" cy="11373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7;p27">
            <a:extLst>
              <a:ext uri="{FF2B5EF4-FFF2-40B4-BE49-F238E27FC236}">
                <a16:creationId xmlns:a16="http://schemas.microsoft.com/office/drawing/2014/main" id="{5021B4B2-2258-694D-8F9B-3EF5CF7653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84746"/>
            <a:ext cx="8229600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 b="1" i="0" u="none" baseline="0"/>
              <a:t>¿Qué es?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9;p27">
                <a:extLst>
                  <a:ext uri="{FF2B5EF4-FFF2-40B4-BE49-F238E27FC236}">
                    <a16:creationId xmlns:a16="http://schemas.microsoft.com/office/drawing/2014/main" id="{56D1982B-DA99-9A4D-9492-0C21C0C233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885950"/>
                <a:ext cx="8229600" cy="2884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4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09562" algn="l" rtl="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SzPts val="1275"/>
                  <a:buFont typeface="Noto Sans Symbols"/>
                  <a:buChar char="⚫"/>
                  <a:defRPr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88607" algn="l" rtl="0">
                  <a:lnSpc>
                    <a:spcPct val="100000"/>
                  </a:lnSpc>
                  <a:spcBef>
                    <a:spcPts val="270"/>
                  </a:spcBef>
                  <a:spcAft>
                    <a:spcPts val="0"/>
                  </a:spcAft>
                  <a:buClr>
                    <a:schemeClr val="accent2"/>
                  </a:buClr>
                  <a:buSzPts val="945"/>
                  <a:buFont typeface="Noto Sans Symbols"/>
                  <a:buChar char="⚫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78130" algn="l" rtl="0">
                  <a:lnSpc>
                    <a:spcPct val="10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accent3"/>
                  </a:buClr>
                  <a:buSzPts val="780"/>
                  <a:buFont typeface="Noto Sans Symbols"/>
                  <a:buChar char="⚫"/>
                  <a:defRPr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78129" algn="l" rtl="0">
                  <a:lnSpc>
                    <a:spcPct val="10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accent4"/>
                  </a:buClr>
                  <a:buSzPts val="780"/>
                  <a:buFont typeface="Noto Sans Symbols"/>
                  <a:buChar char="⚫"/>
                  <a:defRPr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20039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5"/>
                  </a:buClr>
                  <a:buSzPts val="1440"/>
                  <a:buFont typeface="Noto Sans Symbols"/>
                  <a:buChar char="⚫"/>
                  <a:defRPr sz="135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6pPr>
                <a:lvl7pPr marL="3200400" marR="0" lvl="6" indent="-320039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6"/>
                  </a:buClr>
                  <a:buSzPts val="1440"/>
                  <a:buFont typeface="Noto Sans Symbols"/>
                  <a:buChar char="⚫"/>
                  <a:defRPr sz="120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Constantia"/>
                  <a:buChar char="•"/>
                  <a:defRPr sz="120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Constantia"/>
                  <a:buChar char="•"/>
                  <a:defRPr sz="105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9pPr>
              </a:lstStyle>
              <a:p>
                <a:pPr marL="231775" indent="-117475" algn="l" rtl="0">
                  <a:spcBef>
                    <a:spcPts val="0"/>
                  </a:spcBef>
                  <a:buFont typeface="Arial"/>
                  <a:buNone/>
                </a:pPr>
                <a:endParaRPr lang="es" dirty="0"/>
              </a:p>
              <a:p>
                <a:pPr marL="231775" indent="-117475" algn="l" rtl="0">
                  <a:spcBef>
                    <a:spcPts val="0"/>
                  </a:spcBef>
                  <a:buFont typeface="Arial"/>
                  <a:buNone/>
                </a:pPr>
                <a:r>
                  <a:rPr lang="es" b="0" i="0" u="none" baseline="0"/>
                  <a:t>Una proporción entre los componentes de un artículo que a la gente le suele parecer visualmente agradable.</a:t>
                </a:r>
              </a:p>
              <a:p>
                <a:pPr marL="231775" indent="-117475" algn="l" rtl="0">
                  <a:spcBef>
                    <a:spcPts val="0"/>
                  </a:spcBef>
                  <a:buFont typeface="Arial"/>
                  <a:buNone/>
                </a:pPr>
                <a:endParaRPr lang="es" dirty="0"/>
              </a:p>
              <a:p>
                <a:pPr marL="231775" indent="-117475" algn="l" rtl="0">
                  <a:spcBef>
                    <a:spcPts val="0"/>
                  </a:spcBef>
                  <a:buFont typeface="Arial"/>
                  <a:buNone/>
                </a:pPr>
                <a:r>
                  <a:rPr lang="es" b="0" i="0" u="none" baseline="0"/>
                  <a:t>La proporción áurea puede expresarse como una fracción o como un decimal.</a:t>
                </a:r>
              </a:p>
              <a:p>
                <a:pPr marL="231775" indent="-117475" algn="l" rtl="0">
                  <a:spcBef>
                    <a:spcPts val="0"/>
                  </a:spcBef>
                  <a:buFont typeface="Arial"/>
                  <a:buNone/>
                </a:pPr>
                <a:endParaRPr lang="es" dirty="0"/>
              </a:p>
              <a:p>
                <a:pPr marL="231775" indent="-117475" algn="l" rtl="0">
                  <a:spcBef>
                    <a:spcPts val="0"/>
                  </a:spcBef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" b="0" i="0" smtClean="0">
                          <a:latin typeface="Cambria Math" panose="02040503050406030204" pitchFamily="18" charset="0"/>
                        </a:rPr>
                        <m:t>aproximadamente</m:t>
                      </m:r>
                      <m:r>
                        <a:rPr lang="es" b="0" i="0" smtClean="0">
                          <a:latin typeface="Cambria Math" panose="02040503050406030204" pitchFamily="18" charset="0"/>
                        </a:rPr>
                        <m:t> 1.618</m:t>
                      </m:r>
                    </m:oMath>
                  </m:oMathPara>
                </a14:m>
                <a:endParaRPr lang="es" dirty="0"/>
              </a:p>
            </p:txBody>
          </p:sp>
        </mc:Choice>
        <mc:Fallback xmlns="">
          <p:sp>
            <p:nvSpPr>
              <p:cNvPr id="7" name="Google Shape;129;p27">
                <a:extLst>
                  <a:ext uri="{FF2B5EF4-FFF2-40B4-BE49-F238E27FC236}">
                    <a16:creationId xmlns:a16="http://schemas.microsoft.com/office/drawing/2014/main" id="{56D1982B-DA99-9A4D-9492-0C21C0C23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85950"/>
                <a:ext cx="8229600" cy="28842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pPr algn="l" rtl="0"/>
                <a:r>
                  <a:rPr b="0" i="0" u="none" baseline="0" lang="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4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7729</TotalTime>
  <Words>483</Words>
  <Application>Microsoft Office PowerPoint</Application>
  <PresentationFormat>On-screen Show (16:9)</PresentationFormat>
  <Paragraphs>82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Constantia</vt:lpstr>
      <vt:lpstr>Calibri</vt:lpstr>
      <vt:lpstr>Noto Sans Symbols</vt:lpstr>
      <vt:lpstr>Cambria Math</vt:lpstr>
      <vt:lpstr>LEARN theme</vt:lpstr>
      <vt:lpstr>LEARN theme</vt:lpstr>
      <vt:lpstr>PowerPoint Presentation</vt:lpstr>
      <vt:lpstr>¿Somos áureos (de oro)?</vt:lpstr>
      <vt:lpstr>PowerPoint Presentation</vt:lpstr>
      <vt:lpstr>¿Qué tienen en común estas imágenes?</vt:lpstr>
      <vt:lpstr>¿Qué tienen en común estas imágenes?</vt:lpstr>
      <vt:lpstr>¿Qué tienen en común estas imágenes?</vt:lpstr>
      <vt:lpstr>Concurso de los rectángulos</vt:lpstr>
      <vt:lpstr>Aquí está... "¡La Srta. Rectángulo!"</vt:lpstr>
      <vt:lpstr>La proporción áurea</vt:lpstr>
      <vt:lpstr>PowerPoint Presentation</vt:lpstr>
      <vt:lpstr>PowerPoint Presentation</vt:lpstr>
      <vt:lpstr>PowerPoint Presentation</vt:lpstr>
      <vt:lpstr>La proporción áurea en la naturaleza</vt:lpstr>
      <vt:lpstr>PowerPoint Presentation</vt:lpstr>
      <vt:lpstr>El Hombre de Vitruvio de Leonardo da Vinci</vt:lpstr>
      <vt:lpstr>¿Eres un niño "áureo"?</vt:lpstr>
      <vt:lpstr>Exploración: completada en la Hoja de recogida de datos</vt:lpstr>
      <vt:lpstr>PowerPoint Presentation</vt:lpstr>
      <vt:lpstr>¿Eres "áureo"?</vt:lpstr>
      <vt:lpstr>PowerPoint Presentation</vt:lpstr>
      <vt:lpstr>Ubiquemos la proporción áurea</vt:lpstr>
      <vt:lpstr>PowerPoint Presentation</vt:lpstr>
      <vt:lpstr>La proporción áurea en casa</vt:lpstr>
      <vt:lpstr>Documento de dos minutos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 G. Patrick</cp:lastModifiedBy>
  <cp:revision>21</cp:revision>
  <dcterms:modified xsi:type="dcterms:W3CDTF">2022-05-18T18:08:55Z</dcterms:modified>
</cp:coreProperties>
</file>