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61" r:id="rId16"/>
    <p:sldId id="262" r:id="rId17"/>
    <p:sldId id="284" r:id="rId18"/>
    <p:sldId id="285" r:id="rId19"/>
    <p:sldId id="263" r:id="rId20"/>
    <p:sldId id="264" r:id="rId21"/>
    <p:sldId id="265" r:id="rId22"/>
    <p:sldId id="287" r:id="rId23"/>
    <p:sldId id="267" r:id="rId24"/>
    <p:sldId id="288" r:id="rId25"/>
    <p:sldId id="28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8"/>
    <p:restoredTop sz="94701"/>
  </p:normalViewPr>
  <p:slideViewPr>
    <p:cSldViewPr snapToGrid="0" snapToObjects="1">
      <p:cViewPr varScale="1">
        <p:scale>
          <a:sx n="133" d="100"/>
          <a:sy n="133" d="100"/>
        </p:scale>
        <p:origin x="208" y="2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02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68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88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18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2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43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72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6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58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57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p44">
            <a:extLst>
              <a:ext uri="{FF2B5EF4-FFF2-40B4-BE49-F238E27FC236}">
                <a16:creationId xmlns:a16="http://schemas.microsoft.com/office/drawing/2014/main" id="{EB19592D-B525-1E4E-8221-43C6F8357E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3" y="528078"/>
            <a:ext cx="3119925" cy="4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2;p44">
            <a:extLst>
              <a:ext uri="{FF2B5EF4-FFF2-40B4-BE49-F238E27FC236}">
                <a16:creationId xmlns:a16="http://schemas.microsoft.com/office/drawing/2014/main" id="{9A856608-27BB-6C4F-B44E-4E982B9AEB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453" y="528077"/>
            <a:ext cx="7924562" cy="43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9;p45">
            <a:extLst>
              <a:ext uri="{FF2B5EF4-FFF2-40B4-BE49-F238E27FC236}">
                <a16:creationId xmlns:a16="http://schemas.microsoft.com/office/drawing/2014/main" id="{A3861C56-272D-F340-8F88-D2CACD77C8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350" y="133600"/>
            <a:ext cx="7396475" cy="50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6;p46">
            <a:extLst>
              <a:ext uri="{FF2B5EF4-FFF2-40B4-BE49-F238E27FC236}">
                <a16:creationId xmlns:a16="http://schemas.microsoft.com/office/drawing/2014/main" id="{5DB31939-5518-A94B-BA86-3E5CDC30C7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6700" y="1614925"/>
            <a:ext cx="52973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46">
            <a:extLst>
              <a:ext uri="{FF2B5EF4-FFF2-40B4-BE49-F238E27FC236}">
                <a16:creationId xmlns:a16="http://schemas.microsoft.com/office/drawing/2014/main" id="{0FE6DB3C-5094-A748-928B-F0F7938F01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5" y="135400"/>
            <a:ext cx="535570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3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Gold Ratio in Nature</a:t>
            </a:r>
            <a:endParaRPr dirty="0"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1;p51">
            <a:extLst>
              <a:ext uri="{FF2B5EF4-FFF2-40B4-BE49-F238E27FC236}">
                <a16:creationId xmlns:a16="http://schemas.microsoft.com/office/drawing/2014/main" id="{1EEE9BE1-C933-F749-A660-015EB5A9CE1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1" y="1586730"/>
            <a:ext cx="3681663" cy="25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51">
            <a:extLst>
              <a:ext uri="{FF2B5EF4-FFF2-40B4-BE49-F238E27FC236}">
                <a16:creationId xmlns:a16="http://schemas.microsoft.com/office/drawing/2014/main" id="{D295A30E-BC95-5344-ACB3-D3EA8B2D94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1549230"/>
            <a:ext cx="3356812" cy="252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3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Leonardo DaVinci’s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Vitruvian Man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What do you notice about this sketch, mathematically?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Circle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Square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Arm span = height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you a “golden” child?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385316"/>
            <a:ext cx="8229600" cy="33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Materials needed per group: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Calculator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Measuring tool(s)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400" dirty="0"/>
              <a:t>Activity sheet (digital)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113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Exploration: Completed on Data Collection Sheet</a:t>
            </a:r>
            <a:endParaRPr i="1"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3"/>
          </p:nvPr>
        </p:nvSpPr>
        <p:spPr>
          <a:xfrm>
            <a:off x="457200" y="1664882"/>
            <a:ext cx="8229600" cy="310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One: Measure the needed body dimensions and record in the space provided.</a:t>
            </a:r>
          </a:p>
          <a:p>
            <a:pPr marL="13970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Two: Use the spreadsheet to create ratios with the measurements to determine if you are a “golden child.” Find your group average for each category.</a:t>
            </a:r>
          </a:p>
          <a:p>
            <a:pPr marL="13970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n-US" dirty="0"/>
          </a:p>
          <a:p>
            <a:pPr lvl="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Step Three: One group member provides teacher with group averages.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Are You “Golden”?</a:t>
            </a:r>
            <a:endParaRPr dirty="0"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8229600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Based on your ratios, are you a “golden” child?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Are we, as a class, a “golden” class?</a:t>
            </a: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How do you know?</a:t>
            </a: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4;p50">
            <a:extLst>
              <a:ext uri="{FF2B5EF4-FFF2-40B4-BE49-F238E27FC236}">
                <a16:creationId xmlns:a16="http://schemas.microsoft.com/office/drawing/2014/main" id="{B666BDB0-606D-5E4C-833B-FB0AFEFA83C2}"/>
              </a:ext>
            </a:extLst>
          </p:cNvPr>
          <p:cNvSpPr txBox="1"/>
          <p:nvPr/>
        </p:nvSpPr>
        <p:spPr>
          <a:xfrm>
            <a:off x="457200" y="3995752"/>
            <a:ext cx="6979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Standard 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accent2"/>
                </a:solidFill>
              </a:rPr>
              <a:t>7.A.2 </a:t>
            </a:r>
            <a:r>
              <a:rPr lang="en" sz="800" dirty="0">
                <a:solidFill>
                  <a:schemeClr val="accent2"/>
                </a:solidFill>
              </a:rPr>
              <a:t>Recognize proportional relationships in real-world and mathematical situations; represent these and other relationships with tables, verbal descriptions, symbols, and graphs; solve problems involving proportional relationships and interpret results in the original context. </a:t>
            </a:r>
            <a:endParaRPr sz="8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2"/>
                </a:solidFill>
              </a:rPr>
              <a:t>		</a:t>
            </a:r>
            <a:endParaRPr sz="11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Are We Golden?</a:t>
            </a:r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the golden ratio to uncover common mathematical patterns expressed in nature.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FB08-F170-A041-85F5-81D1258E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8398"/>
            <a:ext cx="8520600" cy="572700"/>
          </a:xfrm>
        </p:spPr>
        <p:txBody>
          <a:bodyPr/>
          <a:lstStyle/>
          <a:p>
            <a:r>
              <a:rPr lang="en-US" dirty="0"/>
              <a:t>Locating the Golden Ratio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FAC9-2589-5A47-B6FA-32C53F48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5848"/>
            <a:ext cx="8520600" cy="341640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Find your original partner.</a:t>
            </a:r>
            <a:br>
              <a:rPr lang="en-US" dirty="0"/>
            </a:br>
            <a:endParaRPr lang="en-US" dirty="0"/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Work with your partner to locate three rectangular objects in the room that exhibit the golden ratio.</a:t>
            </a:r>
            <a:br>
              <a:rPr lang="en-US" dirty="0"/>
            </a:br>
            <a:r>
              <a:rPr lang="en-US" dirty="0"/>
              <a:t>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Record the following in your notebooks: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you measured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actual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of whether or not the object exhibits the golden ratio</a:t>
            </a:r>
          </a:p>
        </p:txBody>
      </p:sp>
    </p:spTree>
    <p:extLst>
      <p:ext uri="{BB962C8B-B14F-4D97-AF65-F5344CB8AC3E}">
        <p14:creationId xmlns:p14="http://schemas.microsoft.com/office/powerpoint/2010/main" val="313103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707C-46B2-4741-8308-1BF33E6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Ratio at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F382-DB27-3E46-B316-C4CE2652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1350"/>
            <a:ext cx="8520600" cy="3416400"/>
          </a:xfrm>
        </p:spPr>
        <p:txBody>
          <a:bodyPr/>
          <a:lstStyle/>
          <a:p>
            <a:r>
              <a:rPr lang="en-US" dirty="0"/>
              <a:t>Locate three objects that you believe exhibit the Golden Ratio at home. 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Photograph or sketch them.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Measure each item to confirm the golden ratio.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C88B-42E9-4B42-BCAA-09B6721A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Minute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5419-36BE-D242-BB73-27A1A184C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two minutes, respond to the following: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i="1"/>
              <a:t>	Explain </a:t>
            </a:r>
            <a:r>
              <a:rPr lang="en-US" i="1" dirty="0"/>
              <a:t>to a friend who is not in our class what the </a:t>
            </a:r>
            <a:r>
              <a:rPr lang="en-US" i="1"/>
              <a:t>	golden </a:t>
            </a:r>
            <a:r>
              <a:rPr lang="en-US" i="1" dirty="0"/>
              <a:t>r</a:t>
            </a:r>
            <a:r>
              <a:rPr lang="en-US" i="1"/>
              <a:t>atio </a:t>
            </a:r>
            <a:r>
              <a:rPr lang="en-US" i="1" dirty="0"/>
              <a:t>is and share a few examples of where it 	</a:t>
            </a:r>
          </a:p>
          <a:p>
            <a:pPr marL="63500" indent="0">
              <a:buNone/>
            </a:pPr>
            <a:r>
              <a:rPr lang="en-US" i="1" dirty="0"/>
              <a:t>	can be found in nature and/or in man-made objects.</a:t>
            </a:r>
          </a:p>
        </p:txBody>
      </p:sp>
    </p:spTree>
    <p:extLst>
      <p:ext uri="{BB962C8B-B14F-4D97-AF65-F5344CB8AC3E}">
        <p14:creationId xmlns:p14="http://schemas.microsoft.com/office/powerpoint/2010/main" val="10224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1;p38">
            <a:extLst>
              <a:ext uri="{FF2B5EF4-FFF2-40B4-BE49-F238E27FC236}">
                <a16:creationId xmlns:a16="http://schemas.microsoft.com/office/drawing/2014/main" id="{B596E462-5A90-A24E-AC1A-1279780D2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974" y="1414813"/>
            <a:ext cx="2472721" cy="3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38">
            <a:extLst>
              <a:ext uri="{FF2B5EF4-FFF2-40B4-BE49-F238E27FC236}">
                <a16:creationId xmlns:a16="http://schemas.microsoft.com/office/drawing/2014/main" id="{AA68931E-0A43-B94D-B1CC-0D677FB4E66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304" y="1471513"/>
            <a:ext cx="2438650" cy="3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0;p39">
            <a:extLst>
              <a:ext uri="{FF2B5EF4-FFF2-40B4-BE49-F238E27FC236}">
                <a16:creationId xmlns:a16="http://schemas.microsoft.com/office/drawing/2014/main" id="{8F5D8946-D498-A44C-A58A-A5110794D9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65956"/>
            <a:ext cx="3946358" cy="249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39">
            <a:extLst>
              <a:ext uri="{FF2B5EF4-FFF2-40B4-BE49-F238E27FC236}">
                <a16:creationId xmlns:a16="http://schemas.microsoft.com/office/drawing/2014/main" id="{395DA30B-0C64-DD49-BC43-90C9379C08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444" y="1665957"/>
            <a:ext cx="3444244" cy="2494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each of these have in common?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8;p40">
            <a:extLst>
              <a:ext uri="{FF2B5EF4-FFF2-40B4-BE49-F238E27FC236}">
                <a16:creationId xmlns:a16="http://schemas.microsoft.com/office/drawing/2014/main" id="{36F2E67A-04D6-7744-B660-4B9940CCED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17224"/>
            <a:ext cx="3344779" cy="283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40">
            <a:extLst>
              <a:ext uri="{FF2B5EF4-FFF2-40B4-BE49-F238E27FC236}">
                <a16:creationId xmlns:a16="http://schemas.microsoft.com/office/drawing/2014/main" id="{CBEF1A52-8295-7C4E-9CBD-5E2C791152F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27" y="1639200"/>
            <a:ext cx="3754574" cy="2248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3787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Rectangle Pageant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71666198-C1BE-1140-9A1B-A95B60071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42145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Pick which rectangle you like best.</a:t>
            </a:r>
            <a:endParaRPr dirty="0"/>
          </a:p>
        </p:txBody>
      </p:sp>
      <p:pic>
        <p:nvPicPr>
          <p:cNvPr id="9" name="Google Shape;195;p41">
            <a:extLst>
              <a:ext uri="{FF2B5EF4-FFF2-40B4-BE49-F238E27FC236}">
                <a16:creationId xmlns:a16="http://schemas.microsoft.com/office/drawing/2014/main" id="{EDE8C82B-DFF3-D244-AF3D-12339F2487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093" y="1189574"/>
            <a:ext cx="4522323" cy="3329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C5620-6D0F-C749-BA43-9EBDD91298F8}"/>
              </a:ext>
            </a:extLst>
          </p:cNvPr>
          <p:cNvSpPr txBox="1"/>
          <p:nvPr/>
        </p:nvSpPr>
        <p:spPr>
          <a:xfrm>
            <a:off x="2572093" y="24636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134B1-9D72-AB4F-987B-3720473343F8}"/>
              </a:ext>
            </a:extLst>
          </p:cNvPr>
          <p:cNvSpPr txBox="1"/>
          <p:nvPr/>
        </p:nvSpPr>
        <p:spPr>
          <a:xfrm>
            <a:off x="4528362" y="246360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65112-4E12-BB4C-BE39-69E62651B5C9}"/>
              </a:ext>
            </a:extLst>
          </p:cNvPr>
          <p:cNvSpPr txBox="1"/>
          <p:nvPr/>
        </p:nvSpPr>
        <p:spPr>
          <a:xfrm>
            <a:off x="6248924" y="2463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71B20-5C5C-6D46-B801-C7CDE42CE3FC}"/>
              </a:ext>
            </a:extLst>
          </p:cNvPr>
          <p:cNvSpPr txBox="1"/>
          <p:nvPr/>
        </p:nvSpPr>
        <p:spPr>
          <a:xfrm>
            <a:off x="2285576" y="39539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1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Here she is…”Ms. Rectangle!”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6;p42">
            <a:extLst>
              <a:ext uri="{FF2B5EF4-FFF2-40B4-BE49-F238E27FC236}">
                <a16:creationId xmlns:a16="http://schemas.microsoft.com/office/drawing/2014/main" id="{31086DCE-F53E-9044-B7E2-D7E952986A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977" y="1447850"/>
            <a:ext cx="5331321" cy="3138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207;p42">
            <a:extLst>
              <a:ext uri="{FF2B5EF4-FFF2-40B4-BE49-F238E27FC236}">
                <a16:creationId xmlns:a16="http://schemas.microsoft.com/office/drawing/2014/main" id="{B2E581F7-F672-9347-AFAA-CE972F980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83317"/>
              </p:ext>
            </p:extLst>
          </p:nvPr>
        </p:nvGraphicFramePr>
        <p:xfrm>
          <a:off x="1515979" y="1452576"/>
          <a:ext cx="5331321" cy="31383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Rectangle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Tally Marks</a:t>
                      </a:r>
                      <a:endParaRPr sz="2400"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Golden Ratio</a:t>
            </a:r>
            <a:endParaRPr dirty="0"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5021B4B2-2258-694D-8F9B-3EF5CF765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84746"/>
            <a:ext cx="8229600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What is it?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4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09562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SzPts val="1275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88607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2"/>
                  </a:buClr>
                  <a:buSzPts val="945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78130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3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78129" algn="l" rtl="0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chemeClr val="accent4"/>
                  </a:buClr>
                  <a:buSzPts val="78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5"/>
                  </a:buClr>
                  <a:buSzPts val="144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6"/>
                  </a:buClr>
                  <a:buSzPts val="144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0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r>
                  <a:rPr lang="en-US" dirty="0"/>
                  <a:t>A proportion between components of an item that people tend to find visually pleasing.</a:t>
                </a:r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r>
                  <a:rPr lang="en-US" dirty="0"/>
                  <a:t>The golden ratio can be expressed as a fraction or as a decimal.</a:t>
                </a:r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:endParaRPr lang="en-US" dirty="0"/>
              </a:p>
              <a:p>
                <a:pPr marL="231775" indent="-117475"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1.618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Google Shape;129;p27">
                <a:extLst>
                  <a:ext uri="{FF2B5EF4-FFF2-40B4-BE49-F238E27FC236}">
                    <a16:creationId xmlns:a16="http://schemas.microsoft.com/office/drawing/2014/main" id="{56D1982B-DA99-9A4D-9492-0C21C0C2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8229600" cy="2884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4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357</Words>
  <Application>Microsoft Macintosh PowerPoint</Application>
  <PresentationFormat>On-screen Show (16:9)</PresentationFormat>
  <Paragraphs>82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Constantia</vt:lpstr>
      <vt:lpstr>Noto Sans Symbols</vt:lpstr>
      <vt:lpstr>Calibri</vt:lpstr>
      <vt:lpstr>Cambria Math</vt:lpstr>
      <vt:lpstr>LEARN theme</vt:lpstr>
      <vt:lpstr>LEARN theme</vt:lpstr>
      <vt:lpstr>PowerPoint Presentation</vt:lpstr>
      <vt:lpstr>Are We Golden?</vt:lpstr>
      <vt:lpstr>PowerPoint Presentation</vt:lpstr>
      <vt:lpstr>What do each of these have in common?</vt:lpstr>
      <vt:lpstr>What do each of these have in common?</vt:lpstr>
      <vt:lpstr>What do each of these have in common?</vt:lpstr>
      <vt:lpstr>Rectangle Pageant</vt:lpstr>
      <vt:lpstr>Here she is…”Ms. Rectangle!”</vt:lpstr>
      <vt:lpstr>The Golden Ratio</vt:lpstr>
      <vt:lpstr>PowerPoint Presentation</vt:lpstr>
      <vt:lpstr>PowerPoint Presentation</vt:lpstr>
      <vt:lpstr>PowerPoint Presentation</vt:lpstr>
      <vt:lpstr>Gold Ratio in Nature</vt:lpstr>
      <vt:lpstr>PowerPoint Presentation</vt:lpstr>
      <vt:lpstr>Leonardo DaVinci’s The Vitruvian Man</vt:lpstr>
      <vt:lpstr>Are you a “golden” child?</vt:lpstr>
      <vt:lpstr>Exploration: Completed on Data Collection Sheet</vt:lpstr>
      <vt:lpstr>PowerPoint Presentation</vt:lpstr>
      <vt:lpstr>Are You “Golden”?</vt:lpstr>
      <vt:lpstr>PowerPoint Presentation</vt:lpstr>
      <vt:lpstr>Locating the Golden Ratio</vt:lpstr>
      <vt:lpstr>PowerPoint Presentation</vt:lpstr>
      <vt:lpstr>Golden Ratio at Home</vt:lpstr>
      <vt:lpstr>Two 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Walters, Darrin J.</cp:lastModifiedBy>
  <cp:revision>20</cp:revision>
  <dcterms:modified xsi:type="dcterms:W3CDTF">2019-06-19T18:52:02Z</dcterms:modified>
</cp:coreProperties>
</file>