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</p:sldMasterIdLst>
  <p:notesMasterIdLst>
    <p:notesMasterId r:id="rId26"/>
  </p:notesMasterIdLst>
  <p:sldIdLst>
    <p:sldId id="276" r:id="rId2"/>
    <p:sldId id="256" r:id="rId3"/>
    <p:sldId id="274" r:id="rId4"/>
    <p:sldId id="275" r:id="rId5"/>
    <p:sldId id="273" r:id="rId6"/>
    <p:sldId id="282" r:id="rId7"/>
    <p:sldId id="283" r:id="rId8"/>
    <p:sldId id="297" r:id="rId9"/>
    <p:sldId id="296" r:id="rId10"/>
    <p:sldId id="298" r:id="rId11"/>
    <p:sldId id="307" r:id="rId12"/>
    <p:sldId id="299" r:id="rId13"/>
    <p:sldId id="285" r:id="rId14"/>
    <p:sldId id="286" r:id="rId15"/>
    <p:sldId id="300" r:id="rId16"/>
    <p:sldId id="303" r:id="rId17"/>
    <p:sldId id="291" r:id="rId18"/>
    <p:sldId id="309" r:id="rId19"/>
    <p:sldId id="311" r:id="rId20"/>
    <p:sldId id="301" r:id="rId21"/>
    <p:sldId id="304" r:id="rId22"/>
    <p:sldId id="308" r:id="rId23"/>
    <p:sldId id="302" r:id="rId24"/>
    <p:sldId id="305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547" autoAdjust="0"/>
    <p:restoredTop sz="88608" autoAdjust="0"/>
  </p:normalViewPr>
  <p:slideViewPr>
    <p:cSldViewPr snapToGrid="0" snapToObjects="1">
      <p:cViewPr varScale="1">
        <p:scale>
          <a:sx n="91" d="100"/>
          <a:sy n="91" d="100"/>
        </p:scale>
        <p:origin x="19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9499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France-003324_-_Mona_Lisa_(16236519171).jpg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ommons.wikimedia.org/wiki/File:The_Lady_with_an_Ermine.jpg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France-003324_-_Mona_Lisa_(16236519171).jpg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ommons.wikimedia.org/wiki/File:The_Lady_with_an_Ermine.jpg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ga.gov/collection/art-object-page.46590.html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ga.gov/collection/art-object-page.46590.html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5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5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2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youtu.be/HcEEAnwOt2c?si=IjQ0Z14eT1CEtWwS" TargetMode="External"/><Relationship Id="rId4" Type="http://schemas.openxmlformats.org/officeDocument/2006/relationships/hyperlink" Target="https://youtu.be/EVS_yYQoLJg?si=e-YtLvruKFiEbe5Z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543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Da Vinci, L. (1506). </a:t>
            </a:r>
            <a:r>
              <a:rPr lang="fr-FR" sz="1800" b="0" i="1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Mona Lisa </a:t>
            </a:r>
            <a:r>
              <a:rPr lang="fr-FR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[Painting]. Musée du Louvre, Paris, France. </a:t>
            </a:r>
            <a:r>
              <a:rPr lang="fr-FR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https://commons.wikimedia.org/wiki/File:France-003324_-_Mona_Lisa_(16236519171).jpg</a:t>
            </a:r>
            <a:endParaRPr lang="fr-FR" sz="1800" b="0" i="0" u="sng" strike="noStrike" dirty="0">
              <a:solidFill>
                <a:srgbClr val="1155CC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Da Vinci, L. (1490). </a:t>
            </a:r>
            <a:r>
              <a:rPr lang="en-US" sz="1800" b="0" i="1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Lady with an ermine </a:t>
            </a: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[Painting]. </a:t>
            </a:r>
            <a:r>
              <a:rPr lang="en-US" sz="1800" b="0" i="0" u="none" strike="noStrike" dirty="0" err="1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Czartoryski</a:t>
            </a: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 Museum, Kraków, Poland.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4"/>
              </a:rPr>
              <a:t>https://commons.wikimedia.org/wiki/File:The_Lady_with_an_Ermine.jpg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165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443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B0110-F2D0-07F1-F09B-B2DD014BF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79E1B6-6658-EFD7-956D-2A750139BE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EA743A-EC94-42D5-9072-7140C4C535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Da Vinci, L. (1506). </a:t>
            </a:r>
            <a:r>
              <a:rPr lang="fr-FR" sz="1800" b="0" i="1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Mona Lisa </a:t>
            </a:r>
            <a:r>
              <a:rPr lang="fr-FR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[Painting]. Musée du Louvre, Paris, France. </a:t>
            </a:r>
            <a:r>
              <a:rPr lang="fr-FR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https://commons.wikimedia.org/wiki/File:France-003324_-_Mona_Lisa_(16236519171).jpg</a:t>
            </a:r>
            <a:endParaRPr lang="fr-FR" sz="1800" b="0" i="0" u="sng" strike="noStrike" dirty="0">
              <a:solidFill>
                <a:srgbClr val="1155CC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Da Vinci, L. (1490). </a:t>
            </a:r>
            <a:r>
              <a:rPr lang="en-US" sz="1800" b="0" i="1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Lady with an ermine </a:t>
            </a: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[Painting]. </a:t>
            </a:r>
            <a:r>
              <a:rPr lang="en-US" sz="1800" b="0" i="0" u="none" strike="noStrike" dirty="0" err="1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Czartoryski</a:t>
            </a: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 Museum, Kraków, Poland.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4"/>
              </a:rPr>
              <a:t>https://commons.wikimedia.org/wiki/File:The_Lady_with_an_Ermine.jpg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5618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FD6D0-D4CF-DB5E-CB9D-87D8B1D9A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00BA37-990C-2C38-F413-CE40F21052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102664-79BD-9F13-B363-125E5C282F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Dalí, S. (1955).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sacrament of the Last Supper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[Painting]. National Gallery of Art, Washington D.C., United States.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https://www.nga.gov/collection/art-object-page.46590.html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200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Dalí, S. (1955).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sacrament of the Last Supper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[Painting].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National Gallery of Art, Washington D.C., United States.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https://www.nga.gov/collection/art-object-page.46590.html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682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K20 Center. (n.d.). Strategy harvest.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507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A8A891-D995-73C9-C7A2-814BC9103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74BD03-E638-656C-63FA-87DE68FA5E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3B1E33-08DC-5113-8330-179AAEE3F1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K20 Center. (n.d.). Strategy harvest.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56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K20 Center. (n.d.). Two-minute paper.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https://learn.k20center.ou.edu/strategy/152</a:t>
            </a:r>
            <a:endParaRPr lang="en-US" sz="1800" b="0" i="0" u="sng" strike="noStrike" dirty="0">
              <a:solidFill>
                <a:srgbClr val="1155CC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(2021, September 21).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 2 minute timer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[Video]. YouTube.</a:t>
            </a:r>
            <a:r>
              <a:rPr lang="en-US" sz="1800" b="0" i="0" u="none" strike="noStrike" dirty="0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4"/>
              </a:rPr>
              <a:t>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5"/>
              </a:rPr>
              <a:t>https://youtu.be/HcEEAnwOt2c?si=IjQ0Z14eT1CEtWwS</a:t>
            </a:r>
            <a:endParaRPr lang="en-US" sz="1800" b="0" i="0" u="none" strike="noStrike" dirty="0">
              <a:solidFill>
                <a:srgbClr val="292929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132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AR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52" y="1028700"/>
            <a:ext cx="1911096" cy="31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1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E1121FC-8B0E-0F4B-8A9D-C7B1ADC40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57A07C9-52E3-4212-9CBC-F4ACF85EB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5752E28-88FD-4D46-A840-A174E90B52D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517" y="1427702"/>
            <a:ext cx="7040563" cy="3057014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09033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ACA14D18-7E80-4DA7-8133-159DD521CE4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A7C2501-3118-4C0D-A655-F2D0DFA1CF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11850" y="1663336"/>
            <a:ext cx="1828800" cy="182800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5367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CD319D0-7727-40E0-9BB2-013BA6FE86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2302" y="1305059"/>
            <a:ext cx="3994150" cy="1420813"/>
          </a:xfrm>
          <a:ln w="63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04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3FE57066-AFD2-4D39-B9C9-BF451B892B56}"/>
              </a:ext>
            </a:extLst>
          </p:cNvPr>
          <p:cNvSpPr/>
          <p:nvPr userDrawn="1"/>
        </p:nvSpPr>
        <p:spPr>
          <a:xfrm>
            <a:off x="1721476" y="1313644"/>
            <a:ext cx="5701048" cy="3206840"/>
          </a:xfrm>
          <a:prstGeom prst="snip2Diag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marL="0" indent="0" rtl="0">
              <a:buSzPct val="100000"/>
              <a:buNone/>
              <a:defRPr b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Quote text</a:t>
            </a:r>
          </a:p>
        </p:txBody>
      </p:sp>
      <p:sp>
        <p:nvSpPr>
          <p:cNvPr id="7" name="Shape 23">
            <a:extLst>
              <a:ext uri="{FF2B5EF4-FFF2-40B4-BE49-F238E27FC236}">
                <a16:creationId xmlns:a16="http://schemas.microsoft.com/office/drawing/2014/main" id="{98ECED1A-A97B-463C-904C-0655947FAF68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>
            <a:normAutofit/>
          </a:bodyPr>
          <a:lstStyle>
            <a:lvl1pPr marL="0" indent="0" rtl="0">
              <a:buSzPct val="100000"/>
              <a:buNone/>
              <a:defRPr sz="1600" b="1" i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-Attribution</a:t>
            </a:r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D6017F3C-31CC-46B1-BC0D-495B548BE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75000"/>
                    </a14:imgEffect>
                  </a14:imgLayer>
                </a14:imgProps>
              </a:ext>
            </a:extLst>
          </a:blip>
          <a:srcRect l="34179" t="21572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744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71325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5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7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No Logo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82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644652" y="1007598"/>
            <a:ext cx="7851648" cy="1371600"/>
          </a:xfrm>
          <a:ln>
            <a:noFill/>
          </a:ln>
        </p:spPr>
        <p:txBody>
          <a:bodyPr vert="horz" tIns="0" rIns="18287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</p:spPr>
        <p:txBody>
          <a:bodyPr lIns="0" rIns="18287">
            <a:normAutofit/>
          </a:bodyPr>
          <a:lstStyle>
            <a:lvl1pPr marL="0" marR="34289" indent="0" algn="l">
              <a:buNone/>
              <a:defRPr sz="2600">
                <a:solidFill>
                  <a:schemeClr val="tx1"/>
                </a:solidFill>
                <a:latin typeface="Calibri"/>
                <a:cs typeface="Calibri"/>
              </a:defRPr>
            </a:lvl1pPr>
            <a:lvl2pPr marL="342883" indent="0" algn="ctr">
              <a:buNone/>
            </a:lvl2pPr>
            <a:lvl3pPr marL="685765" indent="0" algn="ctr">
              <a:buNone/>
            </a:lvl3pPr>
            <a:lvl4pPr marL="1028648" indent="0" algn="ctr">
              <a:buNone/>
            </a:lvl4pPr>
            <a:lvl5pPr marL="1371530" indent="0" algn="ctr">
              <a:buNone/>
            </a:lvl5pPr>
            <a:lvl6pPr marL="1714412" indent="0" algn="ctr">
              <a:buNone/>
            </a:lvl6pPr>
            <a:lvl7pPr marL="2057295" indent="0" algn="ctr">
              <a:buNone/>
            </a:lvl7pPr>
            <a:lvl8pPr marL="2400177" indent="0" algn="ctr">
              <a:buNone/>
            </a:lvl8pPr>
            <a:lvl9pPr marL="274306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98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227013" indent="-227013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6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7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This is the default layout for slide content. To see other layout options, right-click the slide thumbnail and select Layout.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4235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342900" indent="-342900">
              <a:buClr>
                <a:schemeClr val="accent4"/>
              </a:buClr>
              <a:buSzPct val="100000"/>
              <a:buFont typeface="+mj-lt"/>
              <a:buAutoNum type="arabicPeriod"/>
              <a:defRPr sz="2600"/>
            </a:lvl1pPr>
            <a:lvl2pPr marL="627063" indent="-333375">
              <a:buClr>
                <a:schemeClr val="accent4"/>
              </a:buClr>
              <a:buSzPct val="100000"/>
              <a:buFont typeface="+mj-lt"/>
              <a:buAutoNum type="alphaLcParenR"/>
              <a:defRPr sz="2000"/>
            </a:lvl2pPr>
            <a:lvl3pPr marL="914400" indent="-227013">
              <a:buClr>
                <a:schemeClr val="accent4"/>
              </a:buClr>
              <a:buSzPct val="100000"/>
              <a:buFont typeface="+mj-lt"/>
              <a:buAutoNum type="romanLcPeriod"/>
              <a:defRPr sz="1700"/>
            </a:lvl3pPr>
            <a:lvl4pPr marL="1076668" indent="-342900">
              <a:buSzPct val="100000"/>
              <a:buFont typeface="+mj-lt"/>
              <a:buAutoNum type="arabicPeriod"/>
              <a:defRPr/>
            </a:lvl4pPr>
            <a:lvl5pPr marL="1282398" indent="-342900">
              <a:buSzPct val="100000"/>
              <a:buFont typeface="+mj-lt"/>
              <a:buAutoNum type="arabicPeriod"/>
              <a:defRPr sz="1350"/>
            </a:lvl5pPr>
          </a:lstStyle>
          <a:p>
            <a:pPr lvl="0" eaLnBrk="1" latinLnBrk="0" hangingPunct="1"/>
            <a:r>
              <a:rPr lang="en-US" dirty="0"/>
              <a:t>Step</a:t>
            </a:r>
          </a:p>
          <a:p>
            <a:pPr lvl="1" eaLnBrk="1" latinLnBrk="0" hangingPunct="1"/>
            <a:r>
              <a:rPr lang="en-US" dirty="0" err="1"/>
              <a:t>Substep</a:t>
            </a:r>
            <a:endParaRPr lang="en-US" dirty="0"/>
          </a:p>
          <a:p>
            <a:pPr lvl="2" eaLnBrk="1" latinLnBrk="0" hangingPunct="1"/>
            <a:r>
              <a:rPr lang="en-US" dirty="0"/>
              <a:t>Sub-</a:t>
            </a:r>
            <a:r>
              <a:rPr lang="en-US" dirty="0" err="1"/>
              <a:t>substep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571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5000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Section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0352" y="2028498"/>
            <a:ext cx="7772400" cy="1132284"/>
          </a:xfrm>
        </p:spPr>
        <p:txBody>
          <a:bodyPr lIns="45718" rIns="45718" anchor="t">
            <a:normAutofit/>
          </a:bodyPr>
          <a:lstStyle>
            <a:lvl1pPr marL="398463" indent="-342900">
              <a:buClr>
                <a:schemeClr val="tx1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Item A</a:t>
            </a:r>
          </a:p>
          <a:p>
            <a:pPr lvl="0" eaLnBrk="1" latinLnBrk="0" hangingPunct="1"/>
            <a:r>
              <a:rPr kumimoji="0" lang="en-US" dirty="0"/>
              <a:t>Item B</a:t>
            </a:r>
          </a:p>
          <a:p>
            <a:pPr lvl="0" eaLnBrk="1" latinLnBrk="0" hangingPunct="1"/>
            <a:r>
              <a:rPr kumimoji="0" lang="en-US" dirty="0"/>
              <a:t>Item 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18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2954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215C7E-697C-4702-93D3-61EBBCC240B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648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3223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391436"/>
            <a:ext cx="4040188" cy="494514"/>
          </a:xfrm>
        </p:spPr>
        <p:txBody>
          <a:bodyPr lIns="45718" tIns="0" rIns="4571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A Subtitle/Header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 hasCustomPrompt="1"/>
          </p:nvPr>
        </p:nvSpPr>
        <p:spPr>
          <a:xfrm>
            <a:off x="4645027" y="1394820"/>
            <a:ext cx="4041775" cy="491132"/>
          </a:xfrm>
        </p:spPr>
        <p:txBody>
          <a:bodyPr lIns="45718" tIns="0" rIns="45718" bIns="0" anchor="ctr">
            <a:norm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B Subtitle/Header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7200" y="1974760"/>
            <a:ext cx="4040188" cy="2795480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2F6623D-9146-44DE-A2AF-4628874D04E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649788" y="1974760"/>
            <a:ext cx="4040188" cy="2795481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5144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3581400" y="1330012"/>
            <a:ext cx="5111750" cy="3257550"/>
          </a:xfrm>
        </p:spPr>
        <p:txBody>
          <a:bodyPr tIns="0"/>
          <a:lstStyle>
            <a:lvl1pPr marL="0" indent="0">
              <a:buNone/>
              <a:defRPr sz="2100" baseline="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kumimoji="0" lang="en-US" dirty="0"/>
              <a:t>{Insert photo or chart here}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0850" y="1330012"/>
            <a:ext cx="3124200" cy="3257550"/>
          </a:xfrm>
        </p:spPr>
        <p:txBody>
          <a:bodyPr tIns="0"/>
          <a:lstStyle>
            <a:lvl1pPr>
              <a:buSzPct val="100000"/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6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4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3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7CD2421-83B0-4920-AB5D-7E41627BC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85169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D588CD6-00FA-3647-9C32-955C9EE213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5E15DE5-15CD-41A8-BA89-39372E5587AC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457200" y="1343696"/>
            <a:ext cx="6125827" cy="340834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1F4382-70BA-4DE9-9B01-7F103D1E9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61697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4073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93" r:id="rId4"/>
    <p:sldLayoutId id="2147483675" r:id="rId5"/>
    <p:sldLayoutId id="2147483676" r:id="rId6"/>
    <p:sldLayoutId id="2147483677" r:id="rId7"/>
    <p:sldLayoutId id="2147483680" r:id="rId8"/>
    <p:sldLayoutId id="2147483689" r:id="rId9"/>
    <p:sldLayoutId id="2147483690" r:id="rId10"/>
    <p:sldLayoutId id="2147483695" r:id="rId11"/>
    <p:sldLayoutId id="2147483696" r:id="rId12"/>
    <p:sldLayoutId id="2147483698" r:id="rId13"/>
    <p:sldLayoutId id="2147483697" r:id="rId14"/>
    <p:sldLayoutId id="2147483679" r:id="rId15"/>
    <p:sldLayoutId id="2147483688" r:id="rId16"/>
    <p:sldLayoutId id="2147483682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accent4"/>
          </a:solidFill>
          <a:effectLst/>
          <a:latin typeface="+mj-lt"/>
          <a:ea typeface="+mj-ea"/>
          <a:cs typeface="+mj-cs"/>
        </a:defRPr>
      </a:lvl1pPr>
    </p:titleStyle>
    <p:bodyStyle>
      <a:lvl1pPr marL="231775" indent="-231775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•"/>
        <a:tabLst/>
        <a:defRPr kumimoji="0" sz="2600" kern="1200">
          <a:solidFill>
            <a:schemeClr val="tx1"/>
          </a:solidFill>
          <a:latin typeface="Calibri"/>
          <a:ea typeface="+mn-ea"/>
          <a:cs typeface="Calibri"/>
        </a:defRPr>
      </a:lvl1pPr>
      <a:lvl2pPr marL="480035" indent="-18515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Calibri"/>
          <a:ea typeface="+mn-ea"/>
          <a:cs typeface="Calibri"/>
        </a:defRPr>
      </a:lvl2pPr>
      <a:lvl3pPr marL="685765" indent="-18515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Calibri"/>
          <a:ea typeface="+mn-ea"/>
          <a:cs typeface="Calibri"/>
        </a:defRPr>
      </a:lvl3pPr>
      <a:lvl4pPr marL="891494" indent="-15772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4pPr>
      <a:lvl5pPr marL="1097224" indent="-15772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5pPr>
      <a:lvl6pPr marL="1302953" indent="-15772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06" indent="-13715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836" indent="-137153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566" indent="-13715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1.emf"/><Relationship Id="rId7" Type="http://schemas.openxmlformats.org/officeDocument/2006/relationships/image" Target="../media/image20.sv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1.e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HcEEAnwOt2c?feature=oembed" TargetMode="External"/><Relationship Id="rId6" Type="http://schemas.openxmlformats.org/officeDocument/2006/relationships/hyperlink" Target="https://youtu.be/HcEEAnwOt2c?si=IjQ0Z14eT1CEtWwS" TargetMode="Externa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4.wmf"/><Relationship Id="rId7" Type="http://schemas.openxmlformats.org/officeDocument/2006/relationships/image" Target="../media/image17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0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9D861AF-75E0-1F0F-56C7-802C039A1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811498B3-C907-E387-99C8-7AB6CE56D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3042948" cy="3434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If you construct a golden rectangle within a golden rectangle, you can have an infinite number of golden rectangles.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01C4949-DEDB-0A70-D5AA-483781CE1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Golden Ratio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5109FEF-3F16-90FC-74DE-DD64D4EFB7F2}"/>
              </a:ext>
            </a:extLst>
          </p:cNvPr>
          <p:cNvGrpSpPr/>
          <p:nvPr/>
        </p:nvGrpSpPr>
        <p:grpSpPr>
          <a:xfrm>
            <a:off x="3907846" y="710409"/>
            <a:ext cx="4778954" cy="3729353"/>
            <a:chOff x="3907846" y="710409"/>
            <a:chExt cx="4778954" cy="3729353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347D0C6-4741-E60E-3FF2-7BB1328E55BF}"/>
                </a:ext>
              </a:extLst>
            </p:cNvPr>
            <p:cNvGrpSpPr/>
            <p:nvPr/>
          </p:nvGrpSpPr>
          <p:grpSpPr>
            <a:xfrm>
              <a:off x="3907846" y="710409"/>
              <a:ext cx="4778954" cy="3729353"/>
              <a:chOff x="3907846" y="710409"/>
              <a:chExt cx="4778954" cy="3729353"/>
            </a:xfrm>
          </p:grpSpPr>
          <p:graphicFrame>
            <p:nvGraphicFramePr>
              <p:cNvPr id="12" name="Object 11">
                <a:extLst>
                  <a:ext uri="{FF2B5EF4-FFF2-40B4-BE49-F238E27FC236}">
                    <a16:creationId xmlns:a16="http://schemas.microsoft.com/office/drawing/2014/main" id="{1CA738A5-667E-317D-06D1-7338C0829FB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14278018"/>
                  </p:ext>
                </p:extLst>
              </p:nvPr>
            </p:nvGraphicFramePr>
            <p:xfrm>
              <a:off x="4772818" y="1660549"/>
              <a:ext cx="215900" cy="2143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" imgW="216620" imgH="214868" progId="Equation.DSMT4">
                      <p:embed/>
                    </p:oleObj>
                  </mc:Choice>
                  <mc:Fallback>
                    <p:oleObj name="Equation" r:id="rId2" imgW="216620" imgH="214868" progId="Equation.DSMT4">
                      <p:embed/>
                      <p:pic>
                        <p:nvPicPr>
                          <p:cNvPr id="12" name="Object 11">
                            <a:extLst>
                              <a:ext uri="{FF2B5EF4-FFF2-40B4-BE49-F238E27FC236}">
                                <a16:creationId xmlns:a16="http://schemas.microsoft.com/office/drawing/2014/main" id="{7DB82552-0ABE-696B-CC20-9CEA377BFBEF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3"/>
                          <a:stretch>
                            <a:fillRect/>
                          </a:stretch>
                        </p:blipFill>
                        <p:spPr>
                          <a:xfrm>
                            <a:off x="4772818" y="1660549"/>
                            <a:ext cx="215900" cy="21431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" name="Object 12">
                <a:extLst>
                  <a:ext uri="{FF2B5EF4-FFF2-40B4-BE49-F238E27FC236}">
                    <a16:creationId xmlns:a16="http://schemas.microsoft.com/office/drawing/2014/main" id="{0BE66673-AF69-2476-ECC0-8A1600C59F8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27634183"/>
                  </p:ext>
                </p:extLst>
              </p:nvPr>
            </p:nvGraphicFramePr>
            <p:xfrm>
              <a:off x="7079456" y="1570062"/>
              <a:ext cx="190500" cy="304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" imgW="190440" imgH="304560" progId="Equation.DSMT4">
                      <p:embed/>
                    </p:oleObj>
                  </mc:Choice>
                  <mc:Fallback>
                    <p:oleObj name="Equation" r:id="rId4" imgW="190440" imgH="304560" progId="Equation.DSMT4">
                      <p:embed/>
                      <p:pic>
                        <p:nvPicPr>
                          <p:cNvPr id="13" name="Object 12">
                            <a:extLst>
                              <a:ext uri="{FF2B5EF4-FFF2-40B4-BE49-F238E27FC236}">
                                <a16:creationId xmlns:a16="http://schemas.microsoft.com/office/drawing/2014/main" id="{55FB922B-0004-DA0C-22F6-60CEECAAA68A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7079456" y="1570062"/>
                            <a:ext cx="190500" cy="3048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id="{92896862-D058-826E-C33A-1C22F136FB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flipH="1">
                <a:off x="3907846" y="1415635"/>
                <a:ext cx="4778954" cy="3024127"/>
              </a:xfrm>
              <a:prstGeom prst="rect">
                <a:avLst/>
              </a:prstGeom>
            </p:spPr>
          </p:pic>
          <p:graphicFrame>
            <p:nvGraphicFramePr>
              <p:cNvPr id="3" name="Object 2">
                <a:extLst>
                  <a:ext uri="{FF2B5EF4-FFF2-40B4-BE49-F238E27FC236}">
                    <a16:creationId xmlns:a16="http://schemas.microsoft.com/office/drawing/2014/main" id="{9AB105D2-6CBC-E565-D3D3-8B0690074E2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95342927"/>
                  </p:ext>
                </p:extLst>
              </p:nvPr>
            </p:nvGraphicFramePr>
            <p:xfrm>
              <a:off x="5960773" y="710409"/>
              <a:ext cx="673100" cy="304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8" imgW="672840" imgH="304560" progId="Equation.DSMT4">
                      <p:embed/>
                    </p:oleObj>
                  </mc:Choice>
                  <mc:Fallback>
                    <p:oleObj name="Equation" r:id="rId8" imgW="672840" imgH="304560" progId="Equation.DSMT4">
                      <p:embed/>
                      <p:pic>
                        <p:nvPicPr>
                          <p:cNvPr id="14" name="Object 13">
                            <a:extLst>
                              <a:ext uri="{FF2B5EF4-FFF2-40B4-BE49-F238E27FC236}">
                                <a16:creationId xmlns:a16="http://schemas.microsoft.com/office/drawing/2014/main" id="{EEBF85CF-9785-47CF-6FF0-9304EBA4AE9E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5960773" y="710409"/>
                            <a:ext cx="673100" cy="3048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2DD7A985-8052-81E9-4ADF-307AD7704C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6275" y="1516521"/>
                <a:ext cx="2836863" cy="0"/>
              </a:xfrm>
              <a:prstGeom prst="line">
                <a:avLst/>
              </a:prstGeom>
              <a:ln w="31750">
                <a:headEnd type="oval"/>
                <a:tailEnd type="oval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1ADB03A7-1721-3ACD-2F8F-B0123557BB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05261" y="1516521"/>
                <a:ext cx="1751014" cy="0"/>
              </a:xfrm>
              <a:prstGeom prst="line">
                <a:avLst/>
              </a:prstGeom>
              <a:ln w="31750">
                <a:headEnd type="oval"/>
                <a:tailEnd type="oval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6" name="Left Brace 5">
                <a:extLst>
                  <a:ext uri="{FF2B5EF4-FFF2-40B4-BE49-F238E27FC236}">
                    <a16:creationId xmlns:a16="http://schemas.microsoft.com/office/drawing/2014/main" id="{E265236E-83CE-DE6F-3CAC-DFB1DDB9F483}"/>
                  </a:ext>
                </a:extLst>
              </p:cNvPr>
              <p:cNvSpPr/>
              <p:nvPr/>
            </p:nvSpPr>
            <p:spPr>
              <a:xfrm rot="5400000" flipV="1">
                <a:off x="6126714" y="-1057014"/>
                <a:ext cx="344971" cy="4587879"/>
              </a:xfrm>
              <a:prstGeom prst="leftBrace">
                <a:avLst>
                  <a:gd name="adj1" fmla="val 94702"/>
                  <a:gd name="adj2" fmla="val 50000"/>
                </a:avLst>
              </a:prstGeom>
              <a:ln w="12700"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aphicFrame>
          <p:nvGraphicFramePr>
            <p:cNvPr id="25" name="Object 24">
              <a:extLst>
                <a:ext uri="{FF2B5EF4-FFF2-40B4-BE49-F238E27FC236}">
                  <a16:creationId xmlns:a16="http://schemas.microsoft.com/office/drawing/2014/main" id="{D0081646-0742-67C8-5925-EE7FFF8883B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9366200"/>
                </p:ext>
              </p:extLst>
            </p:nvPr>
          </p:nvGraphicFramePr>
          <p:xfrm>
            <a:off x="8347710" y="2775298"/>
            <a:ext cx="1905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90712" imgH="304997" progId="Equation.DSMT4">
                    <p:embed/>
                  </p:oleObj>
                </mc:Choice>
                <mc:Fallback>
                  <p:oleObj name="Equation" r:id="rId10" imgW="190712" imgH="304997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8347710" y="2775298"/>
                          <a:ext cx="190500" cy="304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77282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242FB-6D6C-748E-6272-19239DA00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3E4E9525-8B52-3B6B-2072-26BFC7D0A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 by DaVinci</a:t>
            </a:r>
          </a:p>
        </p:txBody>
      </p:sp>
      <p:pic>
        <p:nvPicPr>
          <p:cNvPr id="5" name="Picture 4" descr="A painting of a person with long hair&#10;&#10;Description automatically generated">
            <a:extLst>
              <a:ext uri="{FF2B5EF4-FFF2-40B4-BE49-F238E27FC236}">
                <a16:creationId xmlns:a16="http://schemas.microsoft.com/office/drawing/2014/main" id="{65209583-BE73-A307-B2A8-89108BDEA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781" y="1178653"/>
            <a:ext cx="2438400" cy="3657600"/>
          </a:xfrm>
          <a:prstGeom prst="rect">
            <a:avLst/>
          </a:prstGeom>
        </p:spPr>
      </p:pic>
      <p:pic>
        <p:nvPicPr>
          <p:cNvPr id="4" name="Picture 3" descr="A person holding a white animal&#10;&#10;AI-generated content may be incorrect.">
            <a:extLst>
              <a:ext uri="{FF2B5EF4-FFF2-40B4-BE49-F238E27FC236}">
                <a16:creationId xmlns:a16="http://schemas.microsoft.com/office/drawing/2014/main" id="{84FF3D4B-0954-6577-A33C-1003FC581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0458" y="1178653"/>
            <a:ext cx="2798186" cy="36576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E4199CB8-F28B-99DF-E4AA-0B08B9A596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4011157" y="1804103"/>
            <a:ext cx="3803904" cy="240711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5B1EB31-22B1-519C-3A72-6BD6F43EA9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 flipH="1">
            <a:off x="1190530" y="1813338"/>
            <a:ext cx="2725699" cy="172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2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6C241B-8001-C4D3-A4A7-E38DBD959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8">
            <a:extLst>
              <a:ext uri="{FF2B5EF4-FFF2-40B4-BE49-F238E27FC236}">
                <a16:creationId xmlns:a16="http://schemas.microsoft.com/office/drawing/2014/main" id="{39B100D5-ABAE-E25A-9FB5-7A7BBBD73F8A}"/>
              </a:ext>
            </a:extLst>
          </p:cNvPr>
          <p:cNvSpPr txBox="1">
            <a:spLocks/>
          </p:cNvSpPr>
          <p:nvPr/>
        </p:nvSpPr>
        <p:spPr>
          <a:xfrm>
            <a:off x="457200" y="306518"/>
            <a:ext cx="8229600" cy="1407982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0" kern="1200">
                <a:ln>
                  <a:noFill/>
                </a:ln>
                <a:solidFill>
                  <a:schemeClr val="accent4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/>
              <a:t>The Sacrament of the Last Supper</a:t>
            </a:r>
          </a:p>
          <a:p>
            <a:r>
              <a:rPr lang="en-US" dirty="0"/>
              <a:t>   by Salvador Dalí </a:t>
            </a:r>
          </a:p>
        </p:txBody>
      </p:sp>
      <p:pic>
        <p:nvPicPr>
          <p:cNvPr id="3" name="Picture 2" descr="A painting of a person at the last supper&#10;&#10;Description automatically generated">
            <a:extLst>
              <a:ext uri="{FF2B5EF4-FFF2-40B4-BE49-F238E27FC236}">
                <a16:creationId xmlns:a16="http://schemas.microsoft.com/office/drawing/2014/main" id="{0BD5BE0D-710B-5A1B-AE5F-48C5A63FA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925" y="1822576"/>
            <a:ext cx="4861457" cy="298742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BF8839E-5B79-1D6D-DA27-F2F52C1A4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12388" y="1714499"/>
            <a:ext cx="5062530" cy="320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6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1832C-CA65-7B66-E084-F43B646F6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8">
            <a:extLst>
              <a:ext uri="{FF2B5EF4-FFF2-40B4-BE49-F238E27FC236}">
                <a16:creationId xmlns:a16="http://schemas.microsoft.com/office/drawing/2014/main" id="{D572C61C-DEB4-07B2-1537-909283B0335B}"/>
              </a:ext>
            </a:extLst>
          </p:cNvPr>
          <p:cNvSpPr txBox="1">
            <a:spLocks/>
          </p:cNvSpPr>
          <p:nvPr/>
        </p:nvSpPr>
        <p:spPr>
          <a:xfrm>
            <a:off x="457200" y="306518"/>
            <a:ext cx="8229600" cy="1407982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0" kern="1200">
                <a:ln>
                  <a:noFill/>
                </a:ln>
                <a:solidFill>
                  <a:schemeClr val="accent4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/>
              <a:t>The Sacrament of the Last Supper</a:t>
            </a:r>
          </a:p>
          <a:p>
            <a:r>
              <a:rPr lang="en-US" dirty="0"/>
              <a:t>   by Salvador Dalí </a:t>
            </a:r>
          </a:p>
        </p:txBody>
      </p:sp>
      <p:pic>
        <p:nvPicPr>
          <p:cNvPr id="3" name="Picture 2" descr="A painting of a person at the last supper&#10;&#10;Description automatically generated">
            <a:extLst>
              <a:ext uri="{FF2B5EF4-FFF2-40B4-BE49-F238E27FC236}">
                <a16:creationId xmlns:a16="http://schemas.microsoft.com/office/drawing/2014/main" id="{8EA2EC7E-1AD6-BCE7-9157-BB6AB0AE9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925" y="1822576"/>
            <a:ext cx="4861457" cy="298742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F529428-941F-75D2-53E0-88C8A56343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12388" y="1714499"/>
            <a:ext cx="5062530" cy="320357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6955E7F-A36F-C2EF-3385-38A40A0706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1712388" y="1714498"/>
            <a:ext cx="5062530" cy="320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4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1F16DF-BF2B-4A79-2958-96F5DB128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EA06650A-DBFF-FBB7-2CF0-4603C068D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The length of your foot is relatively the same length as your forearm.</a:t>
            </a:r>
          </a:p>
          <a:p>
            <a:pPr marL="0" indent="0" fontAlgn="base">
              <a:buNone/>
            </a:pPr>
            <a:endParaRPr lang="en-US" dirty="0"/>
          </a:p>
          <a:p>
            <a:pPr fontAlgn="base"/>
            <a:endParaRPr lang="en-US" dirty="0"/>
          </a:p>
          <a:p>
            <a:pPr marL="0" indent="0" algn="ctr" fontAlgn="base">
              <a:spcAft>
                <a:spcPts val="1000"/>
              </a:spcAft>
              <a:buNone/>
            </a:pPr>
            <a:r>
              <a:rPr lang="en-US" b="1" dirty="0"/>
              <a:t>Do you know of any other comparisons like this?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F897179-C297-E7D3-8BC0-C68DAEE84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 You Know?</a:t>
            </a:r>
          </a:p>
        </p:txBody>
      </p:sp>
    </p:spTree>
    <p:extLst>
      <p:ext uri="{BB962C8B-B14F-4D97-AF65-F5344CB8AC3E}">
        <p14:creationId xmlns:p14="http://schemas.microsoft.com/office/powerpoint/2010/main" val="122569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C0E32-26EE-4960-E3D9-98953D620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D37F3393-A373-4AEB-5B64-42B8BE6DA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Each pair needs the following:</a:t>
            </a:r>
          </a:p>
          <a:p>
            <a:r>
              <a:rPr lang="en-US" dirty="0"/>
              <a:t>Measuring tool(s)</a:t>
            </a:r>
          </a:p>
          <a:p>
            <a:r>
              <a:rPr lang="en-US" dirty="0"/>
              <a:t>Data Collection handout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82FCD629-02AE-7410-B557-2ECB396FF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You a “Golden Genius”?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54723CC-999F-D45C-EE93-30BE485AB12E}"/>
              </a:ext>
            </a:extLst>
          </p:cNvPr>
          <p:cNvGrpSpPr/>
          <p:nvPr/>
        </p:nvGrpSpPr>
        <p:grpSpPr>
          <a:xfrm>
            <a:off x="4631961" y="967275"/>
            <a:ext cx="3772722" cy="3868978"/>
            <a:chOff x="4631961" y="967275"/>
            <a:chExt cx="3772722" cy="3868978"/>
          </a:xfrm>
        </p:grpSpPr>
        <p:pic>
          <p:nvPicPr>
            <p:cNvPr id="4" name="Graphic 3" descr="Skeleton outline">
              <a:extLst>
                <a:ext uri="{FF2B5EF4-FFF2-40B4-BE49-F238E27FC236}">
                  <a16:creationId xmlns:a16="http://schemas.microsoft.com/office/drawing/2014/main" id="{B6431038-F5DF-5863-DC45-9FA4C4CD2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4863" r="23478"/>
            <a:stretch/>
          </p:blipFill>
          <p:spPr>
            <a:xfrm>
              <a:off x="4631961" y="1309352"/>
              <a:ext cx="1774033" cy="3434098"/>
            </a:xfrm>
            <a:prstGeom prst="rect">
              <a:avLst/>
            </a:prstGeom>
          </p:spPr>
        </p:pic>
        <p:pic>
          <p:nvPicPr>
            <p:cNvPr id="7" name="Graphic 6" descr="Skeleton outline">
              <a:extLst>
                <a:ext uri="{FF2B5EF4-FFF2-40B4-BE49-F238E27FC236}">
                  <a16:creationId xmlns:a16="http://schemas.microsoft.com/office/drawing/2014/main" id="{D8F4FCE2-778E-AAC3-514D-ACADCA054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24863" r="23478"/>
            <a:stretch/>
          </p:blipFill>
          <p:spPr>
            <a:xfrm>
              <a:off x="6405994" y="967275"/>
              <a:ext cx="1998689" cy="38689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705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F094B-A7A4-4BD2-14DB-0A2CE92EA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D7268342-9782-2CB6-E9B7-31DC60BD7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4054840" cy="3434098"/>
          </a:xfrm>
        </p:spPr>
        <p:txBody>
          <a:bodyPr>
            <a:normAutofit/>
          </a:bodyPr>
          <a:lstStyle/>
          <a:p>
            <a:r>
              <a:rPr lang="en-US" dirty="0"/>
              <a:t>Work with your partner and use the measuring tool(s) to measure each other’s body dimensions. </a:t>
            </a:r>
          </a:p>
          <a:p>
            <a:r>
              <a:rPr lang="en-US" dirty="0"/>
              <a:t>Record your measurements in the table.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6821FAFF-6256-CB31-433F-0254AAD47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You a “Golden Genius”?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817ECB-49DD-7CED-386F-3449351B11A4}"/>
              </a:ext>
            </a:extLst>
          </p:cNvPr>
          <p:cNvGrpSpPr/>
          <p:nvPr/>
        </p:nvGrpSpPr>
        <p:grpSpPr>
          <a:xfrm>
            <a:off x="4631962" y="967275"/>
            <a:ext cx="3772721" cy="3868978"/>
            <a:chOff x="4631962" y="967275"/>
            <a:chExt cx="3772721" cy="3868978"/>
          </a:xfrm>
        </p:grpSpPr>
        <p:pic>
          <p:nvPicPr>
            <p:cNvPr id="4" name="Graphic 3" descr="Skeleton outline">
              <a:extLst>
                <a:ext uri="{FF2B5EF4-FFF2-40B4-BE49-F238E27FC236}">
                  <a16:creationId xmlns:a16="http://schemas.microsoft.com/office/drawing/2014/main" id="{2A3F4C70-2CA4-F7A3-3D98-CCA1ED87F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4863" r="36111"/>
            <a:stretch/>
          </p:blipFill>
          <p:spPr>
            <a:xfrm>
              <a:off x="4631962" y="1309352"/>
              <a:ext cx="1340214" cy="3434098"/>
            </a:xfrm>
            <a:prstGeom prst="rect">
              <a:avLst/>
            </a:prstGeom>
          </p:spPr>
        </p:pic>
        <p:pic>
          <p:nvPicPr>
            <p:cNvPr id="7" name="Graphic 6" descr="Skeleton outline">
              <a:extLst>
                <a:ext uri="{FF2B5EF4-FFF2-40B4-BE49-F238E27FC236}">
                  <a16:creationId xmlns:a16="http://schemas.microsoft.com/office/drawing/2014/main" id="{BE91978B-E585-2140-03AC-03D37B7289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36218" r="23478"/>
            <a:stretch/>
          </p:blipFill>
          <p:spPr>
            <a:xfrm>
              <a:off x="6845300" y="967275"/>
              <a:ext cx="1559383" cy="3868978"/>
            </a:xfrm>
            <a:prstGeom prst="rect">
              <a:avLst/>
            </a:prstGeom>
          </p:spPr>
        </p:pic>
        <p:pic>
          <p:nvPicPr>
            <p:cNvPr id="2" name="Graphic 1" descr="Skeleton outline">
              <a:extLst>
                <a:ext uri="{FF2B5EF4-FFF2-40B4-BE49-F238E27FC236}">
                  <a16:creationId xmlns:a16="http://schemas.microsoft.com/office/drawing/2014/main" id="{692D1161-A611-5F3D-FF4F-48A55AD63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60749" t="30104" r="26970" b="40403"/>
            <a:stretch/>
          </p:blipFill>
          <p:spPr>
            <a:xfrm flipV="1">
              <a:off x="5879495" y="1216549"/>
              <a:ext cx="421755" cy="1012825"/>
            </a:xfrm>
            <a:prstGeom prst="rect">
              <a:avLst/>
            </a:prstGeom>
          </p:spPr>
        </p:pic>
        <p:pic>
          <p:nvPicPr>
            <p:cNvPr id="3" name="Graphic 2" descr="Skeleton outline">
              <a:extLst>
                <a:ext uri="{FF2B5EF4-FFF2-40B4-BE49-F238E27FC236}">
                  <a16:creationId xmlns:a16="http://schemas.microsoft.com/office/drawing/2014/main" id="{862F3EFD-7AC9-4294-F0BE-0E556F604A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27029" t="29817" r="61154" b="40394"/>
            <a:stretch/>
          </p:blipFill>
          <p:spPr>
            <a:xfrm rot="20691478" flipV="1">
              <a:off x="6283527" y="1037144"/>
              <a:ext cx="457200" cy="115252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D3F5F9A-92DC-D6D3-8ED3-12B046FF6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09921" y="2343149"/>
              <a:ext cx="226791" cy="541373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A8ABA81-78A3-54F8-D8E4-F09C52328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82110" y="2139949"/>
              <a:ext cx="226791" cy="5413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94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3CDFF-6024-1EFA-B122-C4701B80D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94F6EAD7-A6EE-A762-C876-3726BA506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Calculators only do what you ask them to do.</a:t>
            </a:r>
          </a:p>
          <a:p>
            <a:r>
              <a:rPr lang="en-US" dirty="0"/>
              <a:t>Have you ever accidentally typed the wrong thing into a calculator?</a:t>
            </a:r>
          </a:p>
          <a:p>
            <a:r>
              <a:rPr lang="en-US" dirty="0"/>
              <a:t>How do you know if your answers are correct?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E12EC3AF-6A56-63C4-AC0E-E4B463663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Estimation and Number Sense</a:t>
            </a:r>
          </a:p>
        </p:txBody>
      </p:sp>
    </p:spTree>
    <p:extLst>
      <p:ext uri="{BB962C8B-B14F-4D97-AF65-F5344CB8AC3E}">
        <p14:creationId xmlns:p14="http://schemas.microsoft.com/office/powerpoint/2010/main" val="91835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90416A-AB33-FFB6-6CAC-9B31E5C58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7C043EFA-9605-B69F-37F5-33A9CF00E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newborn baby is 20 inches long. Her</a:t>
            </a:r>
            <a:br>
              <a:rPr lang="en-US" dirty="0"/>
            </a:br>
            <a:r>
              <a:rPr lang="en-US" dirty="0"/>
              <a:t>legs are each 6 inches long. How could you</a:t>
            </a:r>
            <a:br>
              <a:rPr lang="en-US" dirty="0"/>
            </a:br>
            <a:r>
              <a:rPr lang="en-US" b="1" dirty="0"/>
              <a:t>estimate</a:t>
            </a:r>
            <a:r>
              <a:rPr lang="en-US" dirty="0"/>
              <a:t> the ratio of the baby’s body length to leg length?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Write how you would estimate this ratio in the “My Strategy” box.</a:t>
            </a:r>
          </a:p>
          <a:p>
            <a:pPr lvl="1"/>
            <a:r>
              <a:rPr lang="en-US" sz="2400" dirty="0"/>
              <a:t>Show all your work.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803CDF46-B3BD-5AC1-DE61-BF351FDEE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 Harvest</a:t>
            </a:r>
          </a:p>
        </p:txBody>
      </p:sp>
      <p:pic>
        <p:nvPicPr>
          <p:cNvPr id="4" name="Picture 3" descr="A group of colorful wheat&#10;&#10;AI-generated content may be incorrect.">
            <a:extLst>
              <a:ext uri="{FF2B5EF4-FFF2-40B4-BE49-F238E27FC236}">
                <a16:creationId xmlns:a16="http://schemas.microsoft.com/office/drawing/2014/main" id="{5668CA66-FC6D-F6BA-5E1B-3FB352F3E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786" y="307247"/>
            <a:ext cx="1635013" cy="181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91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8FA56-59D0-7FFA-C7E4-2861F1057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CCCD6F94-A20B-E72E-22AB-9E5B862F3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Find a partner.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Take turns sharing your estimation strategies. While your partner is sharing, listen and record their strategy on your handout.</a:t>
            </a:r>
          </a:p>
          <a:p>
            <a:pPr marL="973138" lvl="1" indent="-457200"/>
            <a:r>
              <a:rPr lang="en-US" sz="2200" dirty="0"/>
              <a:t>Record your partner’s name.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Discuss your strategies.</a:t>
            </a:r>
          </a:p>
          <a:p>
            <a:pPr marL="973138" lvl="1" indent="-457200"/>
            <a:r>
              <a:rPr lang="en-US" sz="2200" dirty="0"/>
              <a:t>Ask questions.</a:t>
            </a:r>
          </a:p>
          <a:p>
            <a:pPr marL="973138" lvl="1" indent="-457200"/>
            <a:r>
              <a:rPr lang="en-US" sz="2200" dirty="0"/>
              <a:t>Give feedback.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526D90C4-D832-7A59-15CF-098E5F841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 Harvest</a:t>
            </a:r>
          </a:p>
        </p:txBody>
      </p:sp>
      <p:pic>
        <p:nvPicPr>
          <p:cNvPr id="4" name="Picture 3" descr="A group of colorful wheat&#10;&#10;AI-generated content may be incorrect.">
            <a:extLst>
              <a:ext uri="{FF2B5EF4-FFF2-40B4-BE49-F238E27FC236}">
                <a16:creationId xmlns:a16="http://schemas.microsoft.com/office/drawing/2014/main" id="{C7E1C36C-92EE-EE63-C591-1DA25F57E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401" y="307247"/>
            <a:ext cx="1455399" cy="161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FBCA28-140F-8A42-9364-1ED04BA0B6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Are We Golden?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D9A7854-D128-194F-AB89-C5ADDB206B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Investigating the Golden Ratio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3217D2-DD55-4503-C6E2-080A554CD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8BCEE968-D3AC-C410-3DB5-B6DF5F604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measurements from your Data Collection handout to complete the table.</a:t>
            </a:r>
          </a:p>
          <a:p>
            <a:r>
              <a:rPr lang="en-US" dirty="0"/>
              <a:t>Write each pair of measurements as a fraction then as a decimal. Round to 3 decimal places.</a:t>
            </a:r>
          </a:p>
          <a:p>
            <a:endParaRPr lang="en-US" dirty="0"/>
          </a:p>
          <a:p>
            <a:r>
              <a:rPr lang="en-US" dirty="0"/>
              <a:t>Example: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D11FD7E3-4EBD-2AE5-663B-B298905A8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Ratios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880073A-397E-7B3B-1F8D-57C4633E92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088472"/>
              </p:ext>
            </p:extLst>
          </p:nvPr>
        </p:nvGraphicFramePr>
        <p:xfrm>
          <a:off x="2159000" y="3407338"/>
          <a:ext cx="2413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12720" imgH="787320" progId="Equation.DSMT4">
                  <p:embed/>
                </p:oleObj>
              </mc:Choice>
              <mc:Fallback>
                <p:oleObj name="Equation" r:id="rId2" imgW="241272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59000" y="3407338"/>
                        <a:ext cx="24130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268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1ACC3-623A-DA3D-9FFA-0EA64A63A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6C702601-CF79-E88D-1D66-3A3CE0DC9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each ratio is written as a decimal, find the average of each column.</a:t>
            </a:r>
          </a:p>
          <a:p>
            <a:endParaRPr lang="en-US" dirty="0"/>
          </a:p>
          <a:p>
            <a:r>
              <a:rPr lang="en-US" dirty="0"/>
              <a:t>Who is the “Golden Genius”?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828D9EBA-4881-D6A2-99B3-BF28D58E1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Ratios</a:t>
            </a:r>
          </a:p>
        </p:txBody>
      </p:sp>
    </p:spTree>
    <p:extLst>
      <p:ext uri="{BB962C8B-B14F-4D97-AF65-F5344CB8AC3E}">
        <p14:creationId xmlns:p14="http://schemas.microsoft.com/office/powerpoint/2010/main" val="277503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36706-5823-2AE8-4C49-B29A4A1F2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770C155D-0F21-4B55-A74A-07F25EEC2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one person from your group share your averages with your teacher.</a:t>
            </a:r>
          </a:p>
          <a:p>
            <a:endParaRPr lang="en-US" dirty="0"/>
          </a:p>
          <a:p>
            <a:r>
              <a:rPr lang="en-US" dirty="0"/>
              <a:t>Who is the “Golden Genius”?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F1A54052-7DD2-2B60-3A74-EDDA13390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Ratios</a:t>
            </a:r>
          </a:p>
        </p:txBody>
      </p:sp>
    </p:spTree>
    <p:extLst>
      <p:ext uri="{BB962C8B-B14F-4D97-AF65-F5344CB8AC3E}">
        <p14:creationId xmlns:p14="http://schemas.microsoft.com/office/powerpoint/2010/main" val="331581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235C2AE-D5C4-151A-F10F-D3C2D4A8C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4DAB484-5529-9F05-8BC7-9072225CD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Which rectangles around you are golden rectangles?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On a piece of paper, sketch and label 3 rectangles.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Measure each rectangle.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Calculate the long side over the short side.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Was your prediction correct? Are those golden rectangles?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DFB7368C-3C11-4C0B-3827-0F162EA61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Seeking the Golden Ratio</a:t>
            </a:r>
          </a:p>
        </p:txBody>
      </p:sp>
    </p:spTree>
    <p:extLst>
      <p:ext uri="{BB962C8B-B14F-4D97-AF65-F5344CB8AC3E}">
        <p14:creationId xmlns:p14="http://schemas.microsoft.com/office/powerpoint/2010/main" val="189982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217FC-2567-451D-1251-278E6A610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0FD1DDC-E68B-E343-0583-F1C5BE2CF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4707731" cy="3434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On a piece of paper, respond to the following prompt: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dirty="0"/>
              <a:t>Explain to a friend who is not in our class what the golden ratio is. Share at least one example of where someone could see the golden ratio.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CD1D942D-FEDA-FD7C-7436-3B0B29965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Two-Minute Paper</a:t>
            </a:r>
          </a:p>
        </p:txBody>
      </p:sp>
      <p:pic>
        <p:nvPicPr>
          <p:cNvPr id="3" name="Picture 2" descr="A blue circle with a orange point&#10;&#10;Description automatically generated">
            <a:extLst>
              <a:ext uri="{FF2B5EF4-FFF2-40B4-BE49-F238E27FC236}">
                <a16:creationId xmlns:a16="http://schemas.microsoft.com/office/drawing/2014/main" id="{B64061F4-CBA0-D753-F8D3-AB89497B1E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4812" y="307247"/>
            <a:ext cx="1436271" cy="1437323"/>
          </a:xfrm>
          <a:prstGeom prst="rect">
            <a:avLst/>
          </a:prstGeom>
        </p:spPr>
      </p:pic>
      <p:pic>
        <p:nvPicPr>
          <p:cNvPr id="4" name="Online Media 3" title="K20 Center 2 minute timer">
            <a:hlinkClick r:id="" action="ppaction://media"/>
            <a:extLst>
              <a:ext uri="{FF2B5EF4-FFF2-40B4-BE49-F238E27FC236}">
                <a16:creationId xmlns:a16="http://schemas.microsoft.com/office/drawing/2014/main" id="{015760DB-729D-3ACF-BC9E-18C7C286BA7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833267" y="2167758"/>
            <a:ext cx="2519363" cy="1422327"/>
          </a:xfrm>
          <a:prstGeom prst="rect">
            <a:avLst/>
          </a:prstGeom>
        </p:spPr>
      </p:pic>
      <p:sp>
        <p:nvSpPr>
          <p:cNvPr id="5" name="Content Placeholder 19">
            <a:extLst>
              <a:ext uri="{FF2B5EF4-FFF2-40B4-BE49-F238E27FC236}">
                <a16:creationId xmlns:a16="http://schemas.microsoft.com/office/drawing/2014/main" id="{D5C242D4-015E-710C-0295-CF967131B0AD}"/>
              </a:ext>
            </a:extLst>
          </p:cNvPr>
          <p:cNvSpPr txBox="1">
            <a:spLocks/>
          </p:cNvSpPr>
          <p:nvPr/>
        </p:nvSpPr>
        <p:spPr>
          <a:xfrm>
            <a:off x="5833267" y="3590086"/>
            <a:ext cx="2519363" cy="40089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accent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2-Minute Timer</a:t>
            </a:r>
            <a:endParaRPr lang="en-US" sz="18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60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F43316-D303-40EC-B829-211C2BCBE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349D1D-F9F5-4708-9845-24D99C4709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5563" indent="0">
              <a:buNone/>
            </a:pPr>
            <a:r>
              <a:rPr lang="en-US" dirty="0"/>
              <a:t>Are there common mathematical patterns around us?</a:t>
            </a:r>
          </a:p>
        </p:txBody>
      </p:sp>
    </p:spTree>
    <p:extLst>
      <p:ext uri="{BB962C8B-B14F-4D97-AF65-F5344CB8AC3E}">
        <p14:creationId xmlns:p14="http://schemas.microsoft.com/office/powerpoint/2010/main" val="352637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8575D-3662-4A13-BACA-E7044AD3F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74266-61E7-4912-8A51-C9B03DDB6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028497"/>
            <a:ext cx="7772400" cy="1879955"/>
          </a:xfrm>
        </p:spPr>
        <p:txBody>
          <a:bodyPr/>
          <a:lstStyle/>
          <a:p>
            <a:r>
              <a:rPr lang="en-US" dirty="0"/>
              <a:t>Divide whole numbers and/or decimals.</a:t>
            </a:r>
          </a:p>
          <a:p>
            <a:r>
              <a:rPr lang="en-US" dirty="0"/>
              <a:t>Compare quotients with the golden ratio.</a:t>
            </a:r>
          </a:p>
        </p:txBody>
      </p:sp>
    </p:spTree>
    <p:extLst>
      <p:ext uri="{BB962C8B-B14F-4D97-AF65-F5344CB8AC3E}">
        <p14:creationId xmlns:p14="http://schemas.microsoft.com/office/powerpoint/2010/main" val="149505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These Have in Common?</a:t>
            </a:r>
          </a:p>
        </p:txBody>
      </p:sp>
      <p:pic>
        <p:nvPicPr>
          <p:cNvPr id="5" name="Picture 4" descr="A painting of a person with long hair&#10;&#10;Description automatically generated">
            <a:extLst>
              <a:ext uri="{FF2B5EF4-FFF2-40B4-BE49-F238E27FC236}">
                <a16:creationId xmlns:a16="http://schemas.microsoft.com/office/drawing/2014/main" id="{733B283A-8DBA-C35A-CC15-6EBF31BA8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781" y="1178653"/>
            <a:ext cx="2438400" cy="3657600"/>
          </a:xfrm>
          <a:prstGeom prst="rect">
            <a:avLst/>
          </a:prstGeom>
        </p:spPr>
      </p:pic>
      <p:pic>
        <p:nvPicPr>
          <p:cNvPr id="4" name="Picture 3" descr="A person holding a white animal&#10;&#10;AI-generated content may be incorrect.">
            <a:extLst>
              <a:ext uri="{FF2B5EF4-FFF2-40B4-BE49-F238E27FC236}">
                <a16:creationId xmlns:a16="http://schemas.microsoft.com/office/drawing/2014/main" id="{301A2FF9-7769-6C34-CBFC-4790E5243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0458" y="1178653"/>
            <a:ext cx="279818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4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84491-A5A0-D445-4B46-357895342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C82F1194-E474-3E1F-5EB2-7E5FF9E44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rectangle do you like best?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28BCCD-2400-6A7C-2C7E-AFBF54455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Rectangle Pageant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901D19-D6A6-7564-FE9C-E3A78FFC51FF}"/>
              </a:ext>
            </a:extLst>
          </p:cNvPr>
          <p:cNvSpPr/>
          <p:nvPr/>
        </p:nvSpPr>
        <p:spPr>
          <a:xfrm>
            <a:off x="543452" y="2093739"/>
            <a:ext cx="1261712" cy="1163109"/>
          </a:xfrm>
          <a:prstGeom prst="rect">
            <a:avLst/>
          </a:prstGeom>
          <a:ln cap="flat">
            <a:miter lim="800000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F28ED2-F57B-7CB8-5A4C-D060A5207A90}"/>
              </a:ext>
            </a:extLst>
          </p:cNvPr>
          <p:cNvSpPr/>
          <p:nvPr/>
        </p:nvSpPr>
        <p:spPr>
          <a:xfrm>
            <a:off x="2434346" y="1806138"/>
            <a:ext cx="1069848" cy="1738311"/>
          </a:xfrm>
          <a:prstGeom prst="rect">
            <a:avLst/>
          </a:prstGeom>
          <a:ln cap="flat">
            <a:miter lim="800000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BC04D7-450D-38C5-2875-EE1FDFB82B4E}"/>
              </a:ext>
            </a:extLst>
          </p:cNvPr>
          <p:cNvSpPr/>
          <p:nvPr/>
        </p:nvSpPr>
        <p:spPr>
          <a:xfrm>
            <a:off x="4133376" y="2323662"/>
            <a:ext cx="2676525" cy="703262"/>
          </a:xfrm>
          <a:prstGeom prst="rect">
            <a:avLst/>
          </a:prstGeom>
          <a:ln cap="flat">
            <a:miter lim="800000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2006FD-FCAE-47EA-A7E9-3165B5C8AF1E}"/>
              </a:ext>
            </a:extLst>
          </p:cNvPr>
          <p:cNvSpPr/>
          <p:nvPr/>
        </p:nvSpPr>
        <p:spPr>
          <a:xfrm>
            <a:off x="7439083" y="692773"/>
            <a:ext cx="533400" cy="3287712"/>
          </a:xfrm>
          <a:prstGeom prst="rect">
            <a:avLst/>
          </a:prstGeom>
          <a:ln cap="flat">
            <a:miter lim="800000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D</a:t>
            </a:r>
          </a:p>
        </p:txBody>
      </p:sp>
      <p:pic>
        <p:nvPicPr>
          <p:cNvPr id="11" name="Graphic 10" descr="Crown outline">
            <a:extLst>
              <a:ext uri="{FF2B5EF4-FFF2-40B4-BE49-F238E27FC236}">
                <a16:creationId xmlns:a16="http://schemas.microsoft.com/office/drawing/2014/main" id="{AD170D63-E6D5-0F36-ED7B-6B3288C37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22572">
            <a:off x="3648738" y="391213"/>
            <a:ext cx="419867" cy="41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FC20A-C0E8-EDAE-F4BD-4CCD998FD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48DD92C3-C991-67C7-9C98-D02DC2111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numbers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/>
              <a:t>) have a golden ratio if dividing the bigger number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/>
              <a:t>) by the smaller number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) equals the sum of the two numbers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/>
              <a:t>) divided by the bigger number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/>
              <a:t>).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68274B6A-CFF2-85D3-F769-871237D01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Golden Ratio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EE481AB-4B37-9C61-3045-9B98EFD673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883669"/>
              </p:ext>
            </p:extLst>
          </p:nvPr>
        </p:nvGraphicFramePr>
        <p:xfrm>
          <a:off x="2983805" y="3042276"/>
          <a:ext cx="34925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92360" imgH="1358640" progId="Equation.DSMT4">
                  <p:embed/>
                </p:oleObj>
              </mc:Choice>
              <mc:Fallback>
                <p:oleObj name="Equation" r:id="rId2" imgW="3492360" imgH="1358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83805" y="3042276"/>
                        <a:ext cx="3492500" cy="135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871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C889C-071F-09A2-7198-B4ABCE9CF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942390AC-177B-44D5-636A-C3166C6ED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Golden Ratio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E44361D-1C7A-E941-B5D8-5EDAE549D987}"/>
              </a:ext>
            </a:extLst>
          </p:cNvPr>
          <p:cNvGrpSpPr/>
          <p:nvPr/>
        </p:nvGrpSpPr>
        <p:grpSpPr>
          <a:xfrm>
            <a:off x="1280005" y="1286892"/>
            <a:ext cx="6285539" cy="1344130"/>
            <a:chOff x="1429230" y="1286892"/>
            <a:chExt cx="6285539" cy="1344130"/>
          </a:xfrm>
        </p:grpSpPr>
        <p:graphicFrame>
          <p:nvGraphicFramePr>
            <p:cNvPr id="14" name="Object 13">
              <a:extLst>
                <a:ext uri="{FF2B5EF4-FFF2-40B4-BE49-F238E27FC236}">
                  <a16:creationId xmlns:a16="http://schemas.microsoft.com/office/drawing/2014/main" id="{EEBF85CF-9785-47CF-6FF0-9304EBA4AE9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55511181"/>
                </p:ext>
              </p:extLst>
            </p:nvPr>
          </p:nvGraphicFramePr>
          <p:xfrm>
            <a:off x="4218687" y="2326222"/>
            <a:ext cx="6731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672840" imgH="304560" progId="Equation.DSMT4">
                    <p:embed/>
                  </p:oleObj>
                </mc:Choice>
                <mc:Fallback>
                  <p:oleObj name="Equation" r:id="rId3" imgW="672840" imgH="3045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218687" y="2326222"/>
                          <a:ext cx="673100" cy="304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BFBF437-BB24-F45D-A5D7-4638479D8233}"/>
                </a:ext>
              </a:extLst>
            </p:cNvPr>
            <p:cNvGrpSpPr/>
            <p:nvPr/>
          </p:nvGrpSpPr>
          <p:grpSpPr>
            <a:xfrm>
              <a:off x="1429230" y="1286892"/>
              <a:ext cx="6285539" cy="944054"/>
              <a:chOff x="1429231" y="1286892"/>
              <a:chExt cx="6285539" cy="944054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865FA843-A9A0-85CA-3628-00CF000C81CF}"/>
                  </a:ext>
                </a:extLst>
              </p:cNvPr>
              <p:cNvGrpSpPr/>
              <p:nvPr/>
            </p:nvGrpSpPr>
            <p:grpSpPr>
              <a:xfrm>
                <a:off x="1429232" y="1286892"/>
                <a:ext cx="6285537" cy="351407"/>
                <a:chOff x="1480871" y="1396483"/>
                <a:chExt cx="6285537" cy="351407"/>
              </a:xfrm>
            </p:grpSpPr>
            <p:cxnSp>
              <p:nvCxnSpPr>
                <p:cNvPr id="6" name="Straight Connector 5">
                  <a:extLst>
                    <a:ext uri="{FF2B5EF4-FFF2-40B4-BE49-F238E27FC236}">
                      <a16:creationId xmlns:a16="http://schemas.microsoft.com/office/drawing/2014/main" id="{10421C3A-0C48-201E-7FB3-3A78A177FA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80208" y="1747890"/>
                  <a:ext cx="3886200" cy="0"/>
                </a:xfrm>
                <a:prstGeom prst="line">
                  <a:avLst/>
                </a:prstGeom>
                <a:ln w="31750">
                  <a:headEnd type="oval"/>
                  <a:tailEnd type="oval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id="{9C0DE519-BF9D-19AE-B630-C9761E7655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80871" y="1744751"/>
                  <a:ext cx="2399337" cy="0"/>
                </a:xfrm>
                <a:prstGeom prst="line">
                  <a:avLst/>
                </a:prstGeom>
                <a:ln w="31750">
                  <a:headEnd type="oval"/>
                  <a:tailEnd type="oval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12" name="Object 11">
                  <a:extLst>
                    <a:ext uri="{FF2B5EF4-FFF2-40B4-BE49-F238E27FC236}">
                      <a16:creationId xmlns:a16="http://schemas.microsoft.com/office/drawing/2014/main" id="{7DB82552-0ABE-696B-CC20-9CEA377BFBEF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243799169"/>
                    </p:ext>
                  </p:extLst>
                </p:nvPr>
              </p:nvGraphicFramePr>
              <p:xfrm>
                <a:off x="2572589" y="1486970"/>
                <a:ext cx="215900" cy="21431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5" imgW="216620" imgH="214868" progId="Equation.DSMT4">
                        <p:embed/>
                      </p:oleObj>
                    </mc:Choice>
                    <mc:Fallback>
                      <p:oleObj name="Equation" r:id="rId5" imgW="216620" imgH="214868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572589" y="1486970"/>
                              <a:ext cx="215900" cy="214313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3" name="Object 12">
                  <a:extLst>
                    <a:ext uri="{FF2B5EF4-FFF2-40B4-BE49-F238E27FC236}">
                      <a16:creationId xmlns:a16="http://schemas.microsoft.com/office/drawing/2014/main" id="{55FB922B-0004-DA0C-22F6-60CEECAAA68A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229218508"/>
                    </p:ext>
                  </p:extLst>
                </p:nvPr>
              </p:nvGraphicFramePr>
              <p:xfrm>
                <a:off x="5728058" y="1396483"/>
                <a:ext cx="190500" cy="3048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7" imgW="190440" imgH="304560" progId="Equation.DSMT4">
                        <p:embed/>
                      </p:oleObj>
                    </mc:Choice>
                    <mc:Fallback>
                      <p:oleObj name="Equation" r:id="rId7" imgW="190440" imgH="3045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728058" y="1396483"/>
                              <a:ext cx="190500" cy="3048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5" name="Left Brace 14">
                <a:extLst>
                  <a:ext uri="{FF2B5EF4-FFF2-40B4-BE49-F238E27FC236}">
                    <a16:creationId xmlns:a16="http://schemas.microsoft.com/office/drawing/2014/main" id="{DD2B1816-DFD1-DB83-E81A-D41DEE3D0736}"/>
                  </a:ext>
                </a:extLst>
              </p:cNvPr>
              <p:cNvSpPr/>
              <p:nvPr/>
            </p:nvSpPr>
            <p:spPr>
              <a:xfrm rot="16200000">
                <a:off x="4399515" y="-1084309"/>
                <a:ext cx="344971" cy="6285539"/>
              </a:xfrm>
              <a:prstGeom prst="leftBrace">
                <a:avLst>
                  <a:gd name="adj1" fmla="val 94702"/>
                  <a:gd name="adj2" fmla="val 50000"/>
                </a:avLst>
              </a:prstGeom>
              <a:ln w="12700"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AF97B848-C19F-59E7-0FDB-9CECABF008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687437"/>
              </p:ext>
            </p:extLst>
          </p:nvPr>
        </p:nvGraphicFramePr>
        <p:xfrm>
          <a:off x="2984500" y="3051178"/>
          <a:ext cx="34925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492360" imgH="850680" progId="Equation.DSMT4">
                  <p:embed/>
                </p:oleObj>
              </mc:Choice>
              <mc:Fallback>
                <p:oleObj name="Equation" r:id="rId9" imgW="3492360" imgH="850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84500" y="3051178"/>
                        <a:ext cx="3492500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336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FD2545-4C21-8882-DFCD-4685E8E60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741E1A7F-D9D5-E79A-418D-B21876FAD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If the ratio of the longer side to the shorter side of a rectangle equals the golden ratio, that rectangle is called a </a:t>
            </a:r>
            <a:r>
              <a:rPr lang="en-US" i="1" dirty="0"/>
              <a:t>golden rectangle</a:t>
            </a:r>
            <a:r>
              <a:rPr lang="en-US" dirty="0"/>
              <a:t>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5D3F9E20-4899-F4FA-8D6C-AAEE102AE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Golden Ratio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5F924285-2692-F3F1-0526-33BD5BE2AA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561997"/>
              </p:ext>
            </p:extLst>
          </p:nvPr>
        </p:nvGraphicFramePr>
        <p:xfrm>
          <a:off x="5891213" y="2901950"/>
          <a:ext cx="24892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89040" imgH="850680" progId="Equation.DSMT4">
                  <p:embed/>
                </p:oleObj>
              </mc:Choice>
              <mc:Fallback>
                <p:oleObj name="Equation" r:id="rId2" imgW="2489040" imgH="85068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E4A160A1-D822-C134-4C12-CF8E783502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891213" y="2901950"/>
                        <a:ext cx="2489200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Graphic 9">
            <a:extLst>
              <a:ext uri="{FF2B5EF4-FFF2-40B4-BE49-F238E27FC236}">
                <a16:creationId xmlns:a16="http://schemas.microsoft.com/office/drawing/2014/main" id="{38095564-71B6-094C-5A9B-6A0394B652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17959" y="2734077"/>
            <a:ext cx="3055332" cy="1933418"/>
          </a:xfrm>
          <a:prstGeom prst="rect">
            <a:avLst/>
          </a:prstGeom>
        </p:spPr>
      </p:pic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6C447126-1C36-0DFB-D823-94C3293C69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916685"/>
              </p:ext>
            </p:extLst>
          </p:nvPr>
        </p:nvGraphicFramePr>
        <p:xfrm>
          <a:off x="2108200" y="3594100"/>
          <a:ext cx="203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3040" imgH="215640" progId="Equation.DSMT4">
                  <p:embed/>
                </p:oleObj>
              </mc:Choice>
              <mc:Fallback>
                <p:oleObj name="Equation" r:id="rId6" imgW="20304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08200" y="3594100"/>
                        <a:ext cx="2032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6E4123B2-1C78-9566-6EB7-6100AB9D35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711780"/>
              </p:ext>
            </p:extLst>
          </p:nvPr>
        </p:nvGraphicFramePr>
        <p:xfrm>
          <a:off x="3730625" y="2484438"/>
          <a:ext cx="228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8600" imgH="279360" progId="Equation.DSMT4">
                  <p:embed/>
                </p:oleObj>
              </mc:Choice>
              <mc:Fallback>
                <p:oleObj name="Equation" r:id="rId8" imgW="2286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730625" y="2484438"/>
                        <a:ext cx="2286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812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ARN theme">
  <a:themeElements>
    <a:clrScheme name="LEARN Colors">
      <a:dk1>
        <a:sysClr val="windowText" lastClr="000000"/>
      </a:dk1>
      <a:lt1>
        <a:sysClr val="window" lastClr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LEARN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Slides Template" id="{418F4C7D-6FF6-4BC3-8FFB-630639050169}" vid="{6C158D59-EBB1-47A7-9CFF-6E4552F2CE41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LEARN Slides Template</Template>
  <TotalTime>5407</TotalTime>
  <Words>946</Words>
  <Application>Microsoft Macintosh PowerPoint</Application>
  <PresentationFormat>On-screen Show (16:9)</PresentationFormat>
  <Paragraphs>89</Paragraphs>
  <Slides>24</Slides>
  <Notes>9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Times New Roman</vt:lpstr>
      <vt:lpstr>Wingdings 2</vt:lpstr>
      <vt:lpstr>LEARN theme</vt:lpstr>
      <vt:lpstr>Equation</vt:lpstr>
      <vt:lpstr>PowerPoint Presentation</vt:lpstr>
      <vt:lpstr>Are We Golden?</vt:lpstr>
      <vt:lpstr>Essential Question</vt:lpstr>
      <vt:lpstr>Lesson Objectives</vt:lpstr>
      <vt:lpstr>What Do These Have in Common?</vt:lpstr>
      <vt:lpstr>Rectangle Pageant</vt:lpstr>
      <vt:lpstr>The Golden Ratio</vt:lpstr>
      <vt:lpstr>The Golden Ratio</vt:lpstr>
      <vt:lpstr>The Golden Ratio</vt:lpstr>
      <vt:lpstr>The Golden Ratio</vt:lpstr>
      <vt:lpstr>Works by DaVinci</vt:lpstr>
      <vt:lpstr>PowerPoint Presentation</vt:lpstr>
      <vt:lpstr>PowerPoint Presentation</vt:lpstr>
      <vt:lpstr>Did You Know?</vt:lpstr>
      <vt:lpstr>Are You a “Golden Genius”?</vt:lpstr>
      <vt:lpstr>Are You a “Golden Genius”?</vt:lpstr>
      <vt:lpstr>Estimation and Number Sense</vt:lpstr>
      <vt:lpstr>Strategy Harvest</vt:lpstr>
      <vt:lpstr>Strategy Harvest</vt:lpstr>
      <vt:lpstr>Calculating Ratios</vt:lpstr>
      <vt:lpstr>Calculating Ratios</vt:lpstr>
      <vt:lpstr>Calculating Ratios</vt:lpstr>
      <vt:lpstr>Seeking the Golden Ratio</vt:lpstr>
      <vt:lpstr>Two-Minute Paper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We Golden?</dc:title>
  <dc:subject/>
  <dc:creator>K20 Center</dc:creator>
  <cp:keywords/>
  <dc:description/>
  <cp:lastModifiedBy>Gracia, Ann M.</cp:lastModifiedBy>
  <cp:revision>26</cp:revision>
  <dcterms:created xsi:type="dcterms:W3CDTF">2024-12-17T13:25:16Z</dcterms:created>
  <dcterms:modified xsi:type="dcterms:W3CDTF">2025-04-24T15:04:02Z</dcterms:modified>
  <cp:category/>
</cp:coreProperties>
</file>