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2" r:id="rId18"/>
    <p:sldId id="289" r:id="rId19"/>
    <p:sldId id="290" r:id="rId20"/>
    <p:sldId id="291" r:id="rId21"/>
    <p:sldId id="283" r:id="rId22"/>
    <p:sldId id="292" r:id="rId23"/>
    <p:sldId id="284" r:id="rId24"/>
    <p:sldId id="286" r:id="rId25"/>
    <p:sldId id="293" r:id="rId26"/>
    <p:sldId id="287" r:id="rId27"/>
    <p:sldId id="295" r:id="rId28"/>
    <p:sldId id="296" r:id="rId29"/>
    <p:sldId id="301" r:id="rId30"/>
    <p:sldId id="288" r:id="rId31"/>
    <p:sldId id="298" r:id="rId32"/>
    <p:sldId id="299" r:id="rId33"/>
    <p:sldId id="300" r:id="rId34"/>
    <p:sldId id="303" r:id="rId35"/>
    <p:sldId id="282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AEF7E-8A98-6749-8F43-F160820F302E}" v="4" dt="2024-07-01T17:52:21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523" autoAdjust="0"/>
  </p:normalViewPr>
  <p:slideViewPr>
    <p:cSldViewPr snapToGrid="0">
      <p:cViewPr varScale="1">
        <p:scale>
          <a:sx n="135" d="100"/>
          <a:sy n="135" d="100"/>
        </p:scale>
        <p:origin x="1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3BEAEF7E-8A98-6749-8F43-F160820F302E}"/>
    <pc:docChg chg="modSld">
      <pc:chgData name="Moharram, Jehanne" userId="85e21374-e6a7-4794-bfaa-d28b9d520c64" providerId="ADAL" clId="{3BEAEF7E-8A98-6749-8F43-F160820F302E}" dt="2024-07-01T20:02:30.586" v="4" actId="20577"/>
      <pc:docMkLst>
        <pc:docMk/>
      </pc:docMkLst>
      <pc:sldChg chg="modNotesTx">
        <pc:chgData name="Moharram, Jehanne" userId="85e21374-e6a7-4794-bfaa-d28b9d520c64" providerId="ADAL" clId="{3BEAEF7E-8A98-6749-8F43-F160820F302E}" dt="2024-07-01T20:02:16.938" v="2" actId="20577"/>
        <pc:sldMkLst>
          <pc:docMk/>
          <pc:sldMk cId="0" sldId="268"/>
        </pc:sldMkLst>
      </pc:sldChg>
      <pc:sldChg chg="modNotesTx">
        <pc:chgData name="Moharram, Jehanne" userId="85e21374-e6a7-4794-bfaa-d28b9d520c64" providerId="ADAL" clId="{3BEAEF7E-8A98-6749-8F43-F160820F302E}" dt="2024-07-01T20:02:24.128" v="3" actId="20577"/>
        <pc:sldMkLst>
          <pc:docMk/>
          <pc:sldMk cId="0" sldId="269"/>
        </pc:sldMkLst>
      </pc:sldChg>
      <pc:sldChg chg="modNotesTx">
        <pc:chgData name="Moharram, Jehanne" userId="85e21374-e6a7-4794-bfaa-d28b9d520c64" providerId="ADAL" clId="{3BEAEF7E-8A98-6749-8F43-F160820F302E}" dt="2024-07-01T20:02:30.586" v="4" actId="20577"/>
        <pc:sldMkLst>
          <pc:docMk/>
          <pc:sldMk cId="0" sldId="270"/>
        </pc:sldMkLst>
      </pc:sldChg>
      <pc:sldChg chg="modSp mod">
        <pc:chgData name="Moharram, Jehanne" userId="85e21374-e6a7-4794-bfaa-d28b9d520c64" providerId="ADAL" clId="{3BEAEF7E-8A98-6749-8F43-F160820F302E}" dt="2024-07-01T18:37:17.305" v="1" actId="20577"/>
        <pc:sldMkLst>
          <pc:docMk/>
          <pc:sldMk cId="3297938714" sldId="286"/>
        </pc:sldMkLst>
        <pc:spChg chg="mod">
          <ac:chgData name="Moharram, Jehanne" userId="85e21374-e6a7-4794-bfaa-d28b9d520c64" providerId="ADAL" clId="{3BEAEF7E-8A98-6749-8F43-F160820F302E}" dt="2024-07-01T18:37:17.305" v="1" actId="20577"/>
          <ac:spMkLst>
            <pc:docMk/>
            <pc:sldMk cId="3297938714" sldId="286"/>
            <ac:spMk id="3" creationId="{D960576F-5889-38B0-9B75-88A5182D2F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32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11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4vF2556Sig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wC2gWQEnFw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T7Z8PwES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279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32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312e1572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312e1572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Try it, talk it, color it, check it.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https://learn.k20center.ou.edu/strategy/2329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7b07f02e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7b07f02e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66195aea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566195aea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Scavenger hunt notes. Strategies.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https://learn.k20center.ou.edu/strategy/3113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c021a3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3c021a3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312e1572f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312e1572f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ed3ac8f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5ed3ac8f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46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(2024, March 12).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K20 ICAP - Education specialist for Ableton - the sound of polynomials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https://youtu.be/H4vF2556Sig</a:t>
            </a:r>
            <a:endParaRPr lang="en-US" sz="1800" b="0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4581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(2024, March 19).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ICAP - Sound designer and film composer - math, music, career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https://youtu.be/pwC2gWQEnFw</a:t>
            </a:r>
            <a:endParaRPr dirty="0"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9669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312e1572f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312e1572f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K20 Center. (n.d.). Bell ringers and exit tickets. Strategies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://learn.k20center.ou.edu/strategy/125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7a1368b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77a1368b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My-Junk Shared. (2011, March 11). </a:t>
            </a:r>
            <a:r>
              <a:rPr lang="en-US" i="1" dirty="0" err="1"/>
              <a:t>MADtv</a:t>
            </a:r>
            <a:r>
              <a:rPr lang="en-US" i="1" dirty="0"/>
              <a:t> fast food ordering</a:t>
            </a:r>
            <a:r>
              <a:rPr lang="en-US" dirty="0"/>
              <a:t>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https://www.youtube.com/watch?v=M2T7Z8PwESY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66195aea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66195aea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66195aea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66195aea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Mathsbot. Tech Tool.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https://learn.k20center.ou.edu/tech-tool/2793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66195aea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566195aea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Try it, talk it, color it, check it.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https://learn.k20center.ou.edu/strategy/2329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7b07f02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7b07f02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2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H4vF2556Sig?feature=oembed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youtu.be/H4vF2556Si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k20center.ou.edu/e-learning/polynomials-sound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M2T7Z8PwESY?start=001&amp;end=24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hyperlink" Target="http://www.youtube.com/watch?v=M2T7Z8PwESY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pwC2gWQEnFw?feature=oembed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youtu.be/pwC2gWQEnFw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algebratil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Subtracting Polynomials</a:t>
            </a:r>
            <a:endParaRPr dirty="0"/>
          </a:p>
        </p:txBody>
      </p:sp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>
            <a:off x="457200" y="11298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950" dirty="0"/>
              <a:t>Use the online math manipulative to answer the questions on the handout.</a:t>
            </a:r>
            <a:endParaRPr sz="1950" dirty="0"/>
          </a:p>
          <a:p>
            <a:pPr marL="447675" lvl="0" indent="-342900" algn="l" rtl="0">
              <a:spcBef>
                <a:spcPts val="520"/>
              </a:spcBef>
              <a:spcAft>
                <a:spcPts val="0"/>
              </a:spcAft>
              <a:buSzPts val="1950"/>
              <a:buFont typeface="Arial" panose="020B0604020202020204" pitchFamily="34" charset="0"/>
              <a:buChar char="•"/>
            </a:pPr>
            <a:r>
              <a:rPr lang="en-US" sz="1950" dirty="0"/>
              <a:t>First, try the problem on your own. </a:t>
            </a:r>
            <a:endParaRPr sz="1950" dirty="0"/>
          </a:p>
          <a:p>
            <a:pPr marL="447675" lvl="0" indent="-342900" algn="l" rtl="0">
              <a:spcBef>
                <a:spcPts val="0"/>
              </a:spcBef>
              <a:spcAft>
                <a:spcPts val="0"/>
              </a:spcAft>
              <a:buSzPts val="1950"/>
              <a:buFont typeface="Arial" panose="020B0604020202020204" pitchFamily="34" charset="0"/>
              <a:buChar char="•"/>
            </a:pPr>
            <a:r>
              <a:rPr lang="en-US" sz="1950" dirty="0"/>
              <a:t>Then, discuss with a partner. </a:t>
            </a:r>
            <a:endParaRPr sz="1950" dirty="0"/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SzPts val="1950"/>
              <a:buFont typeface="Arial" panose="020B0604020202020204" pitchFamily="34" charset="0"/>
              <a:buChar char="•"/>
            </a:pPr>
            <a:r>
              <a:rPr lang="en-US" sz="1950" dirty="0"/>
              <a:t>Lastly, choose a color to represent your confidence in efficiently summarizing how many blocks you have left. </a:t>
            </a:r>
            <a:endParaRPr sz="195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950" dirty="0"/>
              <a:t>The cup colors represent the following: </a:t>
            </a:r>
            <a:endParaRPr sz="1950" dirty="0"/>
          </a:p>
          <a:p>
            <a:pPr marL="457200" lvl="0" indent="-352425" algn="l" rtl="0">
              <a:spcBef>
                <a:spcPts val="520"/>
              </a:spcBef>
              <a:spcAft>
                <a:spcPts val="0"/>
              </a:spcAft>
              <a:buSzPts val="1950"/>
              <a:buFont typeface="Arial" panose="020B0604020202020204" pitchFamily="34" charset="0"/>
              <a:buChar char="•"/>
            </a:pPr>
            <a:r>
              <a:rPr lang="en-US" sz="1950" b="1" dirty="0">
                <a:solidFill>
                  <a:srgbClr val="38761D"/>
                </a:solidFill>
              </a:rPr>
              <a:t>Green</a:t>
            </a:r>
            <a:r>
              <a:rPr lang="en-US" sz="1950" dirty="0"/>
              <a:t> - “I can summarize my thought process.”</a:t>
            </a:r>
            <a:endParaRPr sz="1950" dirty="0"/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SzPts val="1950"/>
              <a:buFont typeface="Arial" panose="020B0604020202020204" pitchFamily="34" charset="0"/>
              <a:buChar char="•"/>
            </a:pPr>
            <a:r>
              <a:rPr lang="en-US" sz="1950" b="1" dirty="0">
                <a:solidFill>
                  <a:srgbClr val="F1C232"/>
                </a:solidFill>
              </a:rPr>
              <a:t>Yellow</a:t>
            </a:r>
            <a:r>
              <a:rPr lang="en-US" sz="1950" dirty="0"/>
              <a:t> - “I am a bit uncertain about how to summarize my thought process.” </a:t>
            </a:r>
            <a:endParaRPr sz="1950" dirty="0"/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SzPts val="1950"/>
              <a:buFont typeface="Arial" panose="020B0604020202020204" pitchFamily="34" charset="0"/>
              <a:buChar char="•"/>
            </a:pPr>
            <a:r>
              <a:rPr lang="en-US" sz="1950" b="1" dirty="0">
                <a:solidFill>
                  <a:srgbClr val="CC0000"/>
                </a:solidFill>
              </a:rPr>
              <a:t>Red</a:t>
            </a:r>
            <a:r>
              <a:rPr lang="en-US" sz="1950" dirty="0"/>
              <a:t> - “I need help summarizing my thought process.” </a:t>
            </a:r>
            <a:r>
              <a:rPr lang="en-US" dirty="0"/>
              <a:t> </a:t>
            </a:r>
            <a:r>
              <a:rPr lang="en-US" sz="1950" dirty="0"/>
              <a:t> </a:t>
            </a:r>
            <a:endParaRPr sz="1950" dirty="0"/>
          </a:p>
        </p:txBody>
      </p:sp>
      <p:pic>
        <p:nvPicPr>
          <p:cNvPr id="148" name="Google Shape;1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7775" y="45925"/>
            <a:ext cx="1083926" cy="108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 idx="4294967295"/>
          </p:nvPr>
        </p:nvSpPr>
        <p:spPr>
          <a:xfrm>
            <a:off x="457200" y="1990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blocks do you have left?</a:t>
            </a:r>
            <a:endParaRPr/>
          </a:p>
        </p:txBody>
      </p:sp>
      <p:pic>
        <p:nvPicPr>
          <p:cNvPr id="154" name="Google Shape;1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50" y="1267097"/>
            <a:ext cx="7471812" cy="367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Complete the Frayer Model handout for adding/subtracting polynomials. The “answers” are hung around the classroom.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Start anywhere you like; spread out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Use the answers and QR codes on the wall to complete each box on your Frayer Models notes.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We will review the answers together. </a:t>
            </a:r>
            <a:endParaRPr dirty="0"/>
          </a:p>
        </p:txBody>
      </p:sp>
      <p:sp>
        <p:nvSpPr>
          <p:cNvPr id="160" name="Google Shape;160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Scavenger Hunt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is a polynomial?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is a term?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is an expression?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</a:t>
            </a: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a polynomial expression?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Many ________ that have  __________ or ____________ that are separated by a _______ or ________ symbol. </a:t>
            </a:r>
            <a:endParaRPr sz="36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</a:t>
            </a: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Google Shape;172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a polynomial expression?</a:t>
            </a:r>
            <a:endParaRPr dirty="0"/>
          </a:p>
        </p:txBody>
      </p:sp>
      <p:sp>
        <p:nvSpPr>
          <p:cNvPr id="173" name="Google Shape;173;p35"/>
          <p:cNvSpPr txBox="1"/>
          <p:nvPr/>
        </p:nvSpPr>
        <p:spPr>
          <a:xfrm>
            <a:off x="2486007" y="2656428"/>
            <a:ext cx="1288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Exponent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p35"/>
          <p:cNvCxnSpPr/>
          <p:nvPr/>
        </p:nvCxnSpPr>
        <p:spPr>
          <a:xfrm>
            <a:off x="3509307" y="3083628"/>
            <a:ext cx="400500" cy="249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35"/>
          <p:cNvSpPr txBox="1"/>
          <p:nvPr/>
        </p:nvSpPr>
        <p:spPr>
          <a:xfrm>
            <a:off x="1178950" y="1239150"/>
            <a:ext cx="10233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terms</a:t>
            </a:r>
            <a:endParaRPr sz="20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5"/>
          <p:cNvSpPr txBox="1"/>
          <p:nvPr/>
        </p:nvSpPr>
        <p:spPr>
          <a:xfrm>
            <a:off x="3563175" y="1239150"/>
            <a:ext cx="1153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5"/>
          <p:cNvSpPr txBox="1"/>
          <p:nvPr/>
        </p:nvSpPr>
        <p:spPr>
          <a:xfrm>
            <a:off x="5449050" y="1239150"/>
            <a:ext cx="136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constants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5"/>
          <p:cNvSpPr txBox="1"/>
          <p:nvPr/>
        </p:nvSpPr>
        <p:spPr>
          <a:xfrm>
            <a:off x="2202250" y="1740850"/>
            <a:ext cx="10233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plus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5"/>
          <p:cNvSpPr txBox="1"/>
          <p:nvPr/>
        </p:nvSpPr>
        <p:spPr>
          <a:xfrm>
            <a:off x="3628125" y="1740850"/>
            <a:ext cx="10233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minus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5"/>
          <p:cNvSpPr txBox="1"/>
          <p:nvPr/>
        </p:nvSpPr>
        <p:spPr>
          <a:xfrm>
            <a:off x="4991942" y="2469198"/>
            <a:ext cx="1564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Coefficient</a:t>
            </a:r>
            <a:endParaRPr sz="2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35"/>
          <p:cNvCxnSpPr/>
          <p:nvPr/>
        </p:nvCxnSpPr>
        <p:spPr>
          <a:xfrm flipH="1">
            <a:off x="4725842" y="2896398"/>
            <a:ext cx="266100" cy="4134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35"/>
          <p:cNvCxnSpPr/>
          <p:nvPr/>
        </p:nvCxnSpPr>
        <p:spPr>
          <a:xfrm>
            <a:off x="3788387" y="3734150"/>
            <a:ext cx="0" cy="379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35"/>
          <p:cNvCxnSpPr/>
          <p:nvPr/>
        </p:nvCxnSpPr>
        <p:spPr>
          <a:xfrm>
            <a:off x="4837083" y="3734150"/>
            <a:ext cx="0" cy="379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35"/>
          <p:cNvCxnSpPr>
            <a:cxnSpLocks/>
          </p:cNvCxnSpPr>
          <p:nvPr/>
        </p:nvCxnSpPr>
        <p:spPr>
          <a:xfrm flipV="1">
            <a:off x="3788387" y="4113350"/>
            <a:ext cx="1048696" cy="6527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35"/>
          <p:cNvSpPr txBox="1"/>
          <p:nvPr/>
        </p:nvSpPr>
        <p:spPr>
          <a:xfrm>
            <a:off x="3699225" y="4053042"/>
            <a:ext cx="1219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 sz="20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6" name="Google Shape;186;p35"/>
          <p:cNvCxnSpPr/>
          <p:nvPr/>
        </p:nvCxnSpPr>
        <p:spPr>
          <a:xfrm rot="10800000">
            <a:off x="5732108" y="3584850"/>
            <a:ext cx="6108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35"/>
          <p:cNvSpPr txBox="1"/>
          <p:nvPr/>
        </p:nvSpPr>
        <p:spPr>
          <a:xfrm>
            <a:off x="6322888" y="3345960"/>
            <a:ext cx="1564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Constant</a:t>
            </a:r>
            <a:endParaRPr sz="20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Remove </a:t>
            </a:r>
            <a:r>
              <a:rPr lang="en-US" u="sng" dirty="0">
                <a:solidFill>
                  <a:schemeClr val="accent4"/>
                </a:solidFill>
              </a:rPr>
              <a:t>parentheses</a:t>
            </a:r>
            <a:endParaRPr u="sng" dirty="0">
              <a:solidFill>
                <a:schemeClr val="accent4"/>
              </a:solidFill>
            </a:endParaRPr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Why do we remove parentheses?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Identify </a:t>
            </a:r>
            <a:r>
              <a:rPr lang="en-US" u="sng" dirty="0">
                <a:solidFill>
                  <a:schemeClr val="accent4"/>
                </a:solidFill>
              </a:rPr>
              <a:t>like terms</a:t>
            </a:r>
            <a:endParaRPr u="sng" dirty="0">
              <a:solidFill>
                <a:schemeClr val="accent4"/>
              </a:solidFill>
            </a:endParaRPr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What are some strategies we can use to identify like terms?</a:t>
            </a:r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What characteristics do you look for?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4"/>
                </a:solidFill>
              </a:rPr>
              <a:t>Combine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/>
              <a:t>ike terms</a:t>
            </a:r>
            <a:endParaRPr dirty="0"/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What does it mean to combine like terms?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Write in </a:t>
            </a:r>
            <a:r>
              <a:rPr lang="en-US" u="sng" dirty="0">
                <a:solidFill>
                  <a:schemeClr val="accent4"/>
                </a:solidFill>
              </a:rPr>
              <a:t>standard form</a:t>
            </a:r>
            <a:endParaRPr u="sng" dirty="0">
              <a:solidFill>
                <a:schemeClr val="accent4"/>
              </a:solidFill>
            </a:endParaRPr>
          </a:p>
          <a:p>
            <a:pPr marL="13589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How do we put a polynomial in standard form?</a:t>
            </a:r>
            <a:endParaRPr dirty="0"/>
          </a:p>
        </p:txBody>
      </p:sp>
      <p:sp>
        <p:nvSpPr>
          <p:cNvPr id="193" name="Google Shape;193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do we simplify polynomials?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44BEF9-0ABD-7421-4755-DDDD16CFA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12146"/>
            <a:ext cx="8229600" cy="3031303"/>
          </a:xfrm>
        </p:spPr>
        <p:txBody>
          <a:bodyPr/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Remember to distribute the negative one to each term in the second polynomial</a:t>
            </a:r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How are adding and subtracting polynomials similar? How are they different?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FAB7E7E-27A5-4321-9BCF-85A7977793C4}"/>
              </a:ext>
            </a:extLst>
          </p:cNvPr>
          <p:cNvSpPr txBox="1">
            <a:spLocks/>
          </p:cNvSpPr>
          <p:nvPr/>
        </p:nvSpPr>
        <p:spPr>
          <a:xfrm>
            <a:off x="457200" y="85489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What is the most important thing to remember about subtracting polynomials?</a:t>
            </a:r>
          </a:p>
        </p:txBody>
      </p:sp>
    </p:spTree>
    <p:extLst>
      <p:ext uri="{BB962C8B-B14F-4D97-AF65-F5344CB8AC3E}">
        <p14:creationId xmlns:p14="http://schemas.microsoft.com/office/powerpoint/2010/main" val="16198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(Horizontal)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CBA989B-6EA8-980A-99D6-31E468A18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826947"/>
              </p:ext>
            </p:extLst>
          </p:nvPr>
        </p:nvGraphicFramePr>
        <p:xfrm>
          <a:off x="760413" y="1336675"/>
          <a:ext cx="6565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565680" imgH="2095200" progId="Equation.DSMT4">
                  <p:embed/>
                </p:oleObj>
              </mc:Choice>
              <mc:Fallback>
                <p:oleObj name="Equation" r:id="rId2" imgW="6565680" imgH="2095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CBA989B-6EA8-980A-99D6-31E468A189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0413" y="1336675"/>
                        <a:ext cx="65659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BF42964-76C3-DE4B-0677-39965E7B7A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0" y="40100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BF42964-76C3-DE4B-0677-39965E7B7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91750" y="40100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775E2D-1067-7242-47B6-F348FA60E53A}"/>
              </a:ext>
            </a:extLst>
          </p:cNvPr>
          <p:cNvSpPr/>
          <p:nvPr/>
        </p:nvSpPr>
        <p:spPr>
          <a:xfrm>
            <a:off x="666037" y="2987795"/>
            <a:ext cx="4012910" cy="58986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(Vertical)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BF42964-76C3-DE4B-0677-39965E7B7A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0" y="40100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BF42964-76C3-DE4B-0677-39965E7B7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191750" y="40100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C4445C7-58D3-F2BD-ED35-136CC55C6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669356"/>
              </p:ext>
            </p:extLst>
          </p:nvPr>
        </p:nvGraphicFramePr>
        <p:xfrm>
          <a:off x="760662" y="1341493"/>
          <a:ext cx="6565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565680" imgH="545760" progId="Equation.DSMT4">
                  <p:embed/>
                </p:oleObj>
              </mc:Choice>
              <mc:Fallback>
                <p:oleObj name="Equation" r:id="rId4" imgW="6565680" imgH="5457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C4445C7-58D3-F2BD-ED35-136CC55C63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0662" y="1341493"/>
                        <a:ext cx="6565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59E28-E4D9-E6CA-958B-174248C63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52008"/>
              </p:ext>
            </p:extLst>
          </p:nvPr>
        </p:nvGraphicFramePr>
        <p:xfrm>
          <a:off x="553474" y="2237443"/>
          <a:ext cx="66929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92760" imgH="1536480" progId="Equation.DSMT4">
                  <p:embed/>
                </p:oleObj>
              </mc:Choice>
              <mc:Fallback>
                <p:oleObj name="Equation" r:id="rId6" imgW="6692760" imgH="1536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59E28-E4D9-E6CA-958B-174248C63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3474" y="2237443"/>
                        <a:ext cx="66929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C2ED712-09B4-860A-CD74-FED6D43E82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336" y="4197350"/>
          <a:ext cx="3708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08360" imgH="368280" progId="Equation.DSMT4">
                  <p:embed/>
                </p:oleObj>
              </mc:Choice>
              <mc:Fallback>
                <p:oleObj name="Equation" r:id="rId8" imgW="3708360" imgH="368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C2ED712-09B4-860A-CD74-FED6D43E8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6336" y="4197350"/>
                        <a:ext cx="3708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55C45C-9DD1-969E-C69E-41118AFF4643}"/>
              </a:ext>
            </a:extLst>
          </p:cNvPr>
          <p:cNvSpPr/>
          <p:nvPr/>
        </p:nvSpPr>
        <p:spPr>
          <a:xfrm>
            <a:off x="742543" y="4098925"/>
            <a:ext cx="4059363" cy="64452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 (Vertical)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BF42964-76C3-DE4B-0677-39965E7B7A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0" y="40100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BF42964-76C3-DE4B-0677-39965E7B7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191750" y="40100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C4445C7-58D3-F2BD-ED35-136CC55C6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245717"/>
              </p:ext>
            </p:extLst>
          </p:nvPr>
        </p:nvGraphicFramePr>
        <p:xfrm>
          <a:off x="755014" y="1342219"/>
          <a:ext cx="6324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24480" imgH="545760" progId="Equation.DSMT4">
                  <p:embed/>
                </p:oleObj>
              </mc:Choice>
              <mc:Fallback>
                <p:oleObj name="Equation" r:id="rId4" imgW="6324480" imgH="5457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C4445C7-58D3-F2BD-ED35-136CC55C63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014" y="1342219"/>
                        <a:ext cx="6324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A59E28-E4D9-E6CA-958B-174248C63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376246"/>
              </p:ext>
            </p:extLst>
          </p:nvPr>
        </p:nvGraphicFramePr>
        <p:xfrm>
          <a:off x="653999" y="2295517"/>
          <a:ext cx="58674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67280" imgH="1536480" progId="Equation.DSMT4">
                  <p:embed/>
                </p:oleObj>
              </mc:Choice>
              <mc:Fallback>
                <p:oleObj name="Equation" r:id="rId6" imgW="5867280" imgH="1536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A59E28-E4D9-E6CA-958B-174248C63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3999" y="2295517"/>
                        <a:ext cx="58674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C2ED712-09B4-860A-CD74-FED6D43E82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409" y="4187825"/>
          <a:ext cx="4381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81200" imgH="368280" progId="Equation.DSMT4">
                  <p:embed/>
                </p:oleObj>
              </mc:Choice>
              <mc:Fallback>
                <p:oleObj name="Equation" r:id="rId8" imgW="4381200" imgH="368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C2ED712-09B4-860A-CD74-FED6D43E8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3409" y="4187825"/>
                        <a:ext cx="4381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55C45C-9DD1-969E-C69E-41118AFF4643}"/>
              </a:ext>
            </a:extLst>
          </p:cNvPr>
          <p:cNvSpPr/>
          <p:nvPr/>
        </p:nvSpPr>
        <p:spPr>
          <a:xfrm>
            <a:off x="506839" y="4098925"/>
            <a:ext cx="4697403" cy="64452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The Sound of Polynomials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Adding and Subtracting Polynomials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CBA989B-6EA8-980A-99D6-31E468A18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256750"/>
              </p:ext>
            </p:extLst>
          </p:nvPr>
        </p:nvGraphicFramePr>
        <p:xfrm>
          <a:off x="760064" y="1337303"/>
          <a:ext cx="6324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24480" imgH="1549080" progId="Equation.DSMT4">
                  <p:embed/>
                </p:oleObj>
              </mc:Choice>
              <mc:Fallback>
                <p:oleObj name="Equation" r:id="rId2" imgW="6324480" imgH="15490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CBA989B-6EA8-980A-99D6-31E468A189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0064" y="1337303"/>
                        <a:ext cx="63246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 (Horizontal)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BF42964-76C3-DE4B-0677-39965E7B7A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0" y="40100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BF42964-76C3-DE4B-0677-39965E7B7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91750" y="40100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775E2D-1067-7242-47B6-F348FA60E53A}"/>
              </a:ext>
            </a:extLst>
          </p:cNvPr>
          <p:cNvSpPr/>
          <p:nvPr/>
        </p:nvSpPr>
        <p:spPr>
          <a:xfrm>
            <a:off x="698090" y="2462954"/>
            <a:ext cx="4626331" cy="58986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9A4438-E907-7EDF-87DF-B64A0AB4A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Did you know that so much math goes into instrument design, sound mixing, music production, and more?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One special kind of math used are the Chebyshev polynomials.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A musician or sound engineer may use the Chebyshev polynomials to distort or shift the shape of the soundwave that is heard, resulting in a change of the sound.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/>
              </a:rPr>
              <a:t>To get a specific sound or effect, one may add or subtract Chebyshev polynomials together to get the desired sound.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5F1706-2F81-FE17-39A8-7A31F0D6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Chebyshev Polynomials</a:t>
            </a:r>
          </a:p>
        </p:txBody>
      </p:sp>
    </p:spTree>
    <p:extLst>
      <p:ext uri="{BB962C8B-B14F-4D97-AF65-F5344CB8AC3E}">
        <p14:creationId xmlns:p14="http://schemas.microsoft.com/office/powerpoint/2010/main" val="34047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Math and Music</a:t>
            </a:r>
            <a:endParaRPr dirty="0"/>
          </a:p>
        </p:txBody>
      </p:sp>
      <p:sp>
        <p:nvSpPr>
          <p:cNvPr id="101" name="Google Shape;101;p24"/>
          <p:cNvSpPr txBox="1"/>
          <p:nvPr/>
        </p:nvSpPr>
        <p:spPr>
          <a:xfrm>
            <a:off x="1088525" y="4819225"/>
            <a:ext cx="6408875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 Specialist for Ableton</a:t>
            </a:r>
            <a:endParaRPr sz="15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K20 ICAP - Education Specialist for Ableton - The Sound of Polynomials">
            <a:hlinkClick r:id="" action="ppaction://media"/>
            <a:extLst>
              <a:ext uri="{FF2B5EF4-FFF2-40B4-BE49-F238E27FC236}">
                <a16:creationId xmlns:a16="http://schemas.microsoft.com/office/drawing/2014/main" id="{A44B4BB5-D294-4AD2-D39A-1DFD90F13B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64160" y="1205715"/>
            <a:ext cx="6415680" cy="36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259DAD-C262-1C9D-BDA9-0AF1419C0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Work together to simplify the expressions on your handout using the given Chebyshev polynomials.</a:t>
            </a:r>
          </a:p>
          <a:p>
            <a:r>
              <a:rPr lang="en-US" dirty="0"/>
              <a:t>Show your work on a separate piece of paper.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60576F-5889-38B0-9B75-88A5182D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and Sound</a:t>
            </a:r>
          </a:p>
        </p:txBody>
      </p:sp>
    </p:spTree>
    <p:extLst>
      <p:ext uri="{BB962C8B-B14F-4D97-AF65-F5344CB8AC3E}">
        <p14:creationId xmlns:p14="http://schemas.microsoft.com/office/powerpoint/2010/main" val="329793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259DAD-C262-1C9D-BDA9-0AF1419C0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buFont typeface="+mj-lt"/>
              <a:buAutoNum type="arabicParenR"/>
            </a:pPr>
            <a:r>
              <a:rPr lang="en-US" dirty="0"/>
              <a:t> </a:t>
            </a:r>
          </a:p>
          <a:p>
            <a:pPr marL="577850" indent="-514350">
              <a:buFont typeface="+mj-lt"/>
              <a:buAutoNum type="arabicParenR"/>
            </a:pPr>
            <a:endParaRPr lang="en-US" dirty="0"/>
          </a:p>
          <a:p>
            <a:pPr marL="577850" indent="-514350">
              <a:buFont typeface="+mj-lt"/>
              <a:buAutoNum type="arabicParenR"/>
            </a:pPr>
            <a:endParaRPr lang="en-US" sz="5400" dirty="0"/>
          </a:p>
          <a:p>
            <a:pPr marL="577850" indent="-514350">
              <a:buFont typeface="+mj-lt"/>
              <a:buAutoNum type="arabicParenR"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60576F-5889-38B0-9B75-88A5182D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and Sound (Key)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14454A-02FF-BC5F-6225-3896EE2A955A}"/>
              </a:ext>
            </a:extLst>
          </p:cNvPr>
          <p:cNvGrpSpPr/>
          <p:nvPr/>
        </p:nvGrpSpPr>
        <p:grpSpPr>
          <a:xfrm>
            <a:off x="1030516" y="1459835"/>
            <a:ext cx="3487252" cy="1774979"/>
            <a:chOff x="1030516" y="1459835"/>
            <a:chExt cx="3487252" cy="1774979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7A8E48BE-7E74-B072-DCC0-302A57BA6C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3572268"/>
                </p:ext>
              </p:extLst>
            </p:nvPr>
          </p:nvGraphicFramePr>
          <p:xfrm>
            <a:off x="1122106" y="1459835"/>
            <a:ext cx="3395662" cy="173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539800" imgH="1295280" progId="Equation.DSMT4">
                    <p:embed/>
                  </p:oleObj>
                </mc:Choice>
                <mc:Fallback>
                  <p:oleObj name="Equation" r:id="rId2" imgW="2539800" imgH="129528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7A8E48BE-7E74-B072-DCC0-302A57BA6C5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122106" y="1459835"/>
                          <a:ext cx="3395662" cy="1730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F4EE43D-7821-2B8B-09F0-DF168AE0808E}"/>
                </a:ext>
              </a:extLst>
            </p:cNvPr>
            <p:cNvSpPr/>
            <p:nvPr/>
          </p:nvSpPr>
          <p:spPr>
            <a:xfrm>
              <a:off x="1030516" y="2856775"/>
              <a:ext cx="1983072" cy="378039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623C9C-5574-2F97-9113-6F01866BAAC7}"/>
              </a:ext>
            </a:extLst>
          </p:cNvPr>
          <p:cNvGrpSpPr/>
          <p:nvPr/>
        </p:nvGrpSpPr>
        <p:grpSpPr>
          <a:xfrm>
            <a:off x="1030514" y="3288686"/>
            <a:ext cx="3925405" cy="1553394"/>
            <a:chOff x="1030514" y="3288686"/>
            <a:chExt cx="3925405" cy="1553394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68E593A4-FDCB-9EA2-C2F7-5FC8931FDD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131878"/>
                </p:ext>
              </p:extLst>
            </p:nvPr>
          </p:nvGraphicFramePr>
          <p:xfrm>
            <a:off x="1122106" y="3288686"/>
            <a:ext cx="3833813" cy="149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314520" imgH="1295280" progId="Equation.DSMT4">
                    <p:embed/>
                  </p:oleObj>
                </mc:Choice>
                <mc:Fallback>
                  <p:oleObj name="Equation" r:id="rId4" imgW="3314520" imgH="129528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68E593A4-FDCB-9EA2-C2F7-5FC8931FDDE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22106" y="3288686"/>
                          <a:ext cx="3833813" cy="1497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5E42CA-BA9D-B4B1-30A2-98581DDDCBD2}"/>
                </a:ext>
              </a:extLst>
            </p:cNvPr>
            <p:cNvSpPr/>
            <p:nvPr/>
          </p:nvSpPr>
          <p:spPr>
            <a:xfrm>
              <a:off x="1030514" y="4464041"/>
              <a:ext cx="2504183" cy="378039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15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259DAD-C262-1C9D-BDA9-0AF1419C0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buFont typeface="+mj-lt"/>
              <a:buAutoNum type="arabicParenR" startAt="3"/>
            </a:pPr>
            <a:r>
              <a:rPr lang="en-US" dirty="0"/>
              <a:t> </a:t>
            </a:r>
          </a:p>
          <a:p>
            <a:pPr marL="577850" indent="-514350">
              <a:buFont typeface="+mj-lt"/>
              <a:buAutoNum type="arabicParenR" startAt="3"/>
            </a:pPr>
            <a:endParaRPr lang="en-US" dirty="0"/>
          </a:p>
          <a:p>
            <a:pPr marL="577850" indent="-514350">
              <a:buFont typeface="+mj-lt"/>
              <a:buAutoNum type="arabicParenR" startAt="3"/>
            </a:pPr>
            <a:endParaRPr lang="en-US" sz="5400" dirty="0"/>
          </a:p>
          <a:p>
            <a:pPr marL="577850" indent="-514350">
              <a:buFont typeface="+mj-lt"/>
              <a:buAutoNum type="arabicParenR" startAt="3"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60576F-5889-38B0-9B75-88A5182D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and Sound (Key)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932822-2419-F289-7562-0D2E59B8C0E0}"/>
              </a:ext>
            </a:extLst>
          </p:cNvPr>
          <p:cNvGrpSpPr/>
          <p:nvPr/>
        </p:nvGrpSpPr>
        <p:grpSpPr>
          <a:xfrm>
            <a:off x="1030515" y="1474583"/>
            <a:ext cx="6786079" cy="1784811"/>
            <a:chOff x="1030515" y="1474583"/>
            <a:chExt cx="6786079" cy="1784811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058D176C-2ADD-4014-8D3C-4E60E682AC3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792469"/>
                </p:ext>
              </p:extLst>
            </p:nvPr>
          </p:nvGraphicFramePr>
          <p:xfrm>
            <a:off x="1122106" y="1474583"/>
            <a:ext cx="6694488" cy="173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537160" imgH="1434960" progId="Equation.DSMT4">
                    <p:embed/>
                  </p:oleObj>
                </mc:Choice>
                <mc:Fallback>
                  <p:oleObj name="Equation" r:id="rId2" imgW="5537160" imgH="143496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058D176C-2ADD-4014-8D3C-4E60E682AC3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122106" y="1474583"/>
                          <a:ext cx="6694488" cy="1735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F4EE43D-7821-2B8B-09F0-DF168AE0808E}"/>
                </a:ext>
              </a:extLst>
            </p:cNvPr>
            <p:cNvSpPr/>
            <p:nvPr/>
          </p:nvSpPr>
          <p:spPr>
            <a:xfrm>
              <a:off x="1030515" y="2881355"/>
              <a:ext cx="3875781" cy="378039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6FA41-E2F3-DD45-8AAC-574DBC662A81}"/>
              </a:ext>
            </a:extLst>
          </p:cNvPr>
          <p:cNvGrpSpPr/>
          <p:nvPr/>
        </p:nvGrpSpPr>
        <p:grpSpPr>
          <a:xfrm>
            <a:off x="1030514" y="3308350"/>
            <a:ext cx="6187592" cy="1533730"/>
            <a:chOff x="1030514" y="3308350"/>
            <a:chExt cx="6187592" cy="1533730"/>
          </a:xfrm>
        </p:grpSpPr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74AB4737-D8EA-2C59-FECE-E3362593BB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415251"/>
                </p:ext>
              </p:extLst>
            </p:nvPr>
          </p:nvGraphicFramePr>
          <p:xfrm>
            <a:off x="1122106" y="3308350"/>
            <a:ext cx="6096000" cy="143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095880" imgH="1434960" progId="Equation.DSMT4">
                    <p:embed/>
                  </p:oleObj>
                </mc:Choice>
                <mc:Fallback>
                  <p:oleObj name="Equation" r:id="rId4" imgW="6095880" imgH="143496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74AB4737-D8EA-2C59-FECE-E3362593BBD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22106" y="3308350"/>
                          <a:ext cx="6096000" cy="143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5E42CA-BA9D-B4B1-30A2-98581DDDCBD2}"/>
                </a:ext>
              </a:extLst>
            </p:cNvPr>
            <p:cNvSpPr/>
            <p:nvPr/>
          </p:nvSpPr>
          <p:spPr>
            <a:xfrm>
              <a:off x="1030514" y="4464041"/>
              <a:ext cx="3364505" cy="378039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3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DD0CF03-3A62-EA90-9968-4695789B1457}"/>
              </a:ext>
            </a:extLst>
          </p:cNvPr>
          <p:cNvGrpSpPr/>
          <p:nvPr/>
        </p:nvGrpSpPr>
        <p:grpSpPr>
          <a:xfrm>
            <a:off x="5503861" y="2374335"/>
            <a:ext cx="2640499" cy="239712"/>
            <a:chOff x="5503861" y="2824822"/>
            <a:chExt cx="2640499" cy="23971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19CD759-74F2-D8EF-B6AC-729186D739F1}"/>
                </a:ext>
              </a:extLst>
            </p:cNvPr>
            <p:cNvSpPr/>
            <p:nvPr/>
          </p:nvSpPr>
          <p:spPr>
            <a:xfrm>
              <a:off x="5602638" y="2913682"/>
              <a:ext cx="2541722" cy="619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A8134A-16F0-041F-A42A-CBCD9F3FDC49}"/>
                </a:ext>
              </a:extLst>
            </p:cNvPr>
            <p:cNvSpPr/>
            <p:nvPr/>
          </p:nvSpPr>
          <p:spPr>
            <a:xfrm>
              <a:off x="5503861" y="2824822"/>
              <a:ext cx="239712" cy="23971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00089E-5F4C-7C8C-859F-998DCF389C5F}"/>
              </a:ext>
            </a:extLst>
          </p:cNvPr>
          <p:cNvGrpSpPr/>
          <p:nvPr/>
        </p:nvGrpSpPr>
        <p:grpSpPr>
          <a:xfrm>
            <a:off x="5602638" y="2817186"/>
            <a:ext cx="2642836" cy="239712"/>
            <a:chOff x="5602638" y="2374591"/>
            <a:chExt cx="2642836" cy="23971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4DBDAC9-925D-369B-4CAE-B7EA331DE9E5}"/>
                </a:ext>
              </a:extLst>
            </p:cNvPr>
            <p:cNvSpPr/>
            <p:nvPr/>
          </p:nvSpPr>
          <p:spPr>
            <a:xfrm>
              <a:off x="5602638" y="2463451"/>
              <a:ext cx="2541722" cy="6199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0B35214-2FD0-49A0-65FA-E410E41CB262}"/>
                </a:ext>
              </a:extLst>
            </p:cNvPr>
            <p:cNvSpPr/>
            <p:nvPr/>
          </p:nvSpPr>
          <p:spPr>
            <a:xfrm>
              <a:off x="8005762" y="2374591"/>
              <a:ext cx="239712" cy="23971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259DAD-C262-1C9D-BDA9-0AF1419C0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buFont typeface="+mj-lt"/>
              <a:buAutoNum type="arabicParenR"/>
            </a:pPr>
            <a:r>
              <a:rPr lang="en-US" dirty="0"/>
              <a:t>Go to: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k20center.ou.edu/e-learning/polynomials-sound/</a:t>
            </a:r>
            <a:endParaRPr lang="en-US" dirty="0"/>
          </a:p>
          <a:p>
            <a:pPr marL="577850" indent="-514350">
              <a:buFont typeface="+mj-lt"/>
              <a:buAutoNum type="arabicParenR"/>
            </a:pPr>
            <a:r>
              <a:rPr lang="en-US" dirty="0"/>
              <a:t>Turn down the </a:t>
            </a:r>
            <a:r>
              <a:rPr lang="en-US" b="1" i="1" dirty="0"/>
              <a:t>Effect volume</a:t>
            </a:r>
            <a:r>
              <a:rPr lang="en-US" dirty="0"/>
              <a:t>.</a:t>
            </a:r>
          </a:p>
          <a:p>
            <a:pPr marL="577850" indent="-514350">
              <a:buFont typeface="+mj-lt"/>
              <a:buAutoNum type="arabicParenR"/>
            </a:pPr>
            <a:r>
              <a:rPr lang="en-US" dirty="0"/>
              <a:t>Turn up the </a:t>
            </a:r>
            <a:r>
              <a:rPr lang="en-US" b="1" i="1" dirty="0"/>
              <a:t>Noeffect volume</a:t>
            </a:r>
            <a:r>
              <a:rPr lang="en-US" dirty="0"/>
              <a:t>.</a:t>
            </a:r>
          </a:p>
          <a:p>
            <a:pPr marL="577850" indent="-514350">
              <a:buFont typeface="+mj-lt"/>
              <a:buAutoNum type="arabicParenR"/>
            </a:pPr>
            <a:r>
              <a:rPr lang="en-US" dirty="0"/>
              <a:t>Select “Sample 2.”</a:t>
            </a:r>
          </a:p>
          <a:p>
            <a:pPr marL="577850" indent="-514350">
              <a:buFont typeface="+mj-lt"/>
              <a:buAutoNum type="arabicParenR"/>
            </a:pPr>
            <a:r>
              <a:rPr lang="en-US" dirty="0"/>
              <a:t>Press the “Start” button.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60576F-5889-38B0-9B75-88A5182D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and Sound: </a:t>
            </a:r>
            <a:r>
              <a:rPr lang="en-US" i="1" dirty="0"/>
              <a:t>Web Tool</a:t>
            </a:r>
          </a:p>
        </p:txBody>
      </p:sp>
    </p:spTree>
    <p:extLst>
      <p:ext uri="{BB962C8B-B14F-4D97-AF65-F5344CB8AC3E}">
        <p14:creationId xmlns:p14="http://schemas.microsoft.com/office/powerpoint/2010/main" val="15606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259DAD-C262-1C9D-BDA9-0AF1419C0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buFont typeface="+mj-lt"/>
              <a:buAutoNum type="arabicParenR" startAt="6"/>
            </a:pPr>
            <a:r>
              <a:rPr lang="en-US" dirty="0"/>
              <a:t>Change the current polynomial to the </a:t>
            </a:r>
            <a:r>
              <a:rPr lang="en-US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US" dirty="0"/>
              <a:t> Chebyshev polynomial.</a:t>
            </a:r>
          </a:p>
          <a:p>
            <a:pPr lvl="1" indent="-393700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Click on each coefficient and exponent to edit its value.</a:t>
            </a:r>
          </a:p>
          <a:p>
            <a:endParaRPr lang="en-US" dirty="0"/>
          </a:p>
          <a:p>
            <a:r>
              <a:rPr lang="en-US" dirty="0"/>
              <a:t>How should we enter a negative coefficient?</a:t>
            </a:r>
          </a:p>
          <a:p>
            <a:r>
              <a:rPr lang="en-US" dirty="0"/>
              <a:t>How do we enter a constant?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60576F-5889-38B0-9B75-88A5182D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and Sound: </a:t>
            </a:r>
            <a:r>
              <a:rPr lang="en-US" i="1" dirty="0"/>
              <a:t>Web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0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259DAD-C262-1C9D-BDA9-0AF1419C0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buFont typeface="+mj-lt"/>
              <a:buAutoNum type="arabicParenR" startAt="7"/>
            </a:pPr>
            <a:r>
              <a:rPr lang="en-US" dirty="0"/>
              <a:t>Turn down the </a:t>
            </a:r>
            <a:r>
              <a:rPr lang="en-US" b="1" i="1" dirty="0"/>
              <a:t>Noeffect volume</a:t>
            </a:r>
            <a:r>
              <a:rPr lang="en-US" dirty="0"/>
              <a:t>.</a:t>
            </a:r>
          </a:p>
          <a:p>
            <a:pPr marL="577850" indent="-514350">
              <a:buFont typeface="+mj-lt"/>
              <a:buAutoNum type="arabicParenR" startAt="7"/>
            </a:pPr>
            <a:r>
              <a:rPr lang="en-US" dirty="0"/>
              <a:t>Turn up the </a:t>
            </a:r>
            <a:r>
              <a:rPr lang="en-US" b="1" i="1" dirty="0"/>
              <a:t>Effect volume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60576F-5889-38B0-9B75-88A5182D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and Sound: </a:t>
            </a:r>
            <a:r>
              <a:rPr lang="en-US" i="1" dirty="0"/>
              <a:t>Web Tool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CD1E82-6A59-FFE0-CBD1-CFEC0753A374}"/>
              </a:ext>
            </a:extLst>
          </p:cNvPr>
          <p:cNvGrpSpPr/>
          <p:nvPr/>
        </p:nvGrpSpPr>
        <p:grpSpPr>
          <a:xfrm>
            <a:off x="5575827" y="1512494"/>
            <a:ext cx="2640499" cy="239712"/>
            <a:chOff x="5503861" y="2824822"/>
            <a:chExt cx="2640499" cy="23971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027D290-9D29-9562-26D8-0942D1FB3C74}"/>
                </a:ext>
              </a:extLst>
            </p:cNvPr>
            <p:cNvSpPr/>
            <p:nvPr/>
          </p:nvSpPr>
          <p:spPr>
            <a:xfrm>
              <a:off x="5602638" y="2913682"/>
              <a:ext cx="2541722" cy="619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2D0998-FA02-023D-0DC2-8A8BC8ADDCA7}"/>
                </a:ext>
              </a:extLst>
            </p:cNvPr>
            <p:cNvSpPr/>
            <p:nvPr/>
          </p:nvSpPr>
          <p:spPr>
            <a:xfrm>
              <a:off x="5503861" y="2824822"/>
              <a:ext cx="239712" cy="23971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EB93A3-494F-F02C-8BC1-B6FFE663D47E}"/>
              </a:ext>
            </a:extLst>
          </p:cNvPr>
          <p:cNvGrpSpPr/>
          <p:nvPr/>
        </p:nvGrpSpPr>
        <p:grpSpPr>
          <a:xfrm>
            <a:off x="5674604" y="1955345"/>
            <a:ext cx="2642836" cy="239712"/>
            <a:chOff x="5602638" y="2374591"/>
            <a:chExt cx="2642836" cy="23971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6E0BBCC-387B-A2A6-2D1E-F97C553E5FCE}"/>
                </a:ext>
              </a:extLst>
            </p:cNvPr>
            <p:cNvSpPr/>
            <p:nvPr/>
          </p:nvSpPr>
          <p:spPr>
            <a:xfrm>
              <a:off x="5602638" y="2463451"/>
              <a:ext cx="2541722" cy="6199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D891B9-E50B-00D7-A97B-CF83F4137288}"/>
                </a:ext>
              </a:extLst>
            </p:cNvPr>
            <p:cNvSpPr/>
            <p:nvPr/>
          </p:nvSpPr>
          <p:spPr>
            <a:xfrm>
              <a:off x="8005762" y="2374591"/>
              <a:ext cx="239712" cy="23971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94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6954DC-CDF8-3AB5-5263-F05275E86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What happens to a sound when we add or subtract the Chebyshev polynomials?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are the sounds different?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descriptive words would you use for each sound?</a:t>
            </a:r>
          </a:p>
          <a:p>
            <a:pPr lvl="1" indent="-393700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Example: nasal, cold, scary, happy,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48C72E-FF53-05AD-021D-AA755997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Sound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0370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Fast Food Ordering</a:t>
            </a:r>
            <a:endParaRPr dirty="0"/>
          </a:p>
        </p:txBody>
      </p:sp>
      <p:sp>
        <p:nvSpPr>
          <p:cNvPr id="101" name="Google Shape;101;p24"/>
          <p:cNvSpPr txBox="1"/>
          <p:nvPr/>
        </p:nvSpPr>
        <p:spPr>
          <a:xfrm>
            <a:off x="1088525" y="4819225"/>
            <a:ext cx="6408875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Fast Food Ordering (Shortened)</a:t>
            </a:r>
            <a:endParaRPr sz="15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4" descr=" " title="MADtv   Fast Food Orderi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525" y="1214228"/>
            <a:ext cx="6408875" cy="36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DBACBC-2263-AE53-46CB-F72ADFA78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00" indent="0">
              <a:buNone/>
            </a:pPr>
            <a:r>
              <a:rPr lang="en-US" dirty="0"/>
              <a:t>Change the current polynomial to the </a:t>
            </a:r>
            <a:r>
              <a:rPr lang="en-US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US" dirty="0"/>
              <a:t> Chebyshev polynomial.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FACE5C-07E8-46DB-7F91-24FAF053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and Sound: </a:t>
            </a:r>
            <a:r>
              <a:rPr lang="en-US" i="1" dirty="0"/>
              <a:t>Web Tool</a:t>
            </a:r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9382816-B6B3-74B4-B938-144E40B6A026}"/>
              </a:ext>
            </a:extLst>
          </p:cNvPr>
          <p:cNvSpPr txBox="1">
            <a:spLocks/>
          </p:cNvSpPr>
          <p:nvPr/>
        </p:nvSpPr>
        <p:spPr>
          <a:xfrm>
            <a:off x="457200" y="2149098"/>
            <a:ext cx="4114800" cy="259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7850" indent="-514350">
              <a:buFont typeface="+mj-lt"/>
              <a:buAutoNum type="arabicParenR"/>
            </a:pPr>
            <a:r>
              <a:rPr lang="en-US" dirty="0"/>
              <a:t>Turn down the</a:t>
            </a:r>
            <a:br>
              <a:rPr lang="en-US" dirty="0"/>
            </a:br>
            <a:r>
              <a:rPr lang="en-US" b="1" i="1" dirty="0"/>
              <a:t>Effect volume</a:t>
            </a:r>
            <a:r>
              <a:rPr lang="en-US" dirty="0"/>
              <a:t>.</a:t>
            </a:r>
          </a:p>
          <a:p>
            <a:pPr marL="577850" indent="-514350">
              <a:buFont typeface="+mj-lt"/>
              <a:buAutoNum type="arabicParenR"/>
            </a:pPr>
            <a:r>
              <a:rPr lang="en-US" dirty="0"/>
              <a:t>Turn up the</a:t>
            </a:r>
            <a:br>
              <a:rPr lang="en-US" dirty="0"/>
            </a:br>
            <a:r>
              <a:rPr lang="en-US" b="1" i="1" dirty="0"/>
              <a:t>Noeffect volume</a:t>
            </a:r>
            <a:r>
              <a:rPr lang="en-US" dirty="0"/>
              <a:t>.</a:t>
            </a:r>
          </a:p>
          <a:p>
            <a:pPr marL="577850" indent="-514350">
              <a:buFont typeface="+mj-lt"/>
              <a:buAutoNum type="arabicParenR"/>
            </a:pPr>
            <a:r>
              <a:rPr lang="en-US" dirty="0"/>
              <a:t>Select a “Sample #.”</a:t>
            </a:r>
          </a:p>
          <a:p>
            <a:pPr marL="577850" indent="-514350">
              <a:buFont typeface="+mj-lt"/>
              <a:buAutoNum type="arabicParenR"/>
            </a:pPr>
            <a:r>
              <a:rPr lang="en-US" dirty="0"/>
              <a:t>Press the “Start” button.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6A4090C-40ED-BEE3-0147-1C730044B26D}"/>
              </a:ext>
            </a:extLst>
          </p:cNvPr>
          <p:cNvSpPr txBox="1">
            <a:spLocks/>
          </p:cNvSpPr>
          <p:nvPr/>
        </p:nvSpPr>
        <p:spPr>
          <a:xfrm>
            <a:off x="4572000" y="2149098"/>
            <a:ext cx="4114800" cy="2594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7850" indent="-514350">
              <a:buFont typeface="+mj-lt"/>
              <a:buAutoNum type="arabicParenR" startAt="5"/>
            </a:pPr>
            <a:r>
              <a:rPr lang="en-US" dirty="0"/>
              <a:t>Enter the new polynomial.</a:t>
            </a:r>
          </a:p>
          <a:p>
            <a:pPr lvl="1" indent="-393700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sz="2200" dirty="0"/>
              <a:t>Click each number to edit.</a:t>
            </a:r>
          </a:p>
          <a:p>
            <a:pPr marL="577850" indent="-514350">
              <a:buFont typeface="+mj-lt"/>
              <a:buAutoNum type="arabicParenR" startAt="5"/>
            </a:pPr>
            <a:r>
              <a:rPr lang="en-US" dirty="0"/>
              <a:t>Turn down the</a:t>
            </a:r>
            <a:br>
              <a:rPr lang="en-US" dirty="0"/>
            </a:br>
            <a:r>
              <a:rPr lang="en-US" b="1" i="1" dirty="0" err="1"/>
              <a:t>Noeffect</a:t>
            </a:r>
            <a:r>
              <a:rPr lang="en-US" b="1" i="1" dirty="0"/>
              <a:t> volume</a:t>
            </a:r>
            <a:r>
              <a:rPr lang="en-US" dirty="0"/>
              <a:t>.</a:t>
            </a:r>
          </a:p>
          <a:p>
            <a:pPr marL="577850" indent="-514350">
              <a:buFont typeface="+mj-lt"/>
              <a:buAutoNum type="arabicParenR" startAt="5"/>
            </a:pPr>
            <a:r>
              <a:rPr lang="en-US" dirty="0"/>
              <a:t>Turn up the</a:t>
            </a:r>
            <a:br>
              <a:rPr lang="en-US" dirty="0"/>
            </a:br>
            <a:r>
              <a:rPr lang="en-US" b="1" i="1" dirty="0"/>
              <a:t>Effect volume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546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6954DC-CDF8-3AB5-5263-F05275E86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Enter your simplified polynomial from question 1 on your handout.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work, keep in mind:</a:t>
            </a:r>
          </a:p>
          <a:p>
            <a:pPr lvl="1" indent="-393700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How are the sounds different?</a:t>
            </a:r>
          </a:p>
          <a:p>
            <a:pPr lvl="1" indent="-393700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What descriptive words would you use for each sound?</a:t>
            </a:r>
          </a:p>
          <a:p>
            <a:pPr lvl="2" indent="-393700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Example: nasal, cold, scary, happy, etc.</a:t>
            </a:r>
          </a:p>
          <a:p>
            <a:r>
              <a:rPr lang="en-US" dirty="0"/>
              <a:t>Repeat this for each of your simplified polynomials.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48C72E-FF53-05AD-021D-AA755997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Polynomials and Sound: </a:t>
            </a:r>
            <a:r>
              <a:rPr lang="en-US" i="1" dirty="0"/>
              <a:t>Web Tool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431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6954DC-CDF8-3AB5-5263-F05275E86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What happens to a sound when we add or subtract the Chebyshev polynomials?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are the sounds different?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descriptive words would you use for each sound?</a:t>
            </a:r>
          </a:p>
          <a:p>
            <a:pPr lvl="1" indent="-393700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Example: nasal, cold, scary, happy,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48C72E-FF53-05AD-021D-AA755997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Sound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7302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Math and Music</a:t>
            </a:r>
            <a:endParaRPr dirty="0"/>
          </a:p>
        </p:txBody>
      </p:sp>
      <p:sp>
        <p:nvSpPr>
          <p:cNvPr id="101" name="Google Shape;101;p24"/>
          <p:cNvSpPr txBox="1"/>
          <p:nvPr/>
        </p:nvSpPr>
        <p:spPr>
          <a:xfrm>
            <a:off x="1088525" y="4819225"/>
            <a:ext cx="6408875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Sound Designer and Film Composer</a:t>
            </a:r>
            <a:endParaRPr sz="15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nline Media 2" title="K20 ICAP - Sound Designer and Film Composer - Math, Music, Career">
            <a:hlinkClick r:id="" action="ppaction://media"/>
            <a:extLst>
              <a:ext uri="{FF2B5EF4-FFF2-40B4-BE49-F238E27FC236}">
                <a16:creationId xmlns:a16="http://schemas.microsoft.com/office/drawing/2014/main" id="{A363E62D-D2BC-30C7-772A-BDC4456786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65047" y="1206716"/>
            <a:ext cx="6413906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Simplify the problems on the handout and turn in when you’re done.  </a:t>
            </a:r>
            <a:endParaRPr/>
          </a:p>
        </p:txBody>
      </p:sp>
      <p:sp>
        <p:nvSpPr>
          <p:cNvPr id="271" name="Google Shape;271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Exit Ticket </a:t>
            </a:r>
            <a:endParaRPr dirty="0"/>
          </a:p>
        </p:txBody>
      </p:sp>
      <p:pic>
        <p:nvPicPr>
          <p:cNvPr id="272" name="Google Shape;27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5426" y="169027"/>
            <a:ext cx="1843950" cy="95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Order</a:t>
            </a:r>
            <a:endParaRPr dirty="0"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573678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Is there an easier way he could have communicated his order? </a:t>
            </a:r>
            <a:endParaRPr dirty="0"/>
          </a:p>
        </p:txBody>
      </p:sp>
      <p:pic>
        <p:nvPicPr>
          <p:cNvPr id="109" name="Google Shape;109;p25"/>
          <p:cNvPicPr preferRelativeResize="0"/>
          <p:nvPr/>
        </p:nvPicPr>
        <p:blipFill rotWithShape="1">
          <a:blip r:embed="rId3">
            <a:alphaModFix/>
          </a:blip>
          <a:srcRect l="4589" t="22554" r="4896" b="7812"/>
          <a:stretch/>
        </p:blipFill>
        <p:spPr>
          <a:xfrm>
            <a:off x="1070011" y="1949803"/>
            <a:ext cx="6669650" cy="28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can you use addition and subtraction to simplify polynomial expressions?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</a:t>
            </a:r>
            <a:endParaRPr dirty="0"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237744" y="2028498"/>
            <a:ext cx="8065008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dirty="0"/>
              <a:t>Apply addition and subtraction to simplify </a:t>
            </a:r>
          </a:p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dirty="0"/>
              <a:t>polynomial expressions.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Mathsbot</a:t>
            </a:r>
            <a:endParaRPr dirty="0"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83907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Navigate to </a:t>
            </a:r>
            <a:r>
              <a:rPr lang="en-US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http://k20.ou.edu/algebratiles</a:t>
            </a:r>
            <a:endParaRPr dirty="0">
              <a:solidFill>
                <a:schemeClr val="accent2"/>
              </a:solidFill>
            </a:endParaRPr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Use the online math manipulative to help you answer the questions about the given expressions on your handout.</a:t>
            </a:r>
            <a:endParaRPr dirty="0"/>
          </a:p>
        </p:txBody>
      </p:sp>
      <p:pic>
        <p:nvPicPr>
          <p:cNvPr id="128" name="Google Shape;1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8475" y="2639075"/>
            <a:ext cx="2179523" cy="2179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457200" y="17658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Adding Polynomials</a:t>
            </a:r>
            <a:endParaRPr dirty="0"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367400" y="1129150"/>
            <a:ext cx="8504400" cy="330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50" dirty="0"/>
              <a:t>Use the online math manipulative to answer the questions on the handout.</a:t>
            </a:r>
            <a:endParaRPr sz="2350" dirty="0"/>
          </a:p>
          <a:p>
            <a:pPr marL="457200" lvl="0" indent="-355441" algn="l" rtl="0">
              <a:spcBef>
                <a:spcPts val="5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350" dirty="0"/>
              <a:t>First, try the problem on your own. </a:t>
            </a:r>
            <a:endParaRPr sz="2350" dirty="0"/>
          </a:p>
          <a:p>
            <a:pPr marL="457200" lvl="0" indent="-35544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350" dirty="0"/>
              <a:t>Then, discuss with a partner. </a:t>
            </a:r>
            <a:endParaRPr sz="2350"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10638"/>
              <a:buFont typeface="Arial" panose="020B0604020202020204" pitchFamily="34" charset="0"/>
              <a:buChar char="•"/>
            </a:pPr>
            <a:r>
              <a:rPr lang="en-US" sz="2350" dirty="0"/>
              <a:t>Choose a color to represent your confidence in efficiently summarizing how many blocks of each kind you have all together.</a:t>
            </a:r>
            <a:r>
              <a:rPr lang="en-US" dirty="0"/>
              <a:t> 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364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350" dirty="0"/>
              <a:t>The cup colors represent the following: </a:t>
            </a:r>
            <a:endParaRPr sz="2350" dirty="0"/>
          </a:p>
          <a:p>
            <a:pPr marL="457200" lvl="0" indent="-355441" algn="l" rtl="0">
              <a:spcBef>
                <a:spcPts val="5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350" b="1" dirty="0">
                <a:solidFill>
                  <a:srgbClr val="38761D"/>
                </a:solidFill>
              </a:rPr>
              <a:t>Green</a:t>
            </a:r>
            <a:r>
              <a:rPr lang="en-US" sz="2350" dirty="0"/>
              <a:t> - “I can summarize my thought process.”</a:t>
            </a:r>
            <a:endParaRPr sz="2350" dirty="0"/>
          </a:p>
          <a:p>
            <a:pPr marL="457200" lvl="0" indent="-35544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350" b="1" dirty="0">
                <a:solidFill>
                  <a:srgbClr val="F1C232"/>
                </a:solidFill>
              </a:rPr>
              <a:t>Yellow</a:t>
            </a:r>
            <a:r>
              <a:rPr lang="en-US" sz="2350" dirty="0"/>
              <a:t> - “I am a bit uncertain about how to summarize my thought process.” </a:t>
            </a:r>
            <a:endParaRPr sz="2350"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10638"/>
              <a:buFont typeface="Arial" panose="020B0604020202020204" pitchFamily="34" charset="0"/>
              <a:buChar char="•"/>
            </a:pPr>
            <a:r>
              <a:rPr lang="en-US" sz="2350" b="1" dirty="0">
                <a:solidFill>
                  <a:srgbClr val="CC0000"/>
                </a:solidFill>
              </a:rPr>
              <a:t>Red</a:t>
            </a:r>
            <a:r>
              <a:rPr lang="en-US" sz="2350" dirty="0"/>
              <a:t> - “I need help summarizing my thought process.”</a:t>
            </a:r>
            <a:r>
              <a:rPr lang="en-US" dirty="0"/>
              <a:t>  </a:t>
            </a:r>
            <a:endParaRPr dirty="0"/>
          </a:p>
        </p:txBody>
      </p:sp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975" y="45925"/>
            <a:ext cx="1118726" cy="111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many blocks of each kind do you have altogether?</a:t>
            </a:r>
            <a:endParaRPr dirty="0"/>
          </a:p>
        </p:txBody>
      </p:sp>
      <p:pic>
        <p:nvPicPr>
          <p:cNvPr id="141" name="Google Shape;14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7047"/>
            <a:ext cx="8771258" cy="367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1277</Words>
  <Application>Microsoft Macintosh PowerPoint</Application>
  <PresentationFormat>On-screen Show (16:9)</PresentationFormat>
  <Paragraphs>156</Paragraphs>
  <Slides>34</Slides>
  <Notes>19</Notes>
  <HiddenSlides>5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Noto Sans Symbols</vt:lpstr>
      <vt:lpstr>Times New Roman</vt:lpstr>
      <vt:lpstr>Wingdings</vt:lpstr>
      <vt:lpstr>LEARN theme</vt:lpstr>
      <vt:lpstr>LEARN theme</vt:lpstr>
      <vt:lpstr>Equation</vt:lpstr>
      <vt:lpstr>PowerPoint Presentation</vt:lpstr>
      <vt:lpstr>The Sound of Polynomials</vt:lpstr>
      <vt:lpstr>Fast Food Ordering</vt:lpstr>
      <vt:lpstr>The Order</vt:lpstr>
      <vt:lpstr>Essential Question</vt:lpstr>
      <vt:lpstr>Lesson Objective</vt:lpstr>
      <vt:lpstr>Mathsbot</vt:lpstr>
      <vt:lpstr>Adding Polynomials</vt:lpstr>
      <vt:lpstr>How many blocks of each kind do you have altogether?</vt:lpstr>
      <vt:lpstr>Subtracting Polynomials</vt:lpstr>
      <vt:lpstr>How many blocks do you have left?</vt:lpstr>
      <vt:lpstr>Scavenger Hunt </vt:lpstr>
      <vt:lpstr>What is a polynomial expression?</vt:lpstr>
      <vt:lpstr>What is a polynomial expression?</vt:lpstr>
      <vt:lpstr>How do we simplify polynomials?</vt:lpstr>
      <vt:lpstr>PowerPoint Presentation</vt:lpstr>
      <vt:lpstr>Addition (Horizontal)</vt:lpstr>
      <vt:lpstr>Addition (Vertical)</vt:lpstr>
      <vt:lpstr>Subtraction (Vertical)</vt:lpstr>
      <vt:lpstr>Subtraction (Horizontal)</vt:lpstr>
      <vt:lpstr>Chebyshev Polynomials</vt:lpstr>
      <vt:lpstr>Math and Music</vt:lpstr>
      <vt:lpstr>Polynomials and Sound</vt:lpstr>
      <vt:lpstr>Polynomials and Sound (Key)</vt:lpstr>
      <vt:lpstr>Polynomials and Sound (Key)</vt:lpstr>
      <vt:lpstr>Polynomials and Sound: Web Tool</vt:lpstr>
      <vt:lpstr>Polynomials and Sound: Web Tool</vt:lpstr>
      <vt:lpstr>Polynomials and Sound: Web Tool</vt:lpstr>
      <vt:lpstr>Changes in Sound</vt:lpstr>
      <vt:lpstr>Polynomials and Sound: Web Tool</vt:lpstr>
      <vt:lpstr>Polynomials and Sound: Web Tool</vt:lpstr>
      <vt:lpstr>Changes in Sound</vt:lpstr>
      <vt:lpstr>Math and Music</vt:lpstr>
      <vt:lpstr>Exit Ticket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Sound of Polynomials</dc:title>
  <dc:subject/>
  <dc:creator>K20 Center</dc:creator>
  <cp:keywords/>
  <dc:description/>
  <cp:lastModifiedBy>Gracia, Ann M.</cp:lastModifiedBy>
  <cp:revision>15</cp:revision>
  <dcterms:modified xsi:type="dcterms:W3CDTF">2024-07-11T15:04:51Z</dcterms:modified>
  <cp:category/>
</cp:coreProperties>
</file>