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81" r:id="rId2"/>
  </p:sldMasterIdLst>
  <p:notesMasterIdLst>
    <p:notesMasterId r:id="rId19"/>
  </p:notesMasterIdLst>
  <p:sldIdLst>
    <p:sldId id="256" r:id="rId3"/>
    <p:sldId id="257" r:id="rId4"/>
    <p:sldId id="260" r:id="rId5"/>
    <p:sldId id="273" r:id="rId6"/>
    <p:sldId id="274" r:id="rId7"/>
    <p:sldId id="275" r:id="rId8"/>
    <p:sldId id="262" r:id="rId9"/>
    <p:sldId id="263" r:id="rId10"/>
    <p:sldId id="272" r:id="rId11"/>
    <p:sldId id="277" r:id="rId12"/>
    <p:sldId id="276" r:id="rId13"/>
    <p:sldId id="279" r:id="rId14"/>
    <p:sldId id="280" r:id="rId15"/>
    <p:sldId id="278" r:id="rId16"/>
    <p:sldId id="282" r:id="rId17"/>
    <p:sldId id="283" r:id="rId18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182F-1DE7-4F13-8AA3-002D9E3B458A}">
  <a:tblStyle styleId="{BEDF182F-1DE7-4F13-8AA3-002D9E3B45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315"/>
  </p:normalViewPr>
  <p:slideViewPr>
    <p:cSldViewPr snapToGrid="0">
      <p:cViewPr varScale="1">
        <p:scale>
          <a:sx n="160" d="100"/>
          <a:sy n="160" d="100"/>
        </p:scale>
        <p:origin x="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3;n">
            <a:extLst>
              <a:ext uri="{FF2B5EF4-FFF2-40B4-BE49-F238E27FC236}">
                <a16:creationId xmlns:a16="http://schemas.microsoft.com/office/drawing/2014/main" id="{8624FC82-B5A2-5FA3-CBF3-BCBFA34F9D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Google Shape;4;n">
            <a:extLst>
              <a:ext uri="{FF2B5EF4-FFF2-40B4-BE49-F238E27FC236}">
                <a16:creationId xmlns:a16="http://schemas.microsoft.com/office/drawing/2014/main" id="{8976970C-9707-70A8-F003-735290520F1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82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item/96521161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s.gov/waba/learn/historyculture/index.htm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0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item/96521161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s.gov/waba/learn/historyculture/index.ht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9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01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mdb.org/PhotoFullSize.asp?PhotoID=35923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9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38;p:notes">
            <a:extLst>
              <a:ext uri="{FF2B5EF4-FFF2-40B4-BE49-F238E27FC236}">
                <a16:creationId xmlns:a16="http://schemas.microsoft.com/office/drawing/2014/main" id="{9366B4A2-DBA3-CFE8-53CE-BFEE9562E40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Google Shape;39;p:notes">
            <a:extLst>
              <a:ext uri="{FF2B5EF4-FFF2-40B4-BE49-F238E27FC236}">
                <a16:creationId xmlns:a16="http://schemas.microsoft.com/office/drawing/2014/main" id="{3F2534ED-FEAD-412D-0543-27B7B303B0D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DE0B7-3746-A891-B205-6CD1C8FEC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79B08C-5EE7-1195-B455-C6109A3C32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21A209-163A-C07C-76C6-52B4DF5C5F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Definitions from dictionary.com and dictionary.cambridge.org.</a:t>
            </a:r>
          </a:p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07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292929"/>
                </a:solidFill>
                <a:highlight>
                  <a:srgbClr val="FFFFFF"/>
                </a:highlight>
              </a:rPr>
              <a:t>K20 Center. (n.d.). Caption this. Strategies. </a:t>
            </a:r>
            <a:r>
              <a:rPr lang="en-US" sz="1400" dirty="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3"/>
              </a:rPr>
              <a:t>https://learn.k20center.ou.edu/strategy/82</a:t>
            </a:r>
            <a:endParaRPr lang="en-US" sz="1400" dirty="0">
              <a:solidFill>
                <a:schemeClr val="hlink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98415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3F67C-13F3-CCBC-D58D-B32262C77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67F46E-0006-0102-C5F6-46B3B3B339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C42650-A88A-A374-1342-7894F39D04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Unknown artist. (1868, December 19). </a:t>
            </a:r>
            <a:r>
              <a:rPr lang="en-US" i="1" dirty="0"/>
              <a:t>The Seventh U.S. Cavalry charging into Black Kettle’s village at daylight, Nov. 27, 1868. </a:t>
            </a:r>
            <a:r>
              <a:rPr lang="en-US" dirty="0"/>
              <a:t>Harper’s Weekly.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https://www.loc.gov/item/96521161/</a:t>
            </a:r>
            <a:r>
              <a:rPr lang="en-US" dirty="0"/>
              <a:t>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38603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FA9D62-F9B2-919A-80B0-2FC23362D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2B8A0C-D5A3-2DBD-7055-3D91EF9B40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1624DD-8FE5-F4BC-2EE9-EE2E9745E2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Lang, S. (2003). </a:t>
            </a:r>
            <a:r>
              <a:rPr lang="en-US" i="1" dirty="0"/>
              <a:t>The 1868 Battle of the Washita. </a:t>
            </a:r>
            <a:r>
              <a:rPr lang="en-US" dirty="0"/>
              <a:t>Commissioned by the National Park Service. </a:t>
            </a:r>
            <a:r>
              <a:rPr lang="en-US" dirty="0">
                <a:solidFill>
                  <a:schemeClr val="hlink"/>
                </a:solidFill>
                <a:uFill>
                  <a:noFill/>
                </a:uFill>
                <a:hlinkClick r:id="rId3"/>
              </a:rPr>
              <a:t>https://www.nps.gov/waba/learn/historyculture/index.htm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185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K20 Center. (n.d.). I notice, I wonder. Strategies.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https://learn.k20center.ou.edu/strategy/180</a:t>
            </a:r>
            <a:r>
              <a:rPr lang="en-US" dirty="0"/>
              <a:t> \</a:t>
            </a:r>
          </a:p>
        </p:txBody>
      </p:sp>
    </p:spTree>
    <p:extLst>
      <p:ext uri="{BB962C8B-B14F-4D97-AF65-F5344CB8AC3E}">
        <p14:creationId xmlns:p14="http://schemas.microsoft.com/office/powerpoint/2010/main" val="1153882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BD25A-FBC6-0160-B1A2-F1D2F105F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B1DFC2-C9A4-1433-2946-ACD943F573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6682F9-9675-9D64-7787-7BDE4D45E0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Unknown artist. (1868, December 19). </a:t>
            </a:r>
            <a:r>
              <a:rPr lang="en-US" i="1" dirty="0"/>
              <a:t>The Seventh U.S. Cavalry charging into Black Kettle’s village at daylight, Nov. 27, 1868. </a:t>
            </a:r>
            <a:r>
              <a:rPr lang="en-US" dirty="0"/>
              <a:t>Harper’s Weekly.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https://www.loc.gov/item/96521161/</a:t>
            </a:r>
            <a:r>
              <a:rPr lang="en-US" dirty="0"/>
              <a:t>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31018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CF887-AE36-D60E-DCD6-6AC04C52D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577514-7C82-A74D-04DB-873B3654A9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D65D30-C521-44EB-E7D6-62A823D0A4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Lang, S. (2003). </a:t>
            </a:r>
            <a:r>
              <a:rPr lang="en-US" i="1" dirty="0"/>
              <a:t>The 1868 Battle of the Washita. </a:t>
            </a:r>
            <a:r>
              <a:rPr lang="en-US" dirty="0"/>
              <a:t>Commissioned by the National Park Service. </a:t>
            </a:r>
            <a:r>
              <a:rPr lang="en-US" dirty="0">
                <a:solidFill>
                  <a:schemeClr val="hlink"/>
                </a:solidFill>
                <a:uFill>
                  <a:noFill/>
                </a:uFill>
                <a:hlinkClick r:id="rId3"/>
              </a:rPr>
              <a:t>https://www.nps.gov/waba/learn/historyculture/index.htm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525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9B129B-A5D1-5159-2575-6EDE4B31A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5E85B9-E6D1-6E45-F629-D40EAAC53B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86818E-3125-5573-CC92-9FF6E63E72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K20 Center. (n.d.). Think-pair-share. Strategies.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https://learn.k20center.ou.edu/strategy/139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2435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K20 Center. (n.d.). POMS: Point of most significance. Strategies.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https://learn.k20center.ou.edu/strategy/101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682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45027-2B35-C149-040A-196C58ECC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0EDFDC-5822-A2AD-7B29-130D8D124B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47939B-0007-BF4E-2474-24161D7F01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583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292929"/>
                </a:solidFill>
                <a:highlight>
                  <a:srgbClr val="FFFFFF"/>
                </a:highlight>
              </a:rPr>
              <a:t>Conn, J. S. (2007, October 16). The Battle of the Washita marker. Historical Marker Database. </a:t>
            </a:r>
            <a:r>
              <a:rPr lang="en-US" sz="1400" dirty="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3"/>
              </a:rPr>
              <a:t>https://www.hmdb.org/PhotoFullSize.asp?PhotoID=35923</a:t>
            </a:r>
            <a:r>
              <a:rPr lang="en-US" sz="1400" dirty="0">
                <a:solidFill>
                  <a:srgbClr val="292929"/>
                </a:solidFill>
                <a:highlight>
                  <a:srgbClr val="FFFFFF"/>
                </a:highligh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4257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E59D1D-D837-D008-1228-9C816A8E2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52480F-BDFF-11C9-00EB-357C725211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452D2B-5B7A-18CB-2A0C-0A926202A6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292929"/>
                </a:solidFill>
                <a:highlight>
                  <a:srgbClr val="FFFFFF"/>
                </a:highlight>
              </a:rPr>
              <a:t>K20 Center. (n.d.). Jigsaw. Strategies. </a:t>
            </a:r>
            <a:r>
              <a:rPr lang="en-US" sz="1400" dirty="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3"/>
              </a:rPr>
              <a:t>https://learn.k20center.ou.edu/strategy/179</a:t>
            </a:r>
            <a:endParaRPr lang="en-US" sz="1400" dirty="0">
              <a:solidFill>
                <a:schemeClr val="hlink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30648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1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4B20552E-7342-E84A-F371-1971A3F6C44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904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D6EEF45-89C6-035A-7767-7ED289963CD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393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C972B790-E0EA-1D94-2E39-E91EBF32EFA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2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;p3" title="k20center-logo-variations_K20 Bug - White.png">
            <a:extLst>
              <a:ext uri="{FF2B5EF4-FFF2-40B4-BE49-F238E27FC236}">
                <a16:creationId xmlns:a16="http://schemas.microsoft.com/office/drawing/2014/main" id="{A98AC9D7-ABC9-ABD1-C36A-7174189F79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958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120B5383-12EC-4263-1497-9698C0CF58F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5F1D04-4812-04B5-3299-BCB12F584B19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0201FEDF-1B17-4939-DD49-DF358C79259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11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86F1E247-B682-7CCA-0967-E63908DD64C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92F45D-B2D5-2BE4-2F75-6C684136B567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80D6DD3C-71EE-3C73-DDA5-5CEF6C3263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06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AF74F841-FC3F-3B0B-3269-2B1C811007C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1586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37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245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With Cover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666" y="559689"/>
            <a:ext cx="4940921" cy="213995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569073" y="2807732"/>
            <a:ext cx="4939927" cy="1397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44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sential Question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5D844917-401A-C607-900F-8340B4453A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5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2190A501-5ACD-F178-69EF-6D3C6116E8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3142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7A36BC56-4BFB-F2FB-2704-1CEB5D4A557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4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D51A9934-4731-CF7D-01F8-8F8BC4047EE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3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CC1A804E-1971-8E34-9464-0A90A0072EB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al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5D168AF4-32E4-74C0-4A18-039BCF6D6B8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5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2A09B7-DA10-1158-CAB4-8798C3E2F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7CF834B-CD39-B870-A33D-BB16E7C46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 </a:t>
            </a:r>
          </a:p>
          <a:p>
            <a:pPr lvl="1"/>
            <a:r>
              <a:rPr lang="en-US" altLang="en-US" dirty="0"/>
              <a:t>Second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15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457200" indent="-393192" algn="l" rtl="0" eaLnBrk="1" fontAlgn="base" hangingPunct="1">
        <a:spcBef>
          <a:spcPts val="520"/>
        </a:spcBef>
        <a:spcAft>
          <a:spcPct val="0"/>
        </a:spcAft>
        <a:buClr>
          <a:srgbClr val="971D20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eaLnBrk="1" fontAlgn="base" hangingPunct="1">
        <a:spcBef>
          <a:spcPts val="340"/>
        </a:spcBef>
        <a:spcAft>
          <a:spcPct val="0"/>
        </a:spcAft>
        <a:buClr>
          <a:srgbClr val="E8BF3C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20040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eaLnBrk="1" fontAlgn="base" hangingPunct="1">
        <a:lnSpc>
          <a:spcPct val="90000"/>
        </a:lnSpc>
        <a:spcBef>
          <a:spcPts val="270"/>
        </a:spcBef>
        <a:spcAft>
          <a:spcPct val="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BC93EE6-7CCD-518F-84C9-A4397115C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DDC3D1B-4E0E-1D9F-CB2D-3C12C3643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6C23A54-FCC8-0F9D-1665-130E35DC754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393192" algn="l" rtl="0" fontAlgn="base">
        <a:spcBef>
          <a:spcPts val="520"/>
        </a:spcBef>
        <a:spcAft>
          <a:spcPct val="0"/>
        </a:spcAft>
        <a:buClr>
          <a:srgbClr val="971D20"/>
        </a:buClr>
        <a:buFont typeface="Aptos Display" panose="020B0004020202020204" pitchFamily="34" charset="0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fontAlgn="base">
        <a:spcBef>
          <a:spcPts val="400"/>
        </a:spcBef>
        <a:spcAft>
          <a:spcPct val="0"/>
        </a:spcAft>
        <a:buClr>
          <a:schemeClr val="accent1"/>
        </a:buClr>
        <a:buFont typeface="Aptos Display" panose="020B0004020202020204" pitchFamily="34" charset="0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fontAlgn="base">
        <a:spcBef>
          <a:spcPts val="340"/>
        </a:spcBef>
        <a:spcAft>
          <a:spcPct val="0"/>
        </a:spcAft>
        <a:buClr>
          <a:srgbClr val="E8BF3C"/>
        </a:buClr>
        <a:buFont typeface="Aptos Display" panose="020B0004020202020204" pitchFamily="34" charset="0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19088" algn="l" rtl="0" fontAlgn="base"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fontAlgn="base">
        <a:spcBef>
          <a:spcPts val="270"/>
        </a:spcBef>
        <a:spcAft>
          <a:spcPct val="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BAAA9A-CB8B-852B-802E-10B050BF1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47FDC-7D7A-9A9A-0FD1-3F1336354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Washita Massacre – History Frame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B72279F4-A169-CEBF-8121-AC6EC0B18B4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7822431" cy="1619980"/>
          </a:xfrm>
        </p:spPr>
        <p:txBody>
          <a:bodyPr/>
          <a:lstStyle/>
          <a:p>
            <a:pPr marL="64008" indent="0">
              <a:buNone/>
            </a:pPr>
            <a:r>
              <a:rPr lang="en-US" dirty="0"/>
              <a:t>Working with your group, use the article and your POMS to complete the Washita Massacre history frame graphic organizer.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7383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84EC21-C6E7-AD8E-AE68-0709A2741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9FAB3-C1D4-1C19-BEC2-32F65136E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Washita Battlefield NHS Historical Marker</a:t>
            </a:r>
          </a:p>
        </p:txBody>
      </p:sp>
      <p:pic>
        <p:nvPicPr>
          <p:cNvPr id="3" name="Google Shape;138;g2794fe944fb_0_0">
            <a:extLst>
              <a:ext uri="{FF2B5EF4-FFF2-40B4-BE49-F238E27FC236}">
                <a16:creationId xmlns:a16="http://schemas.microsoft.com/office/drawing/2014/main" id="{662F9EB8-AB6D-96A1-041B-3C88AA3827F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2070" y="1268413"/>
            <a:ext cx="4819860" cy="36148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8410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03FCF-C587-4C1C-5F7F-4679C7B9A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5BE98-F6CE-AED1-9277-12FB3FDA8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Historical Marker Jigsaw 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7418D5E2-C3F0-6420-1589-49D6C10996E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5096289" cy="3262312"/>
          </a:xfrm>
        </p:spPr>
        <p:txBody>
          <a:bodyPr/>
          <a:lstStyle/>
          <a:p>
            <a:r>
              <a:rPr lang="en-US" dirty="0"/>
              <a:t>Your group will read the text from the historical marker at the Washita Battlefield NHS. </a:t>
            </a:r>
          </a:p>
          <a:p>
            <a:r>
              <a:rPr lang="en-US" altLang="en-US" dirty="0"/>
              <a:t>Using the Jigsaw strategy, make sure that each person in your group reads a different part of the text. </a:t>
            </a:r>
          </a:p>
        </p:txBody>
      </p:sp>
      <p:pic>
        <p:nvPicPr>
          <p:cNvPr id="3" name="Google Shape;145;g841538e3db_0_35">
            <a:extLst>
              <a:ext uri="{FF2B5EF4-FFF2-40B4-BE49-F238E27FC236}">
                <a16:creationId xmlns:a16="http://schemas.microsoft.com/office/drawing/2014/main" id="{BE6D0297-9C94-2A2B-71E2-48D222D986E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6410" y="1268413"/>
            <a:ext cx="2648940" cy="2648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4732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F0FE5-FB25-258D-D97D-75E056854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3AA00-2668-8F76-2D25-FBF12A6A9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Definitions 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49C988D-0A1A-FCDD-655D-42C02C33163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2"/>
            <a:ext cx="7822431" cy="2366687"/>
          </a:xfrm>
        </p:spPr>
        <p:txBody>
          <a:bodyPr/>
          <a:lstStyle/>
          <a:p>
            <a:r>
              <a:rPr lang="en-US" b="1" u="sng" dirty="0">
                <a:solidFill>
                  <a:schemeClr val="accent3"/>
                </a:solidFill>
              </a:rPr>
              <a:t>Battle</a:t>
            </a:r>
            <a:r>
              <a:rPr lang="en-US" dirty="0"/>
              <a:t> - a hostile encounter or engagement between two military forces; a fight between armed forces.</a:t>
            </a:r>
          </a:p>
          <a:p>
            <a:r>
              <a:rPr lang="en-US" altLang="en-US" b="1" u="sng" dirty="0">
                <a:solidFill>
                  <a:schemeClr val="accent3"/>
                </a:solidFill>
              </a:rPr>
              <a:t>Massacre</a:t>
            </a:r>
            <a:r>
              <a:rPr lang="en-US" altLang="en-US" dirty="0"/>
              <a:t> - the unnecessary, indiscriminate killing of a large number of people and/or animals; an act of killing a lot of people. </a:t>
            </a:r>
          </a:p>
        </p:txBody>
      </p:sp>
    </p:spTree>
    <p:extLst>
      <p:ext uri="{BB962C8B-B14F-4D97-AF65-F5344CB8AC3E}">
        <p14:creationId xmlns:p14="http://schemas.microsoft.com/office/powerpoint/2010/main" val="2500410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296C6-7718-6A1C-80E8-31081773D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3D86-8A8B-AF39-DA3D-764991AE5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Caption This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B0E05AC3-6EF4-B95A-A4D6-F07981E0064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4913409" cy="3262312"/>
          </a:xfrm>
        </p:spPr>
        <p:txBody>
          <a:bodyPr/>
          <a:lstStyle/>
          <a:p>
            <a:r>
              <a:rPr lang="en-US" altLang="en-US" dirty="0"/>
              <a:t>Choose one of the images from the beginning of the lesson. </a:t>
            </a:r>
          </a:p>
          <a:p>
            <a:r>
              <a:rPr lang="en-US" altLang="en-US" dirty="0"/>
              <a:t>Based on what you have learned about the Washita Massacre, create a 1-3 sentence caption that explains what is happening in the image. </a:t>
            </a:r>
          </a:p>
        </p:txBody>
      </p:sp>
      <p:pic>
        <p:nvPicPr>
          <p:cNvPr id="4" name="Google Shape;158;g84843f78e2_0_10">
            <a:extLst>
              <a:ext uri="{FF2B5EF4-FFF2-40B4-BE49-F238E27FC236}">
                <a16:creationId xmlns:a16="http://schemas.microsoft.com/office/drawing/2014/main" id="{D77ABCAF-EF10-1A16-DC84-5F0F8F3D966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2059" y="1045914"/>
            <a:ext cx="3462475" cy="3462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5472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8F9AC-513A-0F31-70BE-EE09927DB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0D5B1-65E5-1FD1-5EF0-9C4B27BEE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30645"/>
            <a:ext cx="7886700" cy="9937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Image 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27C926-5D9B-9F56-345A-C6D60739A4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78" t="2435" r="1426" b="7168"/>
          <a:stretch>
            <a:fillRect/>
          </a:stretch>
        </p:blipFill>
        <p:spPr>
          <a:xfrm>
            <a:off x="733530" y="822935"/>
            <a:ext cx="7634890" cy="404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75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CE5B1-EB24-9011-4C8C-D3A96A12D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AA288-37C0-17D0-BA81-A4716FF51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30645"/>
            <a:ext cx="7886700" cy="9937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Image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D232E7-DCE7-36EA-0AE2-443554A49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017" y="822935"/>
            <a:ext cx="6079916" cy="403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051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3">
            <a:extLst>
              <a:ext uri="{FF2B5EF4-FFF2-40B4-BE49-F238E27FC236}">
                <a16:creationId xmlns:a16="http://schemas.microsoft.com/office/drawing/2014/main" id="{D39454A6-31F6-9DC3-BE75-39D080090E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560388"/>
            <a:ext cx="7886700" cy="2139950"/>
          </a:xfrm>
        </p:spPr>
        <p:txBody>
          <a:bodyPr/>
          <a:lstStyle/>
          <a:p>
            <a:r>
              <a:rPr lang="en-US" altLang="en-US" dirty="0"/>
              <a:t>The Washita Massacre</a:t>
            </a:r>
          </a:p>
        </p:txBody>
      </p:sp>
      <p:sp>
        <p:nvSpPr>
          <p:cNvPr id="22530" name="Text Placeholder 4">
            <a:extLst>
              <a:ext uri="{FF2B5EF4-FFF2-40B4-BE49-F238E27FC236}">
                <a16:creationId xmlns:a16="http://schemas.microsoft.com/office/drawing/2014/main" id="{019E2450-727C-5F8C-E55D-223CCB11F23B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623888" y="2808288"/>
            <a:ext cx="7885112" cy="1397000"/>
          </a:xfrm>
        </p:spPr>
        <p:txBody>
          <a:bodyPr/>
          <a:lstStyle/>
          <a:p>
            <a:r>
              <a:rPr lang="en-US" altLang="en-US" dirty="0"/>
              <a:t>The Indian Wars in Indian Territory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11CD8-D9BB-BC4B-FD94-B6149C8A5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I Notice, I Wonder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7D3FB85-4C05-9AF8-0E54-BE7EB078D8F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7015607" cy="3262312"/>
          </a:xfrm>
        </p:spPr>
        <p:txBody>
          <a:bodyPr/>
          <a:lstStyle/>
          <a:p>
            <a:r>
              <a:rPr lang="en-US" altLang="en-US" dirty="0"/>
              <a:t>After viewing the image:</a:t>
            </a:r>
          </a:p>
          <a:p>
            <a:pPr lvl="1"/>
            <a:r>
              <a:rPr lang="en-US" altLang="en-US" dirty="0"/>
              <a:t>Write down at least one thing that you </a:t>
            </a:r>
            <a:r>
              <a:rPr lang="en-US" altLang="en-US" b="1" dirty="0"/>
              <a:t>notice </a:t>
            </a:r>
            <a:r>
              <a:rPr lang="en-US" altLang="en-US" dirty="0"/>
              <a:t>or observe in the image.</a:t>
            </a:r>
          </a:p>
          <a:p>
            <a:pPr lvl="1"/>
            <a:r>
              <a:rPr lang="en-US" altLang="en-US" dirty="0"/>
              <a:t>Write down at least one thing that you </a:t>
            </a:r>
            <a:r>
              <a:rPr lang="en-US" altLang="en-US" b="1" dirty="0"/>
              <a:t>wonder</a:t>
            </a:r>
            <a:r>
              <a:rPr lang="en-US" altLang="en-US" dirty="0"/>
              <a:t> about, or a question you have about the image.</a:t>
            </a:r>
          </a:p>
        </p:txBody>
      </p:sp>
      <p:pic>
        <p:nvPicPr>
          <p:cNvPr id="3" name="Google Shape;88;g7a865f2836_0_35">
            <a:extLst>
              <a:ext uri="{FF2B5EF4-FFF2-40B4-BE49-F238E27FC236}">
                <a16:creationId xmlns:a16="http://schemas.microsoft.com/office/drawing/2014/main" id="{D14DEF93-0B74-67A8-FC5C-F90CBAD429C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1805" y="429567"/>
            <a:ext cx="1614476" cy="1677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6B2B4-F33D-3593-EF31-E5EBC0CE2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FA507-8A72-5705-D7D5-9965D8B56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30645"/>
            <a:ext cx="7886700" cy="9937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Image 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4A87D9-3B5E-6420-2854-5D8F71477E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78" t="2435" r="1426" b="7168"/>
          <a:stretch>
            <a:fillRect/>
          </a:stretch>
        </p:blipFill>
        <p:spPr>
          <a:xfrm>
            <a:off x="733530" y="822935"/>
            <a:ext cx="7634890" cy="404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09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D42C6-62FC-E271-6E49-C4F15E525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B2721-1311-0068-A02F-FEBA4C5AB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30645"/>
            <a:ext cx="7886700" cy="9937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Image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EB8F02-C6E9-391B-0634-C3AE62C8E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017" y="822935"/>
            <a:ext cx="6079916" cy="403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64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CBBD0-3E11-76C6-7FD6-32824DBD3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C1B2D-6AED-443A-6254-5F62D2CCB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Class Discussion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C88DB677-6C12-68A9-D384-C7D70669DDF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6863735" cy="3262312"/>
          </a:xfrm>
        </p:spPr>
        <p:txBody>
          <a:bodyPr/>
          <a:lstStyle/>
          <a:p>
            <a:r>
              <a:rPr lang="en-US" altLang="en-US" dirty="0"/>
              <a:t>With your groups, answer this question and be prepared to share with the whole class:</a:t>
            </a:r>
          </a:p>
          <a:p>
            <a:pPr lvl="1"/>
            <a:r>
              <a:rPr lang="en-US" altLang="en-US" dirty="0"/>
              <a:t>What do you think is happening in these images?</a:t>
            </a:r>
          </a:p>
          <a:p>
            <a:pPr lvl="1"/>
            <a:r>
              <a:rPr lang="en-US" altLang="en-US" dirty="0"/>
              <a:t>Using your prior knowledge and evidence from the images, justify your response.</a:t>
            </a:r>
          </a:p>
        </p:txBody>
      </p:sp>
      <p:pic>
        <p:nvPicPr>
          <p:cNvPr id="4" name="Google Shape;107;g841538e3db_0_20">
            <a:extLst>
              <a:ext uri="{FF2B5EF4-FFF2-40B4-BE49-F238E27FC236}">
                <a16:creationId xmlns:a16="http://schemas.microsoft.com/office/drawing/2014/main" id="{041EDC7B-755D-5612-C13B-3325D397D09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4619" y="404120"/>
            <a:ext cx="1883417" cy="11119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7329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>
            <a:extLst>
              <a:ext uri="{FF2B5EF4-FFF2-40B4-BE49-F238E27FC236}">
                <a16:creationId xmlns:a16="http://schemas.microsoft.com/office/drawing/2014/main" id="{1C1DB67A-4418-8D73-6089-D989CE677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560388"/>
            <a:ext cx="7886700" cy="2139950"/>
          </a:xfrm>
        </p:spPr>
        <p:txBody>
          <a:bodyPr/>
          <a:lstStyle/>
          <a:p>
            <a:r>
              <a:rPr lang="en-US" altLang="en-US" dirty="0"/>
              <a:t>Essential Question</a:t>
            </a:r>
          </a:p>
        </p:txBody>
      </p:sp>
      <p:sp>
        <p:nvSpPr>
          <p:cNvPr id="23554" name="Text Placeholder 4">
            <a:extLst>
              <a:ext uri="{FF2B5EF4-FFF2-40B4-BE49-F238E27FC236}">
                <a16:creationId xmlns:a16="http://schemas.microsoft.com/office/drawing/2014/main" id="{F01DC99E-0FC2-0634-50E3-612982742493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623888" y="2808288"/>
            <a:ext cx="7885112" cy="1397000"/>
          </a:xfrm>
        </p:spPr>
        <p:txBody>
          <a:bodyPr/>
          <a:lstStyle/>
          <a:p>
            <a:pPr marL="64008" indent="0">
              <a:buNone/>
            </a:pPr>
            <a:r>
              <a:rPr lang="en-US" altLang="en-US" dirty="0"/>
              <a:t>Why was the Washita Massacre significant?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>
            <a:extLst>
              <a:ext uri="{FF2B5EF4-FFF2-40B4-BE49-F238E27FC236}">
                <a16:creationId xmlns:a16="http://schemas.microsoft.com/office/drawing/2014/main" id="{7A133F9F-8BD4-BFCE-947E-74745460E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560388"/>
            <a:ext cx="7886700" cy="2139950"/>
          </a:xfrm>
        </p:spPr>
        <p:txBody>
          <a:bodyPr/>
          <a:lstStyle/>
          <a:p>
            <a:r>
              <a:rPr lang="en-US" altLang="en-US" dirty="0"/>
              <a:t>Learning Objectives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28C0DD-EBA7-945F-414B-0577DA3BB3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2808288"/>
            <a:ext cx="7885112" cy="13970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Examine the events that led up to and occurred during the Washita Massacre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Determine why the Washita Massacre was historically significant. </a:t>
            </a:r>
          </a:p>
          <a:p>
            <a:pPr marL="457200" indent="-457200"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C77225-AE2E-E212-BCB8-1BBA4653D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AD96D-7CAC-98F0-BD8E-F238D78E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Washita Massacre – Article Analysis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870F7565-D3D8-03D6-BC26-029A32CFC22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5167851" cy="3262312"/>
          </a:xfrm>
        </p:spPr>
        <p:txBody>
          <a:bodyPr/>
          <a:lstStyle/>
          <a:p>
            <a:r>
              <a:rPr lang="en-US" dirty="0"/>
              <a:t>Use the Point of Most Significance (POMS) strategy to analyze the article. </a:t>
            </a:r>
          </a:p>
          <a:p>
            <a:r>
              <a:rPr lang="en-US" dirty="0"/>
              <a:t>For each POMS, summarize the most significant information from the previous section of the article. </a:t>
            </a:r>
            <a:endParaRPr lang="en-US" altLang="en-US" dirty="0"/>
          </a:p>
        </p:txBody>
      </p:sp>
      <p:pic>
        <p:nvPicPr>
          <p:cNvPr id="4" name="Google Shape;126;g84843f78e2_0_0">
            <a:extLst>
              <a:ext uri="{FF2B5EF4-FFF2-40B4-BE49-F238E27FC236}">
                <a16:creationId xmlns:a16="http://schemas.microsoft.com/office/drawing/2014/main" id="{58DC01E8-E6D3-9A5E-25AA-8DE36ACE2FC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6501" y="1456671"/>
            <a:ext cx="2906668" cy="25464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552339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7CD69D3D-9E24-4AE7-A6A6-95472C009F98}" vid="{02DC2DEC-ED14-46D2-92D2-CE7973B77C9B}"/>
    </a:ext>
  </a:extLst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7CD69D3D-9E24-4AE7-A6A6-95472C009F98}" vid="{92F950AD-31EE-4ABC-AB96-5F978758D647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 (25)—Template</Template>
  <TotalTime>61</TotalTime>
  <Words>683</Words>
  <Application>Microsoft Macintosh PowerPoint</Application>
  <PresentationFormat>On-screen Show (16:9)</PresentationFormat>
  <Paragraphs>45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Aptos Display</vt:lpstr>
      <vt:lpstr>Arial</vt:lpstr>
      <vt:lpstr>Calibri</vt:lpstr>
      <vt:lpstr>Courier New</vt:lpstr>
      <vt:lpstr>System Font Regular</vt:lpstr>
      <vt:lpstr>Wingdings</vt:lpstr>
      <vt:lpstr>Custom Design</vt:lpstr>
      <vt:lpstr>1_Custom Design</vt:lpstr>
      <vt:lpstr>PowerPoint Presentation</vt:lpstr>
      <vt:lpstr>The Washita Massacre</vt:lpstr>
      <vt:lpstr>I Notice, I Wonder</vt:lpstr>
      <vt:lpstr>Image 1</vt:lpstr>
      <vt:lpstr>Image 2</vt:lpstr>
      <vt:lpstr>Class Discussion</vt:lpstr>
      <vt:lpstr>Essential Question</vt:lpstr>
      <vt:lpstr>Learning Objectives</vt:lpstr>
      <vt:lpstr>Washita Massacre – Article Analysis</vt:lpstr>
      <vt:lpstr>Washita Massacre – History Frame</vt:lpstr>
      <vt:lpstr>Washita Battlefield NHS Historical Marker</vt:lpstr>
      <vt:lpstr>Historical Marker Jigsaw </vt:lpstr>
      <vt:lpstr>Definitions </vt:lpstr>
      <vt:lpstr>Caption This</vt:lpstr>
      <vt:lpstr>Image 1</vt:lpstr>
      <vt:lpstr>Image 2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Washita Massacre</dc:title>
  <dc:subject/>
  <dc:creator>K20 Center</dc:creator>
  <cp:keywords/>
  <dc:description/>
  <cp:lastModifiedBy>Gracia, Ann M.</cp:lastModifiedBy>
  <cp:revision>5</cp:revision>
  <dcterms:created xsi:type="dcterms:W3CDTF">2026-02-17T21:25:48Z</dcterms:created>
  <dcterms:modified xsi:type="dcterms:W3CDTF">2026-02-26T20:56:13Z</dcterms:modified>
  <cp:category/>
</cp:coreProperties>
</file>