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nstantia" panose="02030602050306030303" pitchFamily="18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MeXuyM5NLQKTGHThot5cNx1pX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49"/>
  </p:normalViewPr>
  <p:slideViewPr>
    <p:cSldViewPr snapToGrid="0">
      <p:cViewPr varScale="1">
        <p:scale>
          <a:sx n="202" d="100"/>
          <a:sy n="202" d="100"/>
        </p:scale>
        <p:origin x="548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mdb.org/PhotoFullSize.asp?PhotoID=35923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9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2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s.gov/waba/learn/historyculture/index.htm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96521161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s.gov/waba/learn/historyculture/index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9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01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4843f78e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84843f78e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794fe944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794fe944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92929"/>
                </a:solidFill>
                <a:highlight>
                  <a:srgbClr val="FFFFFF"/>
                </a:highlight>
              </a:rPr>
              <a:t>Conn, J. S. (2007, October 16). The Battle of the Washita marker. Historical Marker Database. </a:t>
            </a:r>
            <a:r>
              <a:rPr lang="en-US" sz="12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https://www.hmdb.org/PhotoFullSize.asp?PhotoID=35923</a:t>
            </a:r>
            <a:r>
              <a:rPr lang="en-US" sz="1200">
                <a:solidFill>
                  <a:srgbClr val="292929"/>
                </a:solidFill>
                <a:highlight>
                  <a:srgbClr val="FFFFFF"/>
                </a:highlight>
              </a:rPr>
              <a:t> </a:t>
            </a:r>
            <a:endParaRPr sz="1200">
              <a:solidFill>
                <a:srgbClr val="292929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41538e3d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841538e3d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92929"/>
                </a:solidFill>
                <a:highlight>
                  <a:srgbClr val="FFFFFF"/>
                </a:highlight>
              </a:rPr>
              <a:t>K20 Center. (n.d.). Jigsaw. Strategies. </a:t>
            </a:r>
            <a:r>
              <a:rPr lang="en-US" sz="12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https://learn.k20center.ou.edu/strategy/179</a:t>
            </a:r>
            <a:endParaRPr sz="1200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None/>
            </a:pPr>
            <a:endParaRPr sz="1200">
              <a:solidFill>
                <a:srgbClr val="2929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6350154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86350154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Definitions from dictionary.com and dictionary.cambridge.org.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4843f78e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84843f78e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92929"/>
                </a:solidFill>
                <a:highlight>
                  <a:srgbClr val="FFFFFF"/>
                </a:highlight>
              </a:rPr>
              <a:t>K20 Center. (n.d.). Caption this. Strategies. </a:t>
            </a:r>
            <a:r>
              <a:rPr lang="en-US" sz="12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https://learn.k20center.ou.edu/strategy/82</a:t>
            </a:r>
            <a:endParaRPr sz="1200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929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4843f78e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84843f78e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Unknown artist. (1868, December 19). </a:t>
            </a:r>
            <a:r>
              <a:rPr lang="en-US" i="1"/>
              <a:t>The Seventh U.S. Cavalry charging into Black Kettle’s village at daylight, Nov. 27, 1868. </a:t>
            </a:r>
            <a:r>
              <a:rPr lang="en-US"/>
              <a:t>Harper’s Weekly. https://www.loc.gov/item/96521161/.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4843f78e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84843f78e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Lang, S. (2003). </a:t>
            </a:r>
            <a:r>
              <a:rPr lang="en-US" i="1"/>
              <a:t>The 1868 battle of the Washita. </a:t>
            </a:r>
            <a:r>
              <a:rPr lang="en-US"/>
              <a:t>Commissioned by the National Park Service. </a:t>
            </a:r>
            <a:r>
              <a:rPr lang="en-US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https://www.nps.gov/waba/learn/historyculture/index.htm</a:t>
            </a:r>
            <a:r>
              <a:rPr lang="en-US"/>
              <a:t>.</a:t>
            </a:r>
            <a:endParaRPr i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a865f283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7a865f283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K20 Center. (n.d.). I notice, I wonder. Strategies.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https://learn.k20center.ou.edu/strategy/180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41538e3d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841538e3d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Unknown artist. (1868, December 19). </a:t>
            </a:r>
            <a:r>
              <a:rPr lang="en-US" i="1"/>
              <a:t>The Seventh U.S. Cavalry charging into Black Kettle’s village at daylight, Nov. 27, 1868. </a:t>
            </a:r>
            <a:r>
              <a:rPr lang="en-US"/>
              <a:t>Harper’s Weekly.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https://www.loc.gov/item/96521161/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41538e3d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841538e3d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Lang, S. (2003). </a:t>
            </a:r>
            <a:r>
              <a:rPr lang="en-US" i="1" dirty="0"/>
              <a:t>The 1868 Battle of the Washita. </a:t>
            </a:r>
            <a:r>
              <a:rPr lang="en-US" dirty="0"/>
              <a:t>Commissioned by the National Park Service. </a:t>
            </a:r>
            <a:r>
              <a:rPr lang="en-US" dirty="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https://www.nps.gov/waba/learn/historyculture/index.htm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41538e3d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841538e3d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K20 Center. (n.d.). Think-pair-share. Strategies.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https://learn.k20center.ou.edu/strategy/139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3bda571eb2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g23bda571eb2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3bda571eb2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3bda571eb2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4843f78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84843f78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K20 Center. (n.d.). POMS: Point of most significance. Strategies.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https://learn.k20center.ou.edu/strategy/101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Google Shape;4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Google Shape;5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Google Shape;5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Google Shape;5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Google Shape;6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Google Shape;1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0" name="Google Shape;2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Google Shape;2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Google Shape;3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Google Shape;3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4843f78e2_0_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Washita Massacre - History Frame</a:t>
            </a:r>
            <a:endParaRPr b="1"/>
          </a:p>
        </p:txBody>
      </p:sp>
      <p:sp>
        <p:nvSpPr>
          <p:cNvPr id="132" name="Google Shape;132;g84843f78e2_0_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7113401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Working with your group, use the article and your POMS to complete the Washita Massacre history frame graphic organizer.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794fe944fb_0_0"/>
          <p:cNvSpPr txBox="1">
            <a:spLocks noGrp="1"/>
          </p:cNvSpPr>
          <p:nvPr>
            <p:ph type="title"/>
          </p:nvPr>
        </p:nvSpPr>
        <p:spPr>
          <a:xfrm>
            <a:off x="457200" y="528071"/>
            <a:ext cx="8229600" cy="4899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Washita Battlefield NHS Historical Marker</a:t>
            </a:r>
            <a:endParaRPr b="1"/>
          </a:p>
        </p:txBody>
      </p:sp>
      <p:pic>
        <p:nvPicPr>
          <p:cNvPr id="138" name="Google Shape;138;g2794fe944f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675" y="1018100"/>
            <a:ext cx="5276749" cy="395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41538e3db_0_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Historical Marker Jigsaw</a:t>
            </a:r>
            <a:endParaRPr b="1"/>
          </a:p>
        </p:txBody>
      </p:sp>
      <p:sp>
        <p:nvSpPr>
          <p:cNvPr id="144" name="Google Shape;144;g841538e3db_0_35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48018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Your group will read the text from the historical marker at the Washita Battlefield NHS.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Using the Jigsaw strategy, make sure that each person in your group reads a different part of the text.</a:t>
            </a:r>
            <a:endParaRPr dirty="0"/>
          </a:p>
        </p:txBody>
      </p:sp>
      <p:pic>
        <p:nvPicPr>
          <p:cNvPr id="145" name="Google Shape;145;g841538e3db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4550" y="1451600"/>
            <a:ext cx="2722250" cy="272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63501540d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Definitions</a:t>
            </a:r>
            <a:endParaRPr b="1"/>
          </a:p>
        </p:txBody>
      </p:sp>
      <p:sp>
        <p:nvSpPr>
          <p:cNvPr id="151" name="Google Shape;151;g863501540d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u="sng"/>
              <a:t>Battle</a:t>
            </a:r>
            <a:r>
              <a:rPr lang="en-US"/>
              <a:t> - a hostile encounter or engagement between two military forces; a fight between armed forces.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u="sng"/>
              <a:t>Massacre</a:t>
            </a:r>
            <a:r>
              <a:rPr lang="en-US"/>
              <a:t> - the unnecessary, indiscriminate killing of a large number of people and/or animals; an act of killing a lot of people.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4843f78e2_0_10"/>
          <p:cNvSpPr txBox="1">
            <a:spLocks noGrp="1"/>
          </p:cNvSpPr>
          <p:nvPr>
            <p:ph type="title"/>
          </p:nvPr>
        </p:nvSpPr>
        <p:spPr>
          <a:xfrm>
            <a:off x="419363" y="31996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/>
              <a:t>Caption This</a:t>
            </a:r>
            <a:endParaRPr b="1" dirty="0"/>
          </a:p>
        </p:txBody>
      </p:sp>
      <p:sp>
        <p:nvSpPr>
          <p:cNvPr id="157" name="Google Shape;157;g84843f78e2_0_10"/>
          <p:cNvSpPr txBox="1">
            <a:spLocks noGrp="1"/>
          </p:cNvSpPr>
          <p:nvPr>
            <p:ph type="body" idx="1"/>
          </p:nvPr>
        </p:nvSpPr>
        <p:spPr>
          <a:xfrm>
            <a:off x="419363" y="1321151"/>
            <a:ext cx="4928437" cy="334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Choose one of the images from the beginning of the lesson.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Based on what you have learned about the Washita Massacre, create a 1-3 sentence caption that explains what is happening in the image. </a:t>
            </a:r>
            <a:endParaRPr dirty="0"/>
          </a:p>
        </p:txBody>
      </p:sp>
      <p:pic>
        <p:nvPicPr>
          <p:cNvPr id="158" name="Google Shape;158;g84843f78e2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6150" y="1451598"/>
            <a:ext cx="2690650" cy="26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84843f78e2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587" y="800525"/>
            <a:ext cx="8346826" cy="43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84843f78e2_0_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Image 1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84843f78e2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325" y="802600"/>
            <a:ext cx="7667350" cy="434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84843f78e2_0_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Image 2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b="1"/>
              <a:t>The Washita Massacre</a:t>
            </a:r>
            <a:endParaRPr sz="3600" b="1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/>
              <a:t>The Indian Wars in Indian Territory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a865f2836_0_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I Notice, I Wonder</a:t>
            </a:r>
            <a:endParaRPr b="1"/>
          </a:p>
        </p:txBody>
      </p:sp>
      <p:sp>
        <p:nvSpPr>
          <p:cNvPr id="86" name="Google Shape;86;g7a865f2836_0_35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60987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After viewing the image:</a:t>
            </a:r>
            <a:endParaRPr dirty="0"/>
          </a:p>
          <a:p>
            <a:pPr marL="10541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en-US" sz="2600" dirty="0"/>
              <a:t>Write down at least one thing that you </a:t>
            </a:r>
            <a:r>
              <a:rPr lang="en-US" sz="2600" b="1" dirty="0"/>
              <a:t>notice</a:t>
            </a:r>
            <a:r>
              <a:rPr lang="en-US" sz="2600" dirty="0"/>
              <a:t> or observe in the image.</a:t>
            </a:r>
            <a:endParaRPr sz="2600" dirty="0"/>
          </a:p>
          <a:p>
            <a:pPr marL="10541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en-US" sz="2600" dirty="0"/>
              <a:t>Write down at least one thing that you </a:t>
            </a:r>
            <a:r>
              <a:rPr lang="en-US" sz="2600" b="1" dirty="0"/>
              <a:t>wonder </a:t>
            </a:r>
            <a:r>
              <a:rPr lang="en-US" sz="2600" dirty="0"/>
              <a:t>about, or a question you have about the image.</a:t>
            </a:r>
            <a:endParaRPr sz="2600" dirty="0"/>
          </a:p>
        </p:txBody>
      </p:sp>
      <p:sp>
        <p:nvSpPr>
          <p:cNvPr id="87" name="Google Shape;87;g7a865f2836_0_35"/>
          <p:cNvSpPr txBox="1"/>
          <p:nvPr/>
        </p:nvSpPr>
        <p:spPr>
          <a:xfrm>
            <a:off x="-2264075" y="1265550"/>
            <a:ext cx="668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g7a865f2836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5900" y="731373"/>
            <a:ext cx="2145225" cy="222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841538e3db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424" y="956766"/>
            <a:ext cx="7431866" cy="384856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841538e3db_0_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Image 1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g841538e3db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396" y="881428"/>
            <a:ext cx="7097636" cy="4056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841538e3db_0_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Image 2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41538e3db_0_20"/>
          <p:cNvSpPr txBox="1">
            <a:spLocks noGrp="1"/>
          </p:cNvSpPr>
          <p:nvPr>
            <p:ph type="title"/>
          </p:nvPr>
        </p:nvSpPr>
        <p:spPr>
          <a:xfrm>
            <a:off x="564405" y="172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/>
              <a:t>Class Discussion</a:t>
            </a:r>
            <a:endParaRPr b="1" dirty="0"/>
          </a:p>
        </p:txBody>
      </p:sp>
      <p:sp>
        <p:nvSpPr>
          <p:cNvPr id="106" name="Google Shape;106;g841538e3db_0_20"/>
          <p:cNvSpPr txBox="1">
            <a:spLocks noGrp="1"/>
          </p:cNvSpPr>
          <p:nvPr>
            <p:ph type="body" idx="1"/>
          </p:nvPr>
        </p:nvSpPr>
        <p:spPr>
          <a:xfrm>
            <a:off x="457200" y="1145749"/>
            <a:ext cx="60543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With your groups, answer this question and be prepared to share with the whole class:</a:t>
            </a:r>
          </a:p>
          <a:p>
            <a:pPr marL="863600" lvl="1" indent="-342900">
              <a:spcBef>
                <a:spcPts val="52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i="1" dirty="0"/>
              <a:t>What do you think is happening in these images? </a:t>
            </a:r>
          </a:p>
          <a:p>
            <a:pPr marL="863600" lvl="1" indent="-342900">
              <a:spcBef>
                <a:spcPts val="52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i="1" dirty="0"/>
              <a:t>Using your prior knowledge and evidence from the images, justify your response.</a:t>
            </a:r>
            <a:endParaRPr sz="2400" i="1" dirty="0"/>
          </a:p>
        </p:txBody>
      </p:sp>
      <p:pic>
        <p:nvPicPr>
          <p:cNvPr id="107" name="Google Shape;107;g841538e3db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1500" y="1410680"/>
            <a:ext cx="2469950" cy="1458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3bda571eb2_1_51"/>
          <p:cNvSpPr txBox="1">
            <a:spLocks noGrp="1"/>
          </p:cNvSpPr>
          <p:nvPr>
            <p:ph type="title"/>
          </p:nvPr>
        </p:nvSpPr>
        <p:spPr>
          <a:xfrm>
            <a:off x="565037" y="694313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13" name="Google Shape;113;g23bda571eb2_1_5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Why was the Washita Massacre significant?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3bda571eb2_1_67"/>
          <p:cNvSpPr txBox="1">
            <a:spLocks noGrp="1"/>
          </p:cNvSpPr>
          <p:nvPr>
            <p:ph type="title"/>
          </p:nvPr>
        </p:nvSpPr>
        <p:spPr>
          <a:xfrm>
            <a:off x="530352" y="533506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19" name="Google Shape;119;g23bda571eb2_1_67"/>
          <p:cNvSpPr txBox="1">
            <a:spLocks noGrp="1"/>
          </p:cNvSpPr>
          <p:nvPr>
            <p:ph type="body" idx="1"/>
          </p:nvPr>
        </p:nvSpPr>
        <p:spPr>
          <a:xfrm>
            <a:off x="530352" y="1779403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 dirty="0"/>
              <a:t>Examine the events that led up to and occurred during the Washita Massacre.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 dirty="0"/>
              <a:t>Determine why the Washita Massacre was historically significant. 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4843f78e2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Washita Massacre - Article Analysis</a:t>
            </a:r>
            <a:endParaRPr b="1"/>
          </a:p>
        </p:txBody>
      </p:sp>
      <p:sp>
        <p:nvSpPr>
          <p:cNvPr id="125" name="Google Shape;125;g84843f78e2_0_0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6090000" cy="2969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the Point of Most Significance (POMS) strategy to analyze the article.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For each POMS, summarize the most significant information from the previous section of the article.</a:t>
            </a:r>
            <a:endParaRPr dirty="0"/>
          </a:p>
        </p:txBody>
      </p:sp>
      <p:pic>
        <p:nvPicPr>
          <p:cNvPr id="126" name="Google Shape;126;g84843f78e2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7206" y="1585676"/>
            <a:ext cx="2251076" cy="197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684</Words>
  <Application>Microsoft Office PowerPoint</Application>
  <PresentationFormat>On-screen Show (16:9)</PresentationFormat>
  <Paragraphs>47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Wingdings</vt:lpstr>
      <vt:lpstr>Constantia</vt:lpstr>
      <vt:lpstr>Noto Sans Symbols</vt:lpstr>
      <vt:lpstr>Georgia</vt:lpstr>
      <vt:lpstr>Arial</vt:lpstr>
      <vt:lpstr>Calibri</vt:lpstr>
      <vt:lpstr>LEARN theme</vt:lpstr>
      <vt:lpstr>LEARN theme</vt:lpstr>
      <vt:lpstr>PowerPoint Presentation</vt:lpstr>
      <vt:lpstr>The Washita Massacre</vt:lpstr>
      <vt:lpstr>I Notice, I Wonder</vt:lpstr>
      <vt:lpstr>Image 1 </vt:lpstr>
      <vt:lpstr>Image 2 </vt:lpstr>
      <vt:lpstr>Class Discussion</vt:lpstr>
      <vt:lpstr>Essential Question</vt:lpstr>
      <vt:lpstr>Lesson Objectives</vt:lpstr>
      <vt:lpstr>Washita Massacre - Article Analysis</vt:lpstr>
      <vt:lpstr>Washita Massacre - History Frame</vt:lpstr>
      <vt:lpstr>Washita Battlefield NHS Historical Marker</vt:lpstr>
      <vt:lpstr>Historical Marker Jigsaw</vt:lpstr>
      <vt:lpstr>Definitions</vt:lpstr>
      <vt:lpstr>Caption This</vt:lpstr>
      <vt:lpstr>Image 1 </vt:lpstr>
      <vt:lpstr>Image 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McHale, Susan</dc:creator>
  <cp:lastModifiedBy>McLeod Porter, Delma</cp:lastModifiedBy>
  <cp:revision>3</cp:revision>
  <dcterms:modified xsi:type="dcterms:W3CDTF">2023-09-05T14:14:35Z</dcterms:modified>
</cp:coreProperties>
</file>