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77"/>
    <p:restoredTop sz="94696"/>
  </p:normalViewPr>
  <p:slideViewPr>
    <p:cSldViewPr snapToGrid="0">
      <p:cViewPr varScale="1">
        <p:scale>
          <a:sx n="96" d="100"/>
          <a:sy n="96" d="100"/>
        </p:scale>
        <p:origin x="184" y="1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2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SCjhI86grU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3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fd30ad18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Human scatter graph.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https://learn.k20center.ou.edu/strategy/172</a:t>
            </a:r>
            <a:endParaRPr/>
          </a:p>
        </p:txBody>
      </p:sp>
      <p:sp>
        <p:nvSpPr>
          <p:cNvPr id="94" name="Google Shape;94;g3bfd30ad18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fd30ad18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bfd30ad18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fd30ad18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3bfd30ad18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bfd30ad18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3bfd30ad18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bfd30ad185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3bfd30ad185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bfd30ad185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3bfd30ad185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bfd30ad185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3bfd30ad185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bfd30ad185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3bfd30ad185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bfd30ad185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g3bfd30ad185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bfd30ad185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3bfd30ad185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7836a1c37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7836a1c37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bfd30ad185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3bfd30ad185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bfd30ad185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3bfd30ad185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bfd30ad185_0_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3bfd30ad185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92929"/>
              </a:buClr>
              <a:buSzPts val="1200"/>
              <a:buNone/>
            </a:pPr>
            <a:r>
              <a:rPr lang="en-US" sz="1200" dirty="0">
                <a:solidFill>
                  <a:srgbClr val="292929"/>
                </a:solidFill>
                <a:highlight>
                  <a:srgbClr val="FFFFFF"/>
                </a:highlight>
              </a:rPr>
              <a:t>Stated Clearly. (2013). What is natural selection? [Video]. YouTube. </a:t>
            </a:r>
            <a:r>
              <a:rPr lang="en-US" sz="1200" dirty="0">
                <a:solidFill>
                  <a:schemeClr val="hlink"/>
                </a:solidFill>
                <a:highlight>
                  <a:srgbClr val="FFFFFF"/>
                </a:highlight>
                <a:uFill>
                  <a:noFill/>
                </a:uFill>
                <a:hlinkClick r:id="rId3"/>
              </a:rPr>
              <a:t>https://www.youtube.com/watch?v=0SCjhI86grU</a:t>
            </a:r>
            <a:endParaRPr sz="1200" dirty="0">
              <a:solidFill>
                <a:schemeClr val="hlink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K20 Center. (n.d.). Concept card mapping.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https://learn.k20center.ou.edu/strategy/123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81" name="Google Shape;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1">
  <p:cSld name="SECTION_HEADER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3"/>
          <p:cNvSpPr txBox="1">
            <a:spLocks noGrp="1"/>
          </p:cNvSpPr>
          <p:nvPr>
            <p:ph type="subTitle" idx="1"/>
          </p:nvPr>
        </p:nvSpPr>
        <p:spPr>
          <a:xfrm>
            <a:off x="3843644" y="3220225"/>
            <a:ext cx="4902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3843451" y="1130675"/>
            <a:ext cx="49020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Objectiv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6" title="k20center-logo-variations_K20 - Bug 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483050" y="1515775"/>
            <a:ext cx="6177900" cy="90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title" idx="2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>
  <p:cSld name="Content - 1 Column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Layout">
  <p:cSld name="Content - 2 column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4687932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Calibri"/>
              <a:buAutoNum type="arabi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alibri"/>
              <a:buAutoNum type="alpha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roman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Option 1">
  <p:cSld name="Video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0SCjhI86grU?feature=oembed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s://www.youtube.com/watch?v=0SCjhI86gr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ames.k20center.ou.edu/logi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3000"/>
              <a:t>Read the question carefully and determine your answer.</a:t>
            </a:r>
            <a:endParaRPr sz="3000"/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Move to line yourself with the </a:t>
            </a:r>
            <a:r>
              <a:rPr lang="en-US" sz="3000" b="1"/>
              <a:t>answer</a:t>
            </a:r>
            <a:r>
              <a:rPr lang="en-US" sz="3000"/>
              <a:t> choice on </a:t>
            </a:r>
            <a:r>
              <a:rPr lang="en-US" sz="3000" b="1"/>
              <a:t>y-axis</a:t>
            </a:r>
            <a:r>
              <a:rPr lang="en-US" sz="3000"/>
              <a:t> on the wall.</a:t>
            </a:r>
            <a:endParaRPr sz="3000"/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Then align yourself with the level of </a:t>
            </a:r>
            <a:r>
              <a:rPr lang="en-US" sz="3000" b="1"/>
              <a:t>confidence</a:t>
            </a:r>
            <a:r>
              <a:rPr lang="en-US" sz="3000"/>
              <a:t> “low”, “medium”, and “high” on the </a:t>
            </a:r>
            <a:r>
              <a:rPr lang="en-US" sz="3000" b="1"/>
              <a:t>x-axis</a:t>
            </a:r>
            <a:r>
              <a:rPr lang="en-US" sz="3000"/>
              <a:t>.</a:t>
            </a:r>
            <a:endParaRPr sz="3000"/>
          </a:p>
        </p:txBody>
      </p:sp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does selection pressure differ in artificial selection compared to natural selection?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In artificial selection mutations don’t happen randomly.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Selection pressure is controlled by the breeder in artificial selection.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In artificial selection fitness is not important.</a:t>
            </a:r>
            <a:endParaRPr/>
          </a:p>
        </p:txBody>
      </p:sp>
      <p:pic>
        <p:nvPicPr>
          <p:cNvPr id="105" name="Google Shape;10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does selection pressure differ in artificial selection compared to natural selection?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In artificial selection mutations don’t happen randomly.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Selection pressure is controlled by the breeder in artificial selection.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In artificial selection fitness is not important.</a:t>
            </a:r>
            <a:endParaRPr/>
          </a:p>
        </p:txBody>
      </p:sp>
      <p:pic>
        <p:nvPicPr>
          <p:cNvPr id="112" name="Google Shape;11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13" name="Google Shape;113;p22"/>
          <p:cNvSpPr/>
          <p:nvPr/>
        </p:nvSpPr>
        <p:spPr>
          <a:xfrm>
            <a:off x="1260325" y="3287075"/>
            <a:ext cx="7289400" cy="9366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A trait becomes common in a population because: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helps an individual live longer and successfully reproduce.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is always beneficial and leads to increased fitness.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always develops in response to environmental changes.</a:t>
            </a:r>
            <a:endParaRPr/>
          </a:p>
        </p:txBody>
      </p:sp>
      <p:pic>
        <p:nvPicPr>
          <p:cNvPr id="120" name="Google Shape;12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A trait becomes common in a population because: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helps an individual live longer and successfully reproduce.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is always beneficial and leads to increased fitness.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This trait always develops in response to environmental changes.</a:t>
            </a:r>
            <a:endParaRPr/>
          </a:p>
        </p:txBody>
      </p:sp>
      <p:pic>
        <p:nvPicPr>
          <p:cNvPr id="127" name="Google Shape;127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28" name="Google Shape;128;p24"/>
          <p:cNvSpPr/>
          <p:nvPr/>
        </p:nvSpPr>
        <p:spPr>
          <a:xfrm>
            <a:off x="1149650" y="1847900"/>
            <a:ext cx="7289400" cy="9366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What is a mutation?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An individual becoming a more advanced form during its life.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 development of a new species.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Any change in an individual that makes it different from its parent.</a:t>
            </a:r>
            <a:endParaRPr/>
          </a:p>
        </p:txBody>
      </p:sp>
      <p:pic>
        <p:nvPicPr>
          <p:cNvPr id="135" name="Google Shape;13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What is a mutation?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An individual becoming a more advanced form during its life.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 development of a new species.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Any change in an individual that makes it different from its parent.</a:t>
            </a:r>
            <a:endParaRPr/>
          </a:p>
        </p:txBody>
      </p:sp>
      <p:pic>
        <p:nvPicPr>
          <p:cNvPr id="142" name="Google Shape;14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43" name="Google Shape;143;p26"/>
          <p:cNvSpPr/>
          <p:nvPr/>
        </p:nvSpPr>
        <p:spPr>
          <a:xfrm>
            <a:off x="1055975" y="3219075"/>
            <a:ext cx="7289400" cy="9366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49" name="Google Shape;149;p27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What are the results of selection pressure?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population with a different proportion of traits.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stronger population.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population with low fitness.</a:t>
            </a:r>
            <a:endParaRPr/>
          </a:p>
        </p:txBody>
      </p:sp>
      <p:pic>
        <p:nvPicPr>
          <p:cNvPr id="150" name="Google Shape;150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56" name="Google Shape;156;p28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What are the results of selection pressure?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population with a different proportion of traits.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stronger population.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 population with low fitness.</a:t>
            </a:r>
            <a:endParaRPr/>
          </a:p>
        </p:txBody>
      </p:sp>
      <p:pic>
        <p:nvPicPr>
          <p:cNvPr id="157" name="Google Shape;15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58" name="Google Shape;158;p28"/>
          <p:cNvSpPr/>
          <p:nvPr/>
        </p:nvSpPr>
        <p:spPr>
          <a:xfrm>
            <a:off x="1311450" y="1796825"/>
            <a:ext cx="7289400" cy="5706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64" name="Google Shape;164;p29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 populations change over time?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Their fitness will drop.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 proportion of traits that lead to survival and reproduction will increase in a population.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All individuals will become identical.</a:t>
            </a:r>
            <a:endParaRPr/>
          </a:p>
        </p:txBody>
      </p:sp>
      <p:pic>
        <p:nvPicPr>
          <p:cNvPr id="165" name="Google Shape;16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ctrTitle"/>
          </p:nvPr>
        </p:nvSpPr>
        <p:spPr>
          <a:xfrm>
            <a:off x="3843451" y="1130675"/>
            <a:ext cx="4902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Life in a Petri Dish</a:t>
            </a:r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ubTitle" idx="1"/>
          </p:nvPr>
        </p:nvSpPr>
        <p:spPr>
          <a:xfrm>
            <a:off x="3843644" y="3220225"/>
            <a:ext cx="49020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Evolution and Natural Selection</a:t>
            </a:r>
            <a:endParaRPr/>
          </a:p>
        </p:txBody>
      </p:sp>
      <p:sp>
        <p:nvSpPr>
          <p:cNvPr id="48" name="Google Shape;48;p12"/>
          <p:cNvSpPr/>
          <p:nvPr/>
        </p:nvSpPr>
        <p:spPr>
          <a:xfrm>
            <a:off x="645325" y="1377750"/>
            <a:ext cx="3117300" cy="2700300"/>
          </a:xfrm>
          <a:prstGeom prst="hexagon">
            <a:avLst>
              <a:gd name="adj" fmla="val 28852"/>
              <a:gd name="vf" fmla="val 115470"/>
            </a:avLst>
          </a:prstGeom>
          <a:solidFill>
            <a:schemeClr val="accent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71" name="Google Shape;171;p30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 populations change over time?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Their fitness will drop.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 proportion of traits that lead to survival and reproduction will increase in a population.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All individuals will become identical.</a:t>
            </a:r>
            <a:endParaRPr/>
          </a:p>
        </p:txBody>
      </p:sp>
      <p:pic>
        <p:nvPicPr>
          <p:cNvPr id="172" name="Google Shape;17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73" name="Google Shape;173;p30"/>
          <p:cNvSpPr/>
          <p:nvPr/>
        </p:nvSpPr>
        <p:spPr>
          <a:xfrm>
            <a:off x="1319950" y="2333350"/>
            <a:ext cx="7289400" cy="8940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79" name="Google Shape;179;p31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 individuals in a population compare with one another?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are essentially the same.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always have the same fitness.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are different from one another.</a:t>
            </a:r>
            <a:endParaRPr/>
          </a:p>
        </p:txBody>
      </p:sp>
      <p:pic>
        <p:nvPicPr>
          <p:cNvPr id="180" name="Google Shape;18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2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Human Scatterplot</a:t>
            </a:r>
            <a:endParaRPr/>
          </a:p>
        </p:txBody>
      </p:sp>
      <p:sp>
        <p:nvSpPr>
          <p:cNvPr id="186" name="Google Shape;186;p32"/>
          <p:cNvSpPr txBox="1">
            <a:spLocks noGrp="1"/>
          </p:cNvSpPr>
          <p:nvPr>
            <p:ph type="body" idx="1"/>
          </p:nvPr>
        </p:nvSpPr>
        <p:spPr>
          <a:xfrm>
            <a:off x="456300" y="1263091"/>
            <a:ext cx="8225400" cy="35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How do individuals in a population compare with one another?</a:t>
            </a:r>
            <a:endParaRPr sz="3000" b="1"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are essentially the same.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always have the same fitness.</a:t>
            </a:r>
            <a:endParaRPr/>
          </a:p>
          <a:p>
            <a:pPr marL="13716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lphaUcPeriod"/>
            </a:pPr>
            <a:r>
              <a:rPr lang="en-US"/>
              <a:t>They are different from one another.</a:t>
            </a:r>
            <a:endParaRPr/>
          </a:p>
        </p:txBody>
      </p:sp>
      <p:pic>
        <p:nvPicPr>
          <p:cNvPr id="187" name="Google Shape;187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05375" y="315913"/>
            <a:ext cx="1076325" cy="107632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8" name="Google Shape;188;p32"/>
          <p:cNvSpPr/>
          <p:nvPr/>
        </p:nvSpPr>
        <p:spPr>
          <a:xfrm>
            <a:off x="1243300" y="3329650"/>
            <a:ext cx="7289400" cy="493800"/>
          </a:xfrm>
          <a:prstGeom prst="rect">
            <a:avLst/>
          </a:prstGeom>
          <a:noFill/>
          <a:ln w="28575" cap="flat" cmpd="sng">
            <a:solidFill>
              <a:srgbClr val="9119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ctrTitle"/>
          </p:nvPr>
        </p:nvSpPr>
        <p:spPr>
          <a:xfrm>
            <a:off x="1265886" y="992502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455850" y="2309125"/>
            <a:ext cx="8232300" cy="212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US" sz="3000" dirty="0"/>
              <a:t>How do environmental forces change a species?</a:t>
            </a:r>
            <a:endParaRPr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ctrTitle"/>
          </p:nvPr>
        </p:nvSpPr>
        <p:spPr>
          <a:xfrm>
            <a:off x="1221864" y="497475"/>
            <a:ext cx="8232300" cy="8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456175" y="1396575"/>
            <a:ext cx="8232300" cy="3554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</a:pPr>
            <a:r>
              <a:rPr lang="en-US" dirty="0"/>
              <a:t>Analyze how selection pressures affect bacterial populations using outcomes from the Perfect Strain simulation. </a:t>
            </a:r>
            <a:endParaRPr dirty="0"/>
          </a:p>
          <a:p>
            <a:pPr marL="5715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</a:pPr>
            <a:r>
              <a:rPr lang="en-US" dirty="0"/>
              <a:t>Interpret how mutation and adaptation influence survival and reproduction within a population. </a:t>
            </a:r>
            <a:endParaRPr dirty="0"/>
          </a:p>
          <a:p>
            <a:pPr marL="5715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</a:pPr>
            <a:r>
              <a:rPr lang="en-US" dirty="0"/>
              <a:t>Construct a concept map that connects mutation, adaptation, and natural selection using evidence from gameplay.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754050" y="419092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u="sng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Natural Selection?</a:t>
            </a:r>
            <a:endParaRPr dirty="0">
              <a:solidFill>
                <a:srgbClr val="0000FF"/>
              </a:solidFill>
            </a:endParaRPr>
          </a:p>
        </p:txBody>
      </p:sp>
      <p:pic>
        <p:nvPicPr>
          <p:cNvPr id="2" name="Online Media 1" descr="What is Natural Selection?">
            <a:hlinkClick r:id="" action="ppaction://media"/>
            <a:extLst>
              <a:ext uri="{FF2B5EF4-FFF2-40B4-BE49-F238E27FC236}">
                <a16:creationId xmlns:a16="http://schemas.microsoft.com/office/drawing/2014/main" id="{FA116179-CE3C-6082-642C-765F6A7C223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1199389" y="379875"/>
            <a:ext cx="6745222" cy="3811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Video Discussion</a:t>
            </a:r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2751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Char char="●"/>
            </a:pPr>
            <a:r>
              <a:rPr lang="en-US"/>
              <a:t>What were some things you found interesting from the video?</a:t>
            </a:r>
            <a:endParaRPr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What questions do you have after watching the video?</a:t>
            </a:r>
            <a:endParaRPr/>
          </a:p>
          <a:p>
            <a:pPr marL="635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Perfect Strain</a:t>
            </a:r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Go to </a:t>
            </a:r>
            <a:r>
              <a:rPr lang="en-US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games.k20center.ou.edu/login</a:t>
            </a:r>
            <a:endParaRPr dirty="0">
              <a:solidFill>
                <a:srgbClr val="0000FF"/>
              </a:solidFill>
            </a:endParaRPr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Login into the site.</a:t>
            </a:r>
            <a:endParaRPr dirty="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Find the game “Perfect Strain”.</a:t>
            </a:r>
            <a:endParaRPr dirty="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Complete the first two missions.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Concept Card Mapping</a:t>
            </a:r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456299" y="1263100"/>
            <a:ext cx="7539900" cy="19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Char char="●"/>
            </a:pPr>
            <a:r>
              <a:rPr lang="en-US"/>
              <a:t>Work with your group to sort your cards.</a:t>
            </a:r>
            <a:endParaRPr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Show connections between your cards using string or lines.</a:t>
            </a:r>
            <a:endParaRPr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Be prepared to explain your connections.</a:t>
            </a:r>
            <a:endParaRPr/>
          </a:p>
        </p:txBody>
      </p:sp>
      <p:pic>
        <p:nvPicPr>
          <p:cNvPr id="85" name="Google Shape;8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3775" y="554025"/>
            <a:ext cx="1447800" cy="60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Perfect Strain, Part 2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Char char="●"/>
            </a:pPr>
            <a:r>
              <a:rPr lang="en-US"/>
              <a:t>Return to the game.</a:t>
            </a:r>
            <a:endParaRPr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Play through the third mission. </a:t>
            </a:r>
            <a:endParaRPr/>
          </a:p>
          <a:p>
            <a:pPr marL="4572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</Words>
  <Application>Microsoft Macintosh PowerPoint</Application>
  <PresentationFormat>On-screen Show (16:9)</PresentationFormat>
  <Paragraphs>91</Paragraphs>
  <Slides>22</Slides>
  <Notes>22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Noto Sans Symbols</vt:lpstr>
      <vt:lpstr>NTR</vt:lpstr>
      <vt:lpstr>K20 LEARN</vt:lpstr>
      <vt:lpstr>PowerPoint Presentation</vt:lpstr>
      <vt:lpstr>Life in a Petri Dish</vt:lpstr>
      <vt:lpstr>Essential Question</vt:lpstr>
      <vt:lpstr>Lesson Objectives</vt:lpstr>
      <vt:lpstr>What is Natural Selection?</vt:lpstr>
      <vt:lpstr>Video Discussion</vt:lpstr>
      <vt:lpstr>Perfect Strain</vt:lpstr>
      <vt:lpstr>Concept Card Mapping</vt:lpstr>
      <vt:lpstr>Perfect Strain, Part 2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  <vt:lpstr>Human Scatterplot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Harris, Hudson J.</cp:lastModifiedBy>
  <cp:revision>1</cp:revision>
  <dcterms:modified xsi:type="dcterms:W3CDTF">2026-01-29T16:12:41Z</dcterms:modified>
</cp:coreProperties>
</file>