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  <p:sldMasterId id="2147483681" r:id="rId2"/>
  </p:sldMasterIdLst>
  <p:notesMasterIdLst>
    <p:notesMasterId r:id="rId25"/>
  </p:notesMasterIdLst>
  <p:sldIdLst>
    <p:sldId id="256" r:id="rId3"/>
    <p:sldId id="270" r:id="rId4"/>
    <p:sldId id="263" r:id="rId5"/>
    <p:sldId id="272" r:id="rId6"/>
    <p:sldId id="273" r:id="rId7"/>
    <p:sldId id="260" r:id="rId8"/>
    <p:sldId id="291" r:id="rId9"/>
    <p:sldId id="275" r:id="rId10"/>
    <p:sldId id="292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panose="020B0604020202020204" pitchFamily="34" charset="0"/>
        <a:ea typeface="+mn-ea"/>
        <a:cs typeface="Arial" panose="020B0604020202020204" pitchFamily="34" charset="0"/>
        <a:sym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7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EDF182F-1DE7-4F13-8AA3-002D9E3B458A}">
  <a:tblStyle styleId="{BEDF182F-1DE7-4F13-8AA3-002D9E3B45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71" autoAdjust="0"/>
    <p:restoredTop sz="94286"/>
  </p:normalViewPr>
  <p:slideViewPr>
    <p:cSldViewPr snapToGrid="0">
      <p:cViewPr varScale="1">
        <p:scale>
          <a:sx n="184" d="100"/>
          <a:sy n="184" d="100"/>
        </p:scale>
        <p:origin x="112" y="3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Google Shape;3;n">
            <a:extLst>
              <a:ext uri="{FF2B5EF4-FFF2-40B4-BE49-F238E27FC236}">
                <a16:creationId xmlns:a16="http://schemas.microsoft.com/office/drawing/2014/main" id="{8624FC82-B5A2-5FA3-CBF3-BCBFA34F9D9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w 120000"/>
              <a:gd name="T9" fmla="*/ 0 h 120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Google Shape;4;n">
            <a:extLst>
              <a:ext uri="{FF2B5EF4-FFF2-40B4-BE49-F238E27FC236}">
                <a16:creationId xmlns:a16="http://schemas.microsoft.com/office/drawing/2014/main" id="{8976970C-9707-70A8-F003-735290520F14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>
              <a:sym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984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0SCjhI86grU&amp;t=160s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23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72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38;p:notes">
            <a:extLst>
              <a:ext uri="{FF2B5EF4-FFF2-40B4-BE49-F238E27FC236}">
                <a16:creationId xmlns:a16="http://schemas.microsoft.com/office/drawing/2014/main" id="{9366B4A2-DBA3-CFE8-53CE-BFEE9562E40A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6" name="Google Shape;39;p:notes">
            <a:extLst>
              <a:ext uri="{FF2B5EF4-FFF2-40B4-BE49-F238E27FC236}">
                <a16:creationId xmlns:a16="http://schemas.microsoft.com/office/drawing/2014/main" id="{3F2534ED-FEAD-412D-0543-27B7B303B0D9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100"/>
            </a:pPr>
            <a:endParaRPr lang="en-US" altLang="en-US"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2EB99-934D-6827-E851-549C5D4BD7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DF4F658-EE97-D29F-7601-450005D853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3E368A3-1074-5BD4-83CC-6755F44D92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01042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1AFDF1-C8F0-405C-7FEB-8AF13503A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0D85CDC-02D1-6F8A-8599-F912A2B164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5FD709-98E3-EDAB-7108-1E9FFC982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193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364AB6-F736-86E1-DBD6-5F64AE8A41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A85A65D-0EE3-C804-1FE7-67D3DBDBAD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B8CE367-233F-43A4-BC8D-10D0FA0B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9748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612D4-78B6-0963-CBBD-45843A2A9A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CA2D9D7-72DF-43C2-671C-93B38F0251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1E7B1E-B10A-1B7D-E1C9-E75D2FD52B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19326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A9A51B-7DAE-FFE2-575A-85BFC922D8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83C704-FB39-B851-C45D-DF185751015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C5D7DC-49B0-1A84-19B5-836EFDB7DE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5378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3AB6C3-314C-E2D4-9C63-AF06B14CF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4F4E31-BDB3-0642-6C15-916D8DDD227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4D5770F-1236-F625-0E2E-EB2BC170FD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708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485DE4-4160-B534-1A67-ED54D798B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2D60FA7-2D0F-5ECF-140B-C434F2062F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748E2A-9670-F813-67DA-EFDA6670C1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7598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C7D295-FF84-0B7A-85FA-08257365E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DD3F3E1-EC7A-B72C-75B6-F20BB20E89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0A7C01-F53E-7B3B-1A24-2E34CF9862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318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206CD-82A0-3CA4-4F35-D4A21B71F1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22A41F-B8D4-2B28-8C05-E1814F2E3B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56371E-1C66-6545-0065-76107A562F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291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lvl="0" indent="-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92929"/>
              </a:buClr>
              <a:buSzPts val="1200"/>
              <a:buNone/>
            </a:pPr>
            <a:r>
              <a:rPr lang="en-US" sz="1400" dirty="0">
                <a:solidFill>
                  <a:srgbClr val="292929"/>
                </a:solidFill>
                <a:highlight>
                  <a:srgbClr val="FFFFFF"/>
                </a:highlight>
              </a:rPr>
              <a:t>Stated Clearly. (2013). What is natural selection? [Video]. YouTube. </a:t>
            </a:r>
            <a:r>
              <a:rPr lang="en-US" sz="1400" dirty="0">
                <a:solidFill>
                  <a:schemeClr val="hlink"/>
                </a:solidFill>
                <a:highlight>
                  <a:srgbClr val="FFFFFF"/>
                </a:highlight>
                <a:uFill>
                  <a:noFill/>
                </a:uFill>
                <a:hlinkClick r:id="rId3"/>
              </a:rPr>
              <a:t>https://www.youtube.com/watch?v=0SCjhI86grU</a:t>
            </a:r>
            <a:endParaRPr lang="en-US" sz="1400" dirty="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079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760E66-61AC-D7C4-C12C-D7BA9D335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2E0A9BE-616D-3729-E01E-27A1D3451D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2876C6C-EC26-50A2-C701-748918F11A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101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Concept card mapping. Strategies. </a:t>
            </a:r>
            <a:r>
              <a:rPr lang="en-US" sz="1400" u="sng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https://learn.k20center.ou.edu/strategy/123</a:t>
            </a:r>
            <a:r>
              <a:rPr lang="en-US" sz="1400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34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301028-B4E0-F008-B02D-6BA63C65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0C0C4DF-3EF7-D24C-7124-49F3B1E5D1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CC67F2-632A-3449-AB31-6224EEF81F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4029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3EEB5-2F19-78C6-7F11-E098EAC32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4DB086-D72A-DCAE-F3E9-8758A143CF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057EED-A97F-3511-82E6-6ABA8ACF21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K20 Center. (n.d.). Human scatter graph. Strategies. </a:t>
            </a:r>
            <a:r>
              <a:rPr lang="en-US" sz="1400" u="sng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 panose="020B0604020202020204" pitchFamily="34" charset="0"/>
                <a:hlinkClick r:id="rId3"/>
              </a:rPr>
              <a:t>https://learn.k20center.ou.edu/strategy/172</a:t>
            </a: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7318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CA6D36-DBDA-764A-4873-4590361375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A6DF07F-B248-0CCA-C98B-D337D9A3A8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497D6E-1553-A4CB-735C-1F147A8E23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6617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A34CF7-26DA-8814-61EC-2206D3928E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12F336-FC59-1381-EC6F-E90D637C0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8CABCBD-8271-232E-D216-80FBD9EF5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244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EB195-5B62-80AE-561C-124ABD1DFF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72E245-DF21-59AD-7652-30D518B328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1FF0639-EE79-3FFA-7E90-677A392EA9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US" sz="1400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01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71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4B20552E-7342-E84A-F371-1971A3F6C44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2;p8"/>
          <p:cNvSpPr txBox="1">
            <a:spLocks noGrp="1"/>
          </p:cNvSpPr>
          <p:nvPr>
            <p:ph type="title"/>
          </p:nvPr>
        </p:nvSpPr>
        <p:spPr>
          <a:xfrm>
            <a:off x="754050" y="4329575"/>
            <a:ext cx="7635900" cy="572700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 anchor="t">
            <a:normAutofit/>
          </a:bodyPr>
          <a:lstStyle>
            <a:lvl1pPr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75781"/>
              </a:buClr>
              <a:buSzPts val="1800"/>
              <a:buFont typeface="Calibri"/>
              <a:buNone/>
              <a:defRPr sz="1800">
                <a:solidFill>
                  <a:srgbClr val="27578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libri"/>
              <a:buNone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9048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D6EEF45-89C6-035A-7767-7ED289963CD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6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7393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C972B790-E0EA-1D94-2E39-E91EBF32EFA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824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Quo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13;p3" title="k20center-logo-variations_K20 Bug - White.png">
            <a:extLst>
              <a:ext uri="{FF2B5EF4-FFF2-40B4-BE49-F238E27FC236}">
                <a16:creationId xmlns:a16="http://schemas.microsoft.com/office/drawing/2014/main" id="{A98AC9D7-ABC9-ABD1-C36A-7174189F79D4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2718689"/>
            <a:ext cx="7886700" cy="11255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295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Blu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120B5383-12EC-4263-1497-9698C0CF58F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95F1D04-4812-04B5-3299-BCB12F584B19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0201FEDF-1B17-4939-DD49-DF358C79259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2110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86F1E247-B682-7CCA-0967-E63908DD64C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492F45D-B2D5-2BE4-2F75-6C684136B567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US" kern="0">
              <a:sym typeface="Arial"/>
            </a:endParaRPr>
          </a:p>
        </p:txBody>
      </p:sp>
      <p:pic>
        <p:nvPicPr>
          <p:cNvPr id="5" name="Google Shape;13;p3" title="k20center-logo-variations_K20 Bug - White.png">
            <a:extLst>
              <a:ext uri="{FF2B5EF4-FFF2-40B4-BE49-F238E27FC236}">
                <a16:creationId xmlns:a16="http://schemas.microsoft.com/office/drawing/2014/main" id="{80D6DD3C-71EE-3C73-DDA5-5CEF6C3263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1496" y="521401"/>
            <a:ext cx="3867150" cy="41006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306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29;p7" title="k20center-logo-variations_K20 - Bug Color.png">
            <a:extLst>
              <a:ext uri="{FF2B5EF4-FFF2-40B4-BE49-F238E27FC236}">
                <a16:creationId xmlns:a16="http://schemas.microsoft.com/office/drawing/2014/main" id="{AF74F841-FC3F-3B0B-3269-2B1C811007C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15865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type="title">
  <p:cSld name="Cov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3792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 marL="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32459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ith Cover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3;p3" title="k20center-logo-variations_K20 Bug - White.png">
            <a:extLst>
              <a:ext uri="{FF2B5EF4-FFF2-40B4-BE49-F238E27FC236}">
                <a16:creationId xmlns:a16="http://schemas.microsoft.com/office/drawing/2014/main" id="{07A283A7-4BAE-5607-F552-FF9DE8E501F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69666" y="559689"/>
            <a:ext cx="4940921" cy="213995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569073" y="2807732"/>
            <a:ext cx="4939927" cy="13970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3657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82296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13716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 marL="18288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468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sential Question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5D844917-401A-C607-900F-8340B4453A3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7575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(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3;p3" title="k20center-logo-variations_K20 Bug - White.png">
            <a:extLst>
              <a:ext uri="{FF2B5EF4-FFF2-40B4-BE49-F238E27FC236}">
                <a16:creationId xmlns:a16="http://schemas.microsoft.com/office/drawing/2014/main" id="{2190A501-5ACD-F178-69EF-6D3C6116E86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23888" y="559689"/>
            <a:ext cx="7886700" cy="2139950"/>
          </a:xfrm>
        </p:spPr>
        <p:txBody>
          <a:bodyPr anchor="b">
            <a:normAutofit/>
          </a:bodyPr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23888" y="2807732"/>
            <a:ext cx="7885113" cy="1397000"/>
          </a:xfrm>
          <a:prstGeom prst="rect">
            <a:avLst/>
          </a:prstGeo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31420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29;p7" title="k20center-logo-variations_K20 - Bug Color.png">
            <a:extLst>
              <a:ext uri="{FF2B5EF4-FFF2-40B4-BE49-F238E27FC236}">
                <a16:creationId xmlns:a16="http://schemas.microsoft.com/office/drawing/2014/main" id="{7A36BC56-4BFB-F2FB-2704-1CEB5D4A55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8649" y="1370013"/>
            <a:ext cx="7886699" cy="3262312"/>
          </a:xfrm>
          <a:prstGeom prst="rect">
            <a:avLst/>
          </a:prstGeom>
        </p:spPr>
        <p:txBody>
          <a:bodyPr/>
          <a:lstStyle>
            <a:lvl1pPr marL="228600" indent="-22860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22860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22860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56484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Content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D51A9934-4731-CF7D-01F8-8F8BC4047EED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130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29;p7" title="k20center-logo-variations_K20 - Bug Color.png">
            <a:extLst>
              <a:ext uri="{FF2B5EF4-FFF2-40B4-BE49-F238E27FC236}">
                <a16:creationId xmlns:a16="http://schemas.microsoft.com/office/drawing/2014/main" id="{CC1A804E-1971-8E34-9464-0A90A0072EB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  <a:prstGeom prst="rect">
            <a:avLst/>
          </a:prstGeom>
        </p:spPr>
        <p:txBody>
          <a:bodyPr/>
          <a:lstStyle>
            <a:lvl1pPr marL="228600" indent="-320040">
              <a:buFont typeface="+mj-lt"/>
              <a:buAutoNum type="arabicPeriod"/>
              <a:defRPr/>
            </a:lvl1pPr>
            <a:lvl2pPr marL="685800" indent="-320040">
              <a:buFont typeface="+mj-lt"/>
              <a:buAutoNum type="alphaLcPeriod"/>
              <a:defRPr/>
            </a:lvl2pPr>
            <a:lvl3pPr marL="1143000" indent="-320040">
              <a:buFont typeface="+mj-lt"/>
              <a:buAutoNum type="romanLcPeriod"/>
              <a:defRPr/>
            </a:lvl3pPr>
            <a:lvl4pPr marL="1600200" indent="-320040">
              <a:lnSpc>
                <a:spcPct val="100000"/>
              </a:lnSpc>
              <a:buSzPct val="120000"/>
              <a:buFont typeface="Arial" panose="020B0604020202020204" pitchFamily="34" charset="0"/>
              <a:buChar char="•"/>
              <a:defRPr/>
            </a:lvl4pPr>
            <a:lvl5pPr marL="2057400" indent="-320040">
              <a:lnSpc>
                <a:spcPct val="100000"/>
              </a:lnSpc>
              <a:buFont typeface="Courier New" panose="02070309020205020404" pitchFamily="49" charset="0"/>
              <a:buChar char="o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6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al Strate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9;p7" title="k20center-logo-variations_K20 - Bug Color.png">
            <a:extLst>
              <a:ext uri="{FF2B5EF4-FFF2-40B4-BE49-F238E27FC236}">
                <a16:creationId xmlns:a16="http://schemas.microsoft.com/office/drawing/2014/main" id="{5D168AF4-32E4-74C0-4A18-039BCF6D6B8B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50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092A09B7-DA10-1158-CAB4-8798C3E2F8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7CF834B-CD39-B870-A33D-BB16E7C46C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 </a:t>
            </a:r>
          </a:p>
          <a:p>
            <a:pPr lvl="1"/>
            <a:r>
              <a:rPr lang="en-US" altLang="en-US" dirty="0"/>
              <a:t>Second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15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  <p:sldLayoutId id="2147483713" r:id="rId16"/>
    <p:sldLayoutId id="2147483714" r:id="rId17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457200" indent="-393192" algn="l" rtl="0" eaLnBrk="1" fontAlgn="base" hangingPunct="1">
        <a:spcBef>
          <a:spcPts val="520"/>
        </a:spcBef>
        <a:spcAft>
          <a:spcPct val="0"/>
        </a:spcAft>
        <a:buClr>
          <a:srgbClr val="971D20"/>
        </a:buClr>
        <a:buSzPct val="100000"/>
        <a:buFont typeface="System Font Regular"/>
        <a:buChar char="●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eaLnBrk="1" fontAlgn="base" hangingPunct="1">
        <a:spcBef>
          <a:spcPts val="400"/>
        </a:spcBef>
        <a:spcAft>
          <a:spcPct val="0"/>
        </a:spcAft>
        <a:buClr>
          <a:schemeClr val="accent1"/>
        </a:buClr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eaLnBrk="1" fontAlgn="base" hangingPunct="1">
        <a:spcBef>
          <a:spcPts val="340"/>
        </a:spcBef>
        <a:spcAft>
          <a:spcPct val="0"/>
        </a:spcAft>
        <a:buClr>
          <a:srgbClr val="E8BF3C"/>
        </a:buClr>
        <a:buFont typeface="Wingdings" pitchFamily="2" charset="2"/>
        <a:buChar char="§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20040" algn="l" rtl="0" eaLnBrk="1" fontAlgn="base" hangingPunct="1">
        <a:lnSpc>
          <a:spcPct val="90000"/>
        </a:lnSpc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eaLnBrk="1" fontAlgn="base" hangingPunct="1">
        <a:lnSpc>
          <a:spcPct val="90000"/>
        </a:lnSpc>
        <a:spcBef>
          <a:spcPts val="270"/>
        </a:spcBef>
        <a:spcAft>
          <a:spcPct val="0"/>
        </a:spcAft>
        <a:buClr>
          <a:schemeClr val="accent1"/>
        </a:buClr>
        <a:buSzPct val="80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DBC93EE6-7CCD-518F-84C9-A4397115C5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274638"/>
            <a:ext cx="78867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4DDC3D1B-4E0E-1D9F-CB2D-3C12C36432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370013"/>
            <a:ext cx="7886700" cy="326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pic>
        <p:nvPicPr>
          <p:cNvPr id="7" name="Google Shape;29;p7" title="k20center-logo-variations_K20 - Bug Color.png">
            <a:extLst>
              <a:ext uri="{FF2B5EF4-FFF2-40B4-BE49-F238E27FC236}">
                <a16:creationId xmlns:a16="http://schemas.microsoft.com/office/drawing/2014/main" id="{A6C23A54-FCC8-0F9D-1665-130E35DC754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28038" y="4451350"/>
            <a:ext cx="511175" cy="50958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anose="020F0502020204030204" pitchFamily="34" charset="0"/>
          <a:cs typeface="Calibri" panose="020F0502020204030204" pitchFamily="34" charset="0"/>
        </a:defRPr>
      </a:lvl9pPr>
    </p:titleStyle>
    <p:bodyStyle>
      <a:lvl1pPr marL="228600" indent="-393192" algn="l" rtl="0" fontAlgn="base">
        <a:spcBef>
          <a:spcPts val="520"/>
        </a:spcBef>
        <a:spcAft>
          <a:spcPct val="0"/>
        </a:spcAft>
        <a:buClr>
          <a:srgbClr val="971D20"/>
        </a:buClr>
        <a:buFont typeface="Aptos Display" panose="020B0004020202020204" pitchFamily="34" charset="0"/>
        <a:buAutoNum type="arabi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914400" indent="-356616" algn="l" rtl="0" fontAlgn="base">
        <a:spcBef>
          <a:spcPts val="400"/>
        </a:spcBef>
        <a:spcAft>
          <a:spcPct val="0"/>
        </a:spcAft>
        <a:buClr>
          <a:schemeClr val="accent1"/>
        </a:buClr>
        <a:buFont typeface="Aptos Display" panose="020B0004020202020204" pitchFamily="34" charset="0"/>
        <a:buAutoNum type="alpha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371600" indent="-338328" algn="l" rtl="0" fontAlgn="base">
        <a:spcBef>
          <a:spcPts val="340"/>
        </a:spcBef>
        <a:spcAft>
          <a:spcPct val="0"/>
        </a:spcAft>
        <a:buClr>
          <a:srgbClr val="E8BF3C"/>
        </a:buClr>
        <a:buFont typeface="Aptos Display" panose="020B0004020202020204" pitchFamily="34" charset="0"/>
        <a:buAutoNum type="romanLcPeriod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828800" indent="-319088" algn="l" rtl="0" fontAlgn="base">
        <a:spcBef>
          <a:spcPts val="300"/>
        </a:spcBef>
        <a:spcAft>
          <a:spcPct val="0"/>
        </a:spcAft>
        <a:buClr>
          <a:srgbClr val="971D20"/>
        </a:buClr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286000" indent="-310896" algn="l" rtl="0" fontAlgn="base">
        <a:spcBef>
          <a:spcPts val="270"/>
        </a:spcBef>
        <a:spcAft>
          <a:spcPct val="0"/>
        </a:spcAft>
        <a:buClr>
          <a:schemeClr val="accent1"/>
        </a:buClr>
        <a:buSzPct val="75000"/>
        <a:buFont typeface="Courier New" panose="02070309020205020404" pitchFamily="49" charset="0"/>
        <a:buChar char="o"/>
        <a:defRPr sz="2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0SCjhI86grU?feature=oembed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youtube.com/watch?v=0SCjhI86grU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games.k20center.ou.edu/logi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F43E08-1CA8-C437-9D3D-F86A3DE48E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2533-4A99-8470-C494-BC0C36172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362309E6-938C-A3CE-B9B7-BE75C0CED48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Read the question carefully and determine your answer.</a:t>
            </a:r>
          </a:p>
          <a:p>
            <a:r>
              <a:rPr lang="en-US" altLang="en-US" dirty="0"/>
              <a:t>Move to line yourself with the </a:t>
            </a:r>
            <a:r>
              <a:rPr lang="en-US" altLang="en-US" b="1" dirty="0"/>
              <a:t>answer</a:t>
            </a:r>
            <a:r>
              <a:rPr lang="en-US" altLang="en-US" dirty="0"/>
              <a:t> choice on        </a:t>
            </a:r>
            <a:r>
              <a:rPr lang="en-US" altLang="en-US" b="1" dirty="0"/>
              <a:t>y-axis</a:t>
            </a:r>
            <a:r>
              <a:rPr lang="en-US" altLang="en-US" dirty="0"/>
              <a:t> on the wall.</a:t>
            </a:r>
          </a:p>
          <a:p>
            <a:r>
              <a:rPr lang="en-US" altLang="en-US" dirty="0"/>
              <a:t>Then align yourself with the level of </a:t>
            </a:r>
            <a:r>
              <a:rPr lang="en-US" altLang="en-US" b="1" dirty="0"/>
              <a:t>confidence</a:t>
            </a:r>
            <a:r>
              <a:rPr lang="en-US" altLang="en-US" dirty="0"/>
              <a:t> “low”, “medium”, and “high” on the </a:t>
            </a:r>
            <a:r>
              <a:rPr lang="en-US" altLang="en-US" b="1" dirty="0"/>
              <a:t>x-axis</a:t>
            </a:r>
            <a:r>
              <a:rPr lang="en-US" altLang="en-US" dirty="0"/>
              <a:t>.</a:t>
            </a:r>
          </a:p>
        </p:txBody>
      </p:sp>
      <p:pic>
        <p:nvPicPr>
          <p:cNvPr id="5" name="Google Shape;98;p20">
            <a:extLst>
              <a:ext uri="{FF2B5EF4-FFF2-40B4-BE49-F238E27FC236}">
                <a16:creationId xmlns:a16="http://schemas.microsoft.com/office/drawing/2014/main" id="{7FB69110-1898-BC6D-7173-1A164A5BFA2B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39202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6D0777-5663-B992-58D3-4EAD6B5615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3F5CA-2B28-392D-9254-108A93013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110C92FD-CADF-4774-8CC5-A4D741945F6A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How does selection pressure differ in artificial selection compared to natural selection?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In artificial selection mutations don’t happen randomly. 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Selection pressure is controlled by the breeder in artificial selection.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In artificial selection fitness is not important.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6E3B6456-8736-9788-641A-6CB2BD40A0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29831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723BE7-53F4-2DB7-BA9D-D420881B53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401A3-1192-06CA-46BA-DF3A1EFDA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2342D3A3-0768-5A17-278B-8B511D996FB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How does selection pressure differ in artificial selection compared to natural selection?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In artificial selection mutations don’t happen randomly. 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Selection pressure is controlled by the breeder in artificial selection.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In artificial selection fitness is not important.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DF78A65B-0B7C-BB53-FE47-A8CD65F79EB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13;p22">
            <a:extLst>
              <a:ext uri="{FF2B5EF4-FFF2-40B4-BE49-F238E27FC236}">
                <a16:creationId xmlns:a16="http://schemas.microsoft.com/office/drawing/2014/main" id="{7BE77434-1379-DD50-A35E-76A28CCD555C}"/>
              </a:ext>
            </a:extLst>
          </p:cNvPr>
          <p:cNvSpPr/>
          <p:nvPr/>
        </p:nvSpPr>
        <p:spPr>
          <a:xfrm>
            <a:off x="750794" y="3064508"/>
            <a:ext cx="7232888" cy="936600"/>
          </a:xfrm>
          <a:prstGeom prst="rect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227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071CB2-DE6C-1EDE-7A92-42DEFE4DB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67AA1D-D6C7-E479-B456-321B98EAF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FD3499A0-DA4A-7965-B4A4-BAF1AB0A5D2E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A trait becomes common in a population because: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This trait helps an individual live longer and successfully reproduce. 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This trait is always beneficial and leads to increased fitness.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This trait always develops in response to environmental changes.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B2DEAD81-B06C-5C70-E24D-584F8DAF6DBC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79968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018619-0B4A-C173-788D-FB1394578C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2CAD-D123-35A3-454A-35D316FBDC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F72FB610-7C69-71B4-349E-87535EE492A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A trait becomes common in a population because: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This trait helps an individual live longer and successfully reproduce. 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This trait is always beneficial and leads to increased fitness.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This trait always develops in response to environmental changes.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21C765AE-1A41-636A-A8CB-2CA70C6FB7A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13;p22">
            <a:extLst>
              <a:ext uri="{FF2B5EF4-FFF2-40B4-BE49-F238E27FC236}">
                <a16:creationId xmlns:a16="http://schemas.microsoft.com/office/drawing/2014/main" id="{C907114B-9D3D-7198-6478-BADDB7386B23}"/>
              </a:ext>
            </a:extLst>
          </p:cNvPr>
          <p:cNvSpPr/>
          <p:nvPr/>
        </p:nvSpPr>
        <p:spPr>
          <a:xfrm>
            <a:off x="749878" y="1810673"/>
            <a:ext cx="7232888" cy="936600"/>
          </a:xfrm>
          <a:prstGeom prst="rect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1213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424E4D-8FC1-A166-14A6-DA31DB1C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D208A-99AC-E655-A968-D51D9FA56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6BDBDC7F-AD44-D318-0EB4-4D38675CF893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What is a mutation?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An individual becoming a more advanced form during its life.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 development of a new species.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Any change in an individual that makes it different from its parent. 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DDBFC406-902E-0352-A499-D136D7E19BC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1209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50C536-C182-8366-C03F-C1D65C9C29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25A62-1882-5C65-D36C-F772E1A7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351EA3DA-C0BF-889B-D8F6-D194D850793D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What is a mutation?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An individual becoming a more advanced form during its life.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 development of a new species.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Any change in an individual that makes it different from its parent. 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3AAB0849-3AF9-A5F7-8FF2-177884A4D41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13;p22">
            <a:extLst>
              <a:ext uri="{FF2B5EF4-FFF2-40B4-BE49-F238E27FC236}">
                <a16:creationId xmlns:a16="http://schemas.microsoft.com/office/drawing/2014/main" id="{A1089C28-B780-5480-F0A5-B733917285AC}"/>
              </a:ext>
            </a:extLst>
          </p:cNvPr>
          <p:cNvSpPr/>
          <p:nvPr/>
        </p:nvSpPr>
        <p:spPr>
          <a:xfrm>
            <a:off x="749877" y="3133782"/>
            <a:ext cx="7427767" cy="936600"/>
          </a:xfrm>
          <a:prstGeom prst="rect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78209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B5E68-0C3A-0439-E788-B3F4E1062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B6C30-9051-7F57-8466-CDD6641B3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54CE052E-8958-FA3A-5FBA-61B8A6EF6B2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What are the results of selection pressure?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 population with a different proportion of traits.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 stronger population.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 population with low fitness.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13392716-C4EF-394C-9506-1970EE5C1902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21277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34D99-AD2A-C6ED-7DDB-666D23BF1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CD71C8-4B64-6B8C-B33F-3AEFB8954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F07446BB-01A0-C850-83B5-D0A6F8191F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What are the results of selection pressure?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 population with a different proportion of traits.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 stronger population.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 population with low fitness.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7F63DE14-23F0-C7F1-4942-5A001AD99AD9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13;p22">
            <a:extLst>
              <a:ext uri="{FF2B5EF4-FFF2-40B4-BE49-F238E27FC236}">
                <a16:creationId xmlns:a16="http://schemas.microsoft.com/office/drawing/2014/main" id="{A791A256-96A9-7736-7F99-8A9F80A24A14}"/>
              </a:ext>
            </a:extLst>
          </p:cNvPr>
          <p:cNvSpPr/>
          <p:nvPr/>
        </p:nvSpPr>
        <p:spPr>
          <a:xfrm>
            <a:off x="749877" y="1821064"/>
            <a:ext cx="7427767" cy="506500"/>
          </a:xfrm>
          <a:prstGeom prst="rect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8893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C9E91-3484-7CAF-666C-48BF090897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5B157-4768-A548-58BC-B834D9625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B5CB3C57-8537-C974-E0D3-62C52E76A954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How do populations change over time?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Their fitness will drop.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 proportion of traits that lead to survival and reproduction will increase in a population.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All individuals will become identical. 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35661944-1C7E-04B4-EFE2-9D7BC6D408B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090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497E2-88CE-452F-3FF8-96EE085AE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in a Petri Dish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FF57AB-21DC-21E2-F0B4-543CF54F3E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Evolution and Natural Selection</a:t>
            </a:r>
          </a:p>
        </p:txBody>
      </p:sp>
      <p:sp>
        <p:nvSpPr>
          <p:cNvPr id="5" name="Hexagon 4">
            <a:extLst>
              <a:ext uri="{FF2B5EF4-FFF2-40B4-BE49-F238E27FC236}">
                <a16:creationId xmlns:a16="http://schemas.microsoft.com/office/drawing/2014/main" id="{A9CE501F-ECB1-9E90-9382-8F0363093F5F}"/>
              </a:ext>
            </a:extLst>
          </p:cNvPr>
          <p:cNvSpPr/>
          <p:nvPr/>
        </p:nvSpPr>
        <p:spPr>
          <a:xfrm>
            <a:off x="647355" y="1312133"/>
            <a:ext cx="2922311" cy="2519234"/>
          </a:xfrm>
          <a:prstGeom prst="hexagon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613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3A978-49AB-45FF-4BA2-31F0277FDB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16407-1DF7-247C-DF8A-73D5540A6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D4A1C48B-BD45-DDF2-3940-082BDBEF748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How do populations change over time?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Their fitness will drop.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 proportion of traits that lead to survival and reproduction will increase in a population.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All individuals will become identical. 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70C62B54-24F8-22F9-1F93-3C5946451A9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13;p22">
            <a:extLst>
              <a:ext uri="{FF2B5EF4-FFF2-40B4-BE49-F238E27FC236}">
                <a16:creationId xmlns:a16="http://schemas.microsoft.com/office/drawing/2014/main" id="{8C7A17D6-CD52-8889-543B-449CCBCEA6AC}"/>
              </a:ext>
            </a:extLst>
          </p:cNvPr>
          <p:cNvSpPr/>
          <p:nvPr/>
        </p:nvSpPr>
        <p:spPr>
          <a:xfrm>
            <a:off x="749877" y="2357926"/>
            <a:ext cx="7427767" cy="766273"/>
          </a:xfrm>
          <a:prstGeom prst="rect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708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E8A43B-01FA-1157-C1B8-F836C5D62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9F9CC-0B93-DF85-105A-6BB72CEC4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CCB4E6D3-FF46-56E4-DFBC-1E02EEAEAC0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How do individuals in a population compare with one another?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They are essentially the same.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They always have the same fitness.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They are different from one another.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F2562E43-3142-0147-DBC3-7AE79CC334AE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41511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505A98-6507-2F44-8E6C-80E3C4A360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CF311-DD65-E158-40FA-7A73822F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Human Scatterplot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91ED7E98-A9E3-C892-9470-44060221595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n-US" altLang="en-US" b="1" dirty="0"/>
              <a:t>How do individuals in a population compare with one another?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They are essentially the same.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They always have the same fitness.</a:t>
            </a:r>
          </a:p>
          <a:p>
            <a:pPr marL="578358" indent="-514350">
              <a:buFont typeface="+mj-lt"/>
              <a:buAutoNum type="alphaUcPeriod"/>
            </a:pPr>
            <a:r>
              <a:rPr lang="en-US" altLang="en-US" dirty="0"/>
              <a:t>They are different from one another.</a:t>
            </a:r>
          </a:p>
        </p:txBody>
      </p:sp>
      <p:pic>
        <p:nvPicPr>
          <p:cNvPr id="4" name="Google Shape;98;p20">
            <a:extLst>
              <a:ext uri="{FF2B5EF4-FFF2-40B4-BE49-F238E27FC236}">
                <a16:creationId xmlns:a16="http://schemas.microsoft.com/office/drawing/2014/main" id="{8BDA7909-A964-AAF1-89DC-C91984D35801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7601" y="315913"/>
            <a:ext cx="1054100" cy="105410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" name="Google Shape;113;p22">
            <a:extLst>
              <a:ext uri="{FF2B5EF4-FFF2-40B4-BE49-F238E27FC236}">
                <a16:creationId xmlns:a16="http://schemas.microsoft.com/office/drawing/2014/main" id="{2C3E2565-1FB8-D90A-928C-92EBFCE9012A}"/>
              </a:ext>
            </a:extLst>
          </p:cNvPr>
          <p:cNvSpPr/>
          <p:nvPr/>
        </p:nvSpPr>
        <p:spPr>
          <a:xfrm>
            <a:off x="749877" y="3172691"/>
            <a:ext cx="7427767" cy="450273"/>
          </a:xfrm>
          <a:prstGeom prst="rect">
            <a:avLst/>
          </a:prstGeom>
          <a:noFill/>
          <a:ln w="28575" cap="flat" cmpd="sng">
            <a:solidFill>
              <a:srgbClr val="971D2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667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7A133F9F-8BD4-BFCE-947E-74745460EF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003442"/>
            <a:ext cx="7886700" cy="1307743"/>
          </a:xfrm>
        </p:spPr>
        <p:txBody>
          <a:bodyPr/>
          <a:lstStyle/>
          <a:p>
            <a:r>
              <a:rPr lang="en-US" alt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28C0DD-EBA7-945F-414B-0577DA3BB3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11185"/>
            <a:ext cx="7885112" cy="2489770"/>
          </a:xfrm>
        </p:spPr>
        <p:txBody>
          <a:bodyPr rtlCol="0">
            <a:noAutofit/>
          </a:bodyPr>
          <a:lstStyle/>
          <a:p>
            <a:pPr marL="64008" indent="0" fontAlgn="auto">
              <a:spcAft>
                <a:spcPts val="0"/>
              </a:spcAft>
              <a:buNone/>
              <a:defRPr/>
            </a:pPr>
            <a:r>
              <a:rPr lang="en-US" altLang="en-US" dirty="0"/>
              <a:t>How do environmental forces change a species?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52E298-C7A8-9F13-2207-3B1DB76695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>
            <a:extLst>
              <a:ext uri="{FF2B5EF4-FFF2-40B4-BE49-F238E27FC236}">
                <a16:creationId xmlns:a16="http://schemas.microsoft.com/office/drawing/2014/main" id="{64310661-EAA0-0384-71A5-5C635FA2E0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3888" y="1003442"/>
            <a:ext cx="7886700" cy="1307743"/>
          </a:xfrm>
        </p:spPr>
        <p:txBody>
          <a:bodyPr/>
          <a:lstStyle/>
          <a:p>
            <a:r>
              <a:rPr lang="en-US" altLang="en-US" dirty="0"/>
              <a:t>Learning Objectives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28A444-E228-C46C-008B-DAE5EED5A0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23888" y="2311185"/>
            <a:ext cx="7885112" cy="248977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Analyze how selection pressures affect bacterial populations using outcomes from the Perfect Strain simulation.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Interpret how mutation and adaptation influence survival and reproduction within a population.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dirty="0"/>
              <a:t>Construct a concept map that connects mutation, adaptation, and natural selection using evidence from gameplay.</a:t>
            </a:r>
          </a:p>
        </p:txBody>
      </p:sp>
    </p:spTree>
    <p:extLst>
      <p:ext uri="{BB962C8B-B14F-4D97-AF65-F5344CB8AC3E}">
        <p14:creationId xmlns:p14="http://schemas.microsoft.com/office/powerpoint/2010/main" val="1777203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C7FF79-9CC8-1F68-A6CD-144BAD5B13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C9897DA4-40DE-907B-1E13-D774D64CF229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089310" y="4590086"/>
            <a:ext cx="2765247" cy="414266"/>
          </a:xfrm>
        </p:spPr>
        <p:txBody>
          <a:bodyPr/>
          <a:lstStyle/>
          <a:p>
            <a:pPr marL="64008" indent="0">
              <a:buNone/>
            </a:pPr>
            <a:r>
              <a:rPr lang="en-US" altLang="en-US" sz="1800" dirty="0">
                <a:hlinkClick r:id="rId4"/>
              </a:rPr>
              <a:t>What is Natural Selection?</a:t>
            </a:r>
            <a:endParaRPr lang="en-US" altLang="en-US" sz="1800" dirty="0"/>
          </a:p>
        </p:txBody>
      </p:sp>
      <p:pic>
        <p:nvPicPr>
          <p:cNvPr id="4" name="Online Media 3" title="What is Natural Selection?">
            <a:hlinkClick r:id="" action="ppaction://media"/>
            <a:extLst>
              <a:ext uri="{FF2B5EF4-FFF2-40B4-BE49-F238E27FC236}">
                <a16:creationId xmlns:a16="http://schemas.microsoft.com/office/drawing/2014/main" id="{5F4F9293-5713-F0AA-34F3-88BD42FF077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06734" y="340936"/>
            <a:ext cx="7439990" cy="420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78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11CD8-D9BB-BC4B-FD94-B6149C8A5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Video Discussion</a:t>
            </a:r>
          </a:p>
        </p:txBody>
      </p:sp>
      <p:sp>
        <p:nvSpPr>
          <p:cNvPr id="25602" name="Content Placeholder 2">
            <a:extLst>
              <a:ext uri="{FF2B5EF4-FFF2-40B4-BE49-F238E27FC236}">
                <a16:creationId xmlns:a16="http://schemas.microsoft.com/office/drawing/2014/main" id="{67D3FB85-4C05-9AF8-0E54-BE7EB078D8F0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What were some things you found interesting from the video?</a:t>
            </a:r>
          </a:p>
          <a:p>
            <a:r>
              <a:rPr lang="en-US" altLang="en-US" dirty="0"/>
              <a:t>What questions do you have after watching the video?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B5FEB-B43D-85C2-6A9E-0AB9EF6D3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85ADD3-4E05-CB07-9AD5-6F658BD8C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Perfect Strain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DD36CF34-890C-4393-5DE4-445ED593C9D7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Go to </a:t>
            </a:r>
            <a:r>
              <a:rPr lang="en-US" dirty="0">
                <a:hlinkClick r:id="rId3"/>
              </a:rPr>
              <a:t>games.k20center.ou.edu/login</a:t>
            </a:r>
            <a:endParaRPr lang="en-US" altLang="en-US" dirty="0"/>
          </a:p>
          <a:p>
            <a:r>
              <a:rPr lang="en-US" altLang="en-US" dirty="0"/>
              <a:t>Login into the site.</a:t>
            </a:r>
          </a:p>
          <a:p>
            <a:r>
              <a:rPr lang="en-US" altLang="en-US" dirty="0"/>
              <a:t>Find the game “Perfect Strain”.</a:t>
            </a:r>
          </a:p>
          <a:p>
            <a:r>
              <a:rPr lang="en-US" altLang="en-US" dirty="0"/>
              <a:t>Complete the first two missions.</a:t>
            </a:r>
          </a:p>
        </p:txBody>
      </p:sp>
    </p:spTree>
    <p:extLst>
      <p:ext uri="{BB962C8B-B14F-4D97-AF65-F5344CB8AC3E}">
        <p14:creationId xmlns:p14="http://schemas.microsoft.com/office/powerpoint/2010/main" val="18091105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9803C3-E173-0F9C-6D09-D215753D5D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DDD2-209B-90BF-74D7-AF16FC5726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Concept Card Mapping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7E727AF0-6FEC-7364-F19F-4A5B28E11EE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Work with your group to sort your cards.</a:t>
            </a:r>
          </a:p>
          <a:p>
            <a:r>
              <a:rPr lang="en-US" altLang="en-US" dirty="0"/>
              <a:t>Show connections between your cards using string or lines.</a:t>
            </a:r>
          </a:p>
          <a:p>
            <a:r>
              <a:rPr lang="en-US" altLang="en-US" dirty="0"/>
              <a:t>Be prepared to explain your connections.</a:t>
            </a:r>
          </a:p>
        </p:txBody>
      </p:sp>
      <p:pic>
        <p:nvPicPr>
          <p:cNvPr id="3" name="Google Shape;85;p18">
            <a:extLst>
              <a:ext uri="{FF2B5EF4-FFF2-40B4-BE49-F238E27FC236}">
                <a16:creationId xmlns:a16="http://schemas.microsoft.com/office/drawing/2014/main" id="{F4FB38EA-BFFE-8A98-E14F-BEBE5DBB1E47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25626" y="540499"/>
            <a:ext cx="2199787" cy="9117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824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8DDDB8-775D-F449-F3FC-AC0BDA79A0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F8070-4E05-35C6-0003-75A213C39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/>
              <a:t>Perfect Strain, Part 2 </a:t>
            </a:r>
          </a:p>
        </p:txBody>
      </p:sp>
      <p:sp>
        <p:nvSpPr>
          <p:cNvPr id="28675" name="Content Placeholder 7">
            <a:extLst>
              <a:ext uri="{FF2B5EF4-FFF2-40B4-BE49-F238E27FC236}">
                <a16:creationId xmlns:a16="http://schemas.microsoft.com/office/drawing/2014/main" id="{3AA1AAAF-3A9C-36DA-7827-6571D9D4DF0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r>
              <a:rPr lang="en-US" altLang="en-US" dirty="0"/>
              <a:t>Return to the game.</a:t>
            </a:r>
          </a:p>
          <a:p>
            <a:r>
              <a:rPr lang="en-US" altLang="en-US" dirty="0"/>
              <a:t>Play through the third mission.</a:t>
            </a:r>
          </a:p>
        </p:txBody>
      </p:sp>
    </p:spTree>
    <p:extLst>
      <p:ext uri="{BB962C8B-B14F-4D97-AF65-F5344CB8AC3E}">
        <p14:creationId xmlns:p14="http://schemas.microsoft.com/office/powerpoint/2010/main" val="76022129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 2007 - 201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02DC2DEC-ED14-46D2-92D2-CE7973B77C9B}"/>
    </a:ext>
  </a:extLst>
</a:theme>
</file>

<file path=ppt/theme/theme2.xml><?xml version="1.0" encoding="utf-8"?>
<a:theme xmlns:a="http://schemas.openxmlformats.org/drawingml/2006/main" name="1_Custom Design">
  <a:themeElements>
    <a:clrScheme name="LEARN 2025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285782"/>
      </a:accent1>
      <a:accent2>
        <a:srgbClr val="008CC9"/>
      </a:accent2>
      <a:accent3>
        <a:srgbClr val="971D20"/>
      </a:accent3>
      <a:accent4>
        <a:srgbClr val="E8BF3C"/>
      </a:accent4>
      <a:accent5>
        <a:srgbClr val="D30F7F"/>
      </a:accent5>
      <a:accent6>
        <a:srgbClr val="FFFFFF"/>
      </a:accent6>
      <a:hlink>
        <a:srgbClr val="288AC3"/>
      </a:hlink>
      <a:folHlink>
        <a:srgbClr val="288AC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CD69D3D-9E24-4AE7-A6A6-95472C009F98}" vid="{92F950AD-31EE-4ABC-AB96-5F978758D647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(25)—Template</Template>
  <TotalTime>43</TotalTime>
  <Words>743</Words>
  <Application>Microsoft Office PowerPoint</Application>
  <PresentationFormat>On-screen Show (16:9)</PresentationFormat>
  <Paragraphs>91</Paragraphs>
  <Slides>22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 Display</vt:lpstr>
      <vt:lpstr>Arial</vt:lpstr>
      <vt:lpstr>Calibri</vt:lpstr>
      <vt:lpstr>Courier New</vt:lpstr>
      <vt:lpstr>System Font Regular</vt:lpstr>
      <vt:lpstr>Wingdings</vt:lpstr>
      <vt:lpstr>Custom Design</vt:lpstr>
      <vt:lpstr>1_Custom Design</vt:lpstr>
      <vt:lpstr>PowerPoint Presentation</vt:lpstr>
      <vt:lpstr>Life in a Petri Dish</vt:lpstr>
      <vt:lpstr>Essential Question</vt:lpstr>
      <vt:lpstr>Learning Objectives</vt:lpstr>
      <vt:lpstr>PowerPoint Presentation</vt:lpstr>
      <vt:lpstr>Video Discussion</vt:lpstr>
      <vt:lpstr>Perfect Strain</vt:lpstr>
      <vt:lpstr>Concept Card Mapping</vt:lpstr>
      <vt:lpstr>Perfect Strain, Part 2 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  <vt:lpstr>Human Scatterplot</vt:lpstr>
    </vt:vector>
  </TitlesOfParts>
  <Manager/>
  <Company>University of Oklahoma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Lieu, Mary</dc:creator>
  <cp:keywords/>
  <dc:description/>
  <cp:lastModifiedBy>Lieu, Mary</cp:lastModifiedBy>
  <cp:revision>2</cp:revision>
  <dcterms:created xsi:type="dcterms:W3CDTF">2026-02-19T21:25:08Z</dcterms:created>
  <dcterms:modified xsi:type="dcterms:W3CDTF">2026-02-19T22:08:14Z</dcterms:modified>
  <cp:category/>
</cp:coreProperties>
</file>