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1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g3DYKxval2VF1JapEUk/l2C2ah3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3" d="100"/>
          <a:sy n="113" d="100"/>
        </p:scale>
        <p:origin x="69" y="18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customschemas.google.com/relationships/presentationmetadata" Target="metadata"/><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learn.k20center.ou.edu/strategy/147"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learn.k20center.ou.edu/strategy/67"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67"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1771"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XHIhkM1cAv4"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8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learn.k20center.ou.edu/strategy/86"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7c90b3e7f1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7c90b3e7f1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355600" lvl="0" indent="-12700" algn="l" rtl="0">
              <a:lnSpc>
                <a:spcPct val="115000"/>
              </a:lnSpc>
              <a:spcBef>
                <a:spcPts val="1200"/>
              </a:spcBef>
              <a:spcAft>
                <a:spcPts val="0"/>
              </a:spcAft>
              <a:buClr>
                <a:schemeClr val="dk1"/>
              </a:buClr>
              <a:buSzPts val="1100"/>
              <a:buFont typeface="Arial"/>
              <a:buNone/>
            </a:pPr>
            <a:r>
              <a:rPr lang="en-US"/>
              <a:t>Office for Human Research Protections (OHRP). (2022, October 17). </a:t>
            </a:r>
            <a:r>
              <a:rPr lang="en-US" i="1"/>
              <a:t>The Belmont Report</a:t>
            </a:r>
            <a:r>
              <a:rPr lang="en-US"/>
              <a:t>. HHS.gov. https://www.hhs.gov/ohrp/regulations-and-policy/belmont-report/index.html </a:t>
            </a:r>
            <a:endParaRPr/>
          </a:p>
          <a:p>
            <a:pPr marL="0" lvl="0" indent="0" algn="l" rtl="0">
              <a:spcBef>
                <a:spcPts val="120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7c90b3e7f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7c90b3e7f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t>K20 Center. (n.d.). Card sort. Strategies. </a:t>
            </a:r>
            <a:r>
              <a:rPr lang="en-US" u="sng">
                <a:solidFill>
                  <a:srgbClr val="1155CC"/>
                </a:solidFill>
                <a:hlinkClick r:id="rId3">
                  <a:extLst>
                    <a:ext uri="{A12FA001-AC4F-418D-AE19-62706E023703}">
                      <ahyp:hlinkClr xmlns:ahyp="http://schemas.microsoft.com/office/drawing/2018/hyperlinkcolor" val="tx"/>
                    </a:ext>
                  </a:extLst>
                </a:hlinkClick>
              </a:rPr>
              <a:t>https://learn.k20center.ou.edu/strategy/147</a:t>
            </a:r>
            <a:r>
              <a:rPr lang="en-US"/>
              <a:t>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7be3dcf764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t>K20 Center. (n.d.). Tip of the iceberg. Strategies. </a:t>
            </a:r>
            <a:r>
              <a:rPr lang="en-US" u="sng">
                <a:solidFill>
                  <a:srgbClr val="1155CC"/>
                </a:solidFill>
                <a:hlinkClick r:id="rId3">
                  <a:extLst>
                    <a:ext uri="{A12FA001-AC4F-418D-AE19-62706E023703}">
                      <ahyp:hlinkClr xmlns:ahyp="http://schemas.microsoft.com/office/drawing/2018/hyperlinkcolor" val="tx"/>
                    </a:ext>
                  </a:extLst>
                </a:hlinkClick>
              </a:rPr>
              <a:t>https://learn.k20center.ou.edu/strategy/67</a:t>
            </a:r>
            <a:r>
              <a:rPr lang="en-US"/>
              <a:t> </a:t>
            </a:r>
            <a:endParaRPr/>
          </a:p>
        </p:txBody>
      </p:sp>
      <p:sp>
        <p:nvSpPr>
          <p:cNvPr id="157" name="Google Shape;157;g27be3dcf76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t>K20 Center. (n.d.). Tip of the iceberg. Strategies. </a:t>
            </a:r>
            <a:r>
              <a:rPr lang="en-US" u="sng">
                <a:solidFill>
                  <a:srgbClr val="1155CC"/>
                </a:solidFill>
                <a:hlinkClick r:id="rId3">
                  <a:extLst>
                    <a:ext uri="{A12FA001-AC4F-418D-AE19-62706E023703}">
                      <ahyp:hlinkClr xmlns:ahyp="http://schemas.microsoft.com/office/drawing/2018/hyperlinkcolor" val="tx"/>
                    </a:ext>
                  </a:extLst>
                </a:hlinkClick>
              </a:rPr>
              <a:t>https://learn.k20center.ou.edu/strategy/67</a:t>
            </a:r>
            <a:r>
              <a:rPr lang="en-US"/>
              <a:t> </a:t>
            </a: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t>K20 Center. (n.d.). Stand up, sit down. Strategies. </a:t>
            </a:r>
            <a:r>
              <a:rPr lang="en-US" u="sng">
                <a:solidFill>
                  <a:srgbClr val="1155CC"/>
                </a:solidFill>
                <a:hlinkClick r:id="rId3">
                  <a:extLst>
                    <a:ext uri="{A12FA001-AC4F-418D-AE19-62706E023703}">
                      <ahyp:hlinkClr xmlns:ahyp="http://schemas.microsoft.com/office/drawing/2018/hyperlinkcolor" val="tx"/>
                    </a:ext>
                  </a:extLst>
                </a:hlinkClick>
              </a:rPr>
              <a:t>https://learn.k20center.ou.edu/strategy/1771</a:t>
            </a:r>
            <a:r>
              <a:rPr lang="en-US">
                <a:solidFill>
                  <a:srgbClr val="1155CC"/>
                </a:solidFill>
              </a:rPr>
              <a:t> </a:t>
            </a:r>
            <a:endParaRPr>
              <a:solidFill>
                <a:srgbClr val="1155CC"/>
              </a:solidFill>
            </a:endParaRPr>
          </a:p>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t>Sprouts. (2022, April 28). Social learning theory: Bandura’s Bobo beatdown experiments</a:t>
            </a:r>
            <a:r>
              <a:rPr lang="en-US" i="1"/>
              <a:t> </a:t>
            </a:r>
            <a:r>
              <a:rPr lang="en-US"/>
              <a:t>[Video]. YouTube. </a:t>
            </a:r>
            <a:r>
              <a:rPr lang="en-US" u="sng">
                <a:solidFill>
                  <a:srgbClr val="1155CC"/>
                </a:solidFill>
                <a:hlinkClick r:id="rId3">
                  <a:extLst>
                    <a:ext uri="{A12FA001-AC4F-418D-AE19-62706E023703}">
                      <ahyp:hlinkClr xmlns:ahyp="http://schemas.microsoft.com/office/drawing/2018/hyperlinkcolor" val="tx"/>
                    </a:ext>
                  </a:extLst>
                </a:hlinkClick>
              </a:rPr>
              <a:t>https://www.youtube.com/watch?v=XHIhkM1cAv4</a:t>
            </a:r>
            <a:r>
              <a:rPr lang="en-US"/>
              <a:t> </a:t>
            </a:r>
            <a:endParaRPr/>
          </a:p>
          <a:p>
            <a:pPr marL="0" lvl="0" indent="0" algn="l" rtl="0">
              <a:lnSpc>
                <a:spcPct val="100000"/>
              </a:lnSpc>
              <a:spcBef>
                <a:spcPts val="0"/>
              </a:spcBef>
              <a:spcAft>
                <a:spcPts val="0"/>
              </a:spcAft>
              <a:buSzPts val="1400"/>
              <a:buNone/>
            </a:pPr>
            <a:endParaRPr/>
          </a:p>
        </p:txBody>
      </p:sp>
      <p:sp>
        <p:nvSpPr>
          <p:cNvPr id="124" name="Google Shape;12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t>K20 Center. (n.d.). T-chart. Strategies. </a:t>
            </a:r>
            <a:r>
              <a:rPr lang="en-US" u="sng">
                <a:solidFill>
                  <a:srgbClr val="1155CC"/>
                </a:solidFill>
                <a:hlinkClick r:id="rId3">
                  <a:extLst>
                    <a:ext uri="{A12FA001-AC4F-418D-AE19-62706E023703}">
                      <ahyp:hlinkClr xmlns:ahyp="http://schemas.microsoft.com/office/drawing/2018/hyperlinkcolor" val="tx"/>
                    </a:ext>
                  </a:extLst>
                </a:hlinkClick>
              </a:rPr>
              <a:t>https://learn.k20center.ou.edu/strategy/86</a:t>
            </a:r>
            <a:r>
              <a:rPr lang="en-US"/>
              <a:t> </a:t>
            </a:r>
            <a:endParaRPr/>
          </a:p>
          <a:p>
            <a:pPr marL="0" lvl="0" indent="0" algn="l" rtl="0">
              <a:lnSpc>
                <a:spcPct val="100000"/>
              </a:lnSpc>
              <a:spcBef>
                <a:spcPts val="0"/>
              </a:spcBef>
              <a:spcAft>
                <a:spcPts val="0"/>
              </a:spcAft>
              <a:buSzPts val="1400"/>
              <a:buNone/>
            </a:pPr>
            <a:endParaRPr/>
          </a:p>
        </p:txBody>
      </p:sp>
      <p:sp>
        <p:nvSpPr>
          <p:cNvPr id="130" name="Google Shape;130;p8: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27bb38c46af_0_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t>K20 Center. (n.d.). T-chart. Strategies. </a:t>
            </a:r>
            <a:r>
              <a:rPr lang="en-US" u="sng">
                <a:solidFill>
                  <a:srgbClr val="1155CC"/>
                </a:solidFill>
                <a:hlinkClick r:id="rId3">
                  <a:extLst>
                    <a:ext uri="{A12FA001-AC4F-418D-AE19-62706E023703}">
                      <ahyp:hlinkClr xmlns:ahyp="http://schemas.microsoft.com/office/drawing/2018/hyperlinkcolor" val="tx"/>
                    </a:ext>
                  </a:extLst>
                </a:hlinkClick>
              </a:rPr>
              <a:t>https://learn.k20center.ou.edu/strategy/86</a:t>
            </a:r>
            <a:r>
              <a:rPr lang="en-US"/>
              <a:t> </a:t>
            </a:r>
            <a:endParaRPr/>
          </a:p>
          <a:p>
            <a:pPr marL="0" lvl="0" indent="0" algn="l" rtl="0">
              <a:lnSpc>
                <a:spcPct val="100000"/>
              </a:lnSpc>
              <a:spcBef>
                <a:spcPts val="0"/>
              </a:spcBef>
              <a:spcAft>
                <a:spcPts val="0"/>
              </a:spcAft>
              <a:buSzPts val="1400"/>
              <a:buNone/>
            </a:pPr>
            <a:endParaRPr/>
          </a:p>
        </p:txBody>
      </p:sp>
      <p:sp>
        <p:nvSpPr>
          <p:cNvPr id="137" name="Google Shape;137;g27bb38c46a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8"/>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0"/>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30"/>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30"/>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30"/>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31"/>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31"/>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3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3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3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32"/>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3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3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3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1"/>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1"/>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24"/>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5"/>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25"/>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6"/>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26"/>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7"/>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7"/>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7"/>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7"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9"/>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9"/>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9"/>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XHIhkM1cAv4" TargetMode="External"/><Relationship Id="rId2" Type="http://schemas.openxmlformats.org/officeDocument/2006/relationships/notesSlide" Target="../notesSlides/notesSlide7.xml"/><Relationship Id="rId1" Type="http://schemas.openxmlformats.org/officeDocument/2006/relationships/slideLayout" Target="../slideLayouts/slideLayout17.xml"/><Relationship Id="rId5" Type="http://schemas.openxmlformats.org/officeDocument/2006/relationships/hyperlink" Target="https://www.youtube.com/watch?v=XHIhkM1cAv4" TargetMode="Externa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g27c90b3e7f1_0_6"/>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a:t>Participants volunteer freely.</a:t>
            </a:r>
            <a:endParaRPr/>
          </a:p>
          <a:p>
            <a:pPr marL="457200" lvl="0" indent="-393700" algn="l" rtl="0">
              <a:spcBef>
                <a:spcPts val="0"/>
              </a:spcBef>
              <a:spcAft>
                <a:spcPts val="0"/>
              </a:spcAft>
              <a:buSzPts val="2600"/>
              <a:buChar char="•"/>
            </a:pPr>
            <a:r>
              <a:rPr lang="en-US"/>
              <a:t>Participants know the purpose, risks, and procedure of the experiment. </a:t>
            </a:r>
            <a:endParaRPr/>
          </a:p>
          <a:p>
            <a:pPr marL="457200" lvl="0" indent="-393700" algn="l" rtl="0">
              <a:spcBef>
                <a:spcPts val="0"/>
              </a:spcBef>
              <a:spcAft>
                <a:spcPts val="0"/>
              </a:spcAft>
              <a:buSzPts val="2600"/>
              <a:buChar char="•"/>
            </a:pPr>
            <a:r>
              <a:rPr lang="en-US"/>
              <a:t>The experiment does not harm the participants. </a:t>
            </a:r>
            <a:endParaRPr/>
          </a:p>
          <a:p>
            <a:pPr marL="457200" lvl="0" indent="-393700" algn="l" rtl="0">
              <a:spcBef>
                <a:spcPts val="0"/>
              </a:spcBef>
              <a:spcAft>
                <a:spcPts val="0"/>
              </a:spcAft>
              <a:buSzPts val="2600"/>
              <a:buChar char="•"/>
            </a:pPr>
            <a:r>
              <a:rPr lang="en-US"/>
              <a:t>Participants can withdraw from the experiment at any time.</a:t>
            </a:r>
            <a:endParaRPr/>
          </a:p>
          <a:p>
            <a:pPr marL="457200" lvl="0" indent="-393700" algn="l" rtl="0">
              <a:spcBef>
                <a:spcPts val="0"/>
              </a:spcBef>
              <a:spcAft>
                <a:spcPts val="0"/>
              </a:spcAft>
              <a:buSzPts val="2600"/>
              <a:buChar char="•"/>
            </a:pPr>
            <a:r>
              <a:rPr lang="en-US"/>
              <a:t>There is an obvious benefit of the research to society. </a:t>
            </a:r>
            <a:endParaRPr/>
          </a:p>
        </p:txBody>
      </p:sp>
      <p:sp>
        <p:nvSpPr>
          <p:cNvPr id="147" name="Google Shape;147;g27c90b3e7f1_0_6"/>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Ethical Experiments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27c90b3e7f1_0_0"/>
          <p:cNvSpPr txBox="1">
            <a:spLocks noGrp="1"/>
          </p:cNvSpPr>
          <p:nvPr>
            <p:ph type="body" idx="1"/>
          </p:nvPr>
        </p:nvSpPr>
        <p:spPr>
          <a:xfrm>
            <a:off x="457200" y="1309350"/>
            <a:ext cx="6602400" cy="3434100"/>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a:t>Read about each experiment.</a:t>
            </a:r>
            <a:endParaRPr/>
          </a:p>
          <a:p>
            <a:pPr marL="457200" lvl="0" indent="-393700" algn="l" rtl="0">
              <a:spcBef>
                <a:spcPts val="0"/>
              </a:spcBef>
              <a:spcAft>
                <a:spcPts val="0"/>
              </a:spcAft>
              <a:buSzPts val="2600"/>
              <a:buChar char="•"/>
            </a:pPr>
            <a:r>
              <a:rPr lang="en-US"/>
              <a:t>Sort experiments into two categories:</a:t>
            </a:r>
            <a:endParaRPr/>
          </a:p>
          <a:p>
            <a:pPr marL="914400" lvl="1" indent="-355600" algn="l" rtl="0">
              <a:spcBef>
                <a:spcPts val="0"/>
              </a:spcBef>
              <a:spcAft>
                <a:spcPts val="0"/>
              </a:spcAft>
              <a:buSzPts val="2000"/>
              <a:buChar char="•"/>
            </a:pPr>
            <a:r>
              <a:rPr lang="en-US"/>
              <a:t>Ethical</a:t>
            </a:r>
            <a:endParaRPr/>
          </a:p>
          <a:p>
            <a:pPr marL="914400" lvl="1" indent="-355600" algn="l" rtl="0">
              <a:spcBef>
                <a:spcPts val="0"/>
              </a:spcBef>
              <a:spcAft>
                <a:spcPts val="0"/>
              </a:spcAft>
              <a:buSzPts val="2000"/>
              <a:buChar char="•"/>
            </a:pPr>
            <a:r>
              <a:rPr lang="en-US"/>
              <a:t>Unethical</a:t>
            </a:r>
            <a:endParaRPr/>
          </a:p>
          <a:p>
            <a:pPr marL="457200" lvl="0" indent="-393700" algn="l" rtl="0">
              <a:spcBef>
                <a:spcPts val="0"/>
              </a:spcBef>
              <a:spcAft>
                <a:spcPts val="0"/>
              </a:spcAft>
              <a:buSzPts val="2600"/>
              <a:buChar char="•"/>
            </a:pPr>
            <a:r>
              <a:rPr lang="en-US"/>
              <a:t>Be ready to share why your group sorted the cards as you did. </a:t>
            </a:r>
            <a:endParaRPr/>
          </a:p>
        </p:txBody>
      </p:sp>
      <p:sp>
        <p:nvSpPr>
          <p:cNvPr id="153" name="Google Shape;153;g27c90b3e7f1_0_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Ethical or Unethical? </a:t>
            </a:r>
            <a:endParaRPr/>
          </a:p>
        </p:txBody>
      </p:sp>
      <p:pic>
        <p:nvPicPr>
          <p:cNvPr id="154" name="Google Shape;154;g27c90b3e7f1_0_0"/>
          <p:cNvPicPr preferRelativeResize="0"/>
          <p:nvPr/>
        </p:nvPicPr>
        <p:blipFill>
          <a:blip r:embed="rId3">
            <a:alphaModFix/>
          </a:blip>
          <a:stretch>
            <a:fillRect/>
          </a:stretch>
        </p:blipFill>
        <p:spPr>
          <a:xfrm>
            <a:off x="7059500" y="1164650"/>
            <a:ext cx="1982100" cy="19821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g27be3dcf764_0_0"/>
          <p:cNvSpPr txBox="1">
            <a:spLocks noGrp="1"/>
          </p:cNvSpPr>
          <p:nvPr>
            <p:ph type="body" idx="1"/>
          </p:nvPr>
        </p:nvSpPr>
        <p:spPr>
          <a:xfrm>
            <a:off x="457200" y="1309350"/>
            <a:ext cx="57753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Write down everything you have learned about how a person’s behavior is learned below the water line. </a:t>
            </a:r>
            <a:endParaRPr/>
          </a:p>
          <a:p>
            <a:pPr marL="914400" lvl="0" indent="0" algn="l" rtl="0">
              <a:lnSpc>
                <a:spcPct val="100000"/>
              </a:lnSpc>
              <a:spcBef>
                <a:spcPts val="400"/>
              </a:spcBef>
              <a:spcAft>
                <a:spcPts val="0"/>
              </a:spcAft>
              <a:buNone/>
            </a:pPr>
            <a:endParaRPr/>
          </a:p>
          <a:p>
            <a:pPr marL="1645836" lvl="7" indent="-60952" algn="l" rtl="0">
              <a:lnSpc>
                <a:spcPct val="100000"/>
              </a:lnSpc>
              <a:spcBef>
                <a:spcPts val="240"/>
              </a:spcBef>
              <a:spcAft>
                <a:spcPts val="0"/>
              </a:spcAft>
              <a:buSzPts val="1200"/>
              <a:buFont typeface="Calibri"/>
              <a:buNone/>
            </a:pPr>
            <a:endParaRPr/>
          </a:p>
        </p:txBody>
      </p:sp>
      <p:sp>
        <p:nvSpPr>
          <p:cNvPr id="160" name="Google Shape;160;g27be3dcf764_0_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Tip of the Iceberg</a:t>
            </a:r>
            <a:endParaRPr/>
          </a:p>
        </p:txBody>
      </p:sp>
      <p:pic>
        <p:nvPicPr>
          <p:cNvPr id="161" name="Google Shape;161;g27be3dcf764_0_0"/>
          <p:cNvPicPr preferRelativeResize="0"/>
          <p:nvPr/>
        </p:nvPicPr>
        <p:blipFill>
          <a:blip r:embed="rId3">
            <a:alphaModFix/>
          </a:blip>
          <a:stretch>
            <a:fillRect/>
          </a:stretch>
        </p:blipFill>
        <p:spPr>
          <a:xfrm>
            <a:off x="6386025" y="1027550"/>
            <a:ext cx="2605574" cy="2605576"/>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Monkey See, Monkey Do</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34289" lvl="0" indent="0" algn="l" rtl="0">
              <a:lnSpc>
                <a:spcPct val="100000"/>
              </a:lnSpc>
              <a:spcBef>
                <a:spcPts val="0"/>
              </a:spcBef>
              <a:spcAft>
                <a:spcPts val="0"/>
              </a:spcAft>
              <a:buSzPts val="2600"/>
              <a:buNone/>
            </a:pPr>
            <a:r>
              <a:rPr lang="en-US"/>
              <a:t>Observational Learning Theory</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a:t>
            </a:r>
            <a:endParaRPr/>
          </a:p>
        </p:txBody>
      </p:sp>
      <p:sp>
        <p:nvSpPr>
          <p:cNvPr id="101" name="Google Shape;101;p3"/>
          <p:cNvSpPr txBox="1">
            <a:spLocks noGrp="1"/>
          </p:cNvSpPr>
          <p:nvPr>
            <p:ph type="body" idx="1"/>
          </p:nvPr>
        </p:nvSpPr>
        <p:spPr>
          <a:xfrm>
            <a:off x="530352" y="2028497"/>
            <a:ext cx="7772400" cy="1950719"/>
          </a:xfrm>
          <a:prstGeom prst="rect">
            <a:avLst/>
          </a:prstGeom>
          <a:noFill/>
          <a:ln>
            <a:noFill/>
          </a:ln>
        </p:spPr>
        <p:txBody>
          <a:bodyPr spcFirstLastPara="1" wrap="square" lIns="45700" tIns="45700" rIns="45700" bIns="45700" anchor="t" anchorCtr="0">
            <a:normAutofit/>
          </a:bodyPr>
          <a:lstStyle/>
          <a:p>
            <a:pPr marL="55563" lvl="0" indent="0" algn="l" rtl="0">
              <a:lnSpc>
                <a:spcPct val="100000"/>
              </a:lnSpc>
              <a:spcBef>
                <a:spcPts val="0"/>
              </a:spcBef>
              <a:spcAft>
                <a:spcPts val="0"/>
              </a:spcAft>
              <a:buSzPts val="2600"/>
              <a:buNone/>
            </a:pPr>
            <a:r>
              <a:rPr lang="en-US"/>
              <a:t>How is behavior influenced?</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Lesson Objective</a:t>
            </a:r>
            <a:endParaRPr/>
          </a:p>
        </p:txBody>
      </p:sp>
      <p:sp>
        <p:nvSpPr>
          <p:cNvPr id="107" name="Google Shape;107;p4"/>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fontScale="92500" lnSpcReduction="10000"/>
          </a:bodyPr>
          <a:lstStyle/>
          <a:p>
            <a:pPr marL="457200" lvl="0" indent="-393700" algn="l" rtl="0">
              <a:lnSpc>
                <a:spcPct val="100000"/>
              </a:lnSpc>
              <a:spcBef>
                <a:spcPts val="0"/>
              </a:spcBef>
              <a:spcAft>
                <a:spcPts val="0"/>
              </a:spcAft>
              <a:buClr>
                <a:schemeClr val="accent4"/>
              </a:buClr>
              <a:buSzPts val="2600"/>
              <a:buChar char="•"/>
            </a:pPr>
            <a:r>
              <a:rPr lang="en-US" dirty="0"/>
              <a:t>Explain observational learning theory.</a:t>
            </a:r>
            <a:endParaRPr dirty="0"/>
          </a:p>
          <a:p>
            <a:pPr marL="457200" lvl="0" indent="-393700" algn="l" rtl="0">
              <a:lnSpc>
                <a:spcPct val="100000"/>
              </a:lnSpc>
              <a:spcBef>
                <a:spcPts val="0"/>
              </a:spcBef>
              <a:spcAft>
                <a:spcPts val="0"/>
              </a:spcAft>
              <a:buClr>
                <a:schemeClr val="accent4"/>
              </a:buClr>
              <a:buSzPts val="2600"/>
              <a:buChar char="•"/>
            </a:pPr>
            <a:r>
              <a:rPr lang="en-US" dirty="0"/>
              <a:t>Apply observational learning theory to a real-world scenario.</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txBox="1">
            <a:spLocks noGrp="1"/>
          </p:cNvSpPr>
          <p:nvPr>
            <p:ph type="body" idx="1"/>
          </p:nvPr>
        </p:nvSpPr>
        <p:spPr>
          <a:xfrm>
            <a:off x="457200" y="1309350"/>
            <a:ext cx="57753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Write down everything you know about how a person’s behavior is learned above the water line.</a:t>
            </a:r>
            <a:endParaRPr/>
          </a:p>
          <a:p>
            <a:pPr marL="914400" lvl="0" indent="0" algn="l" rtl="0">
              <a:lnSpc>
                <a:spcPct val="100000"/>
              </a:lnSpc>
              <a:spcBef>
                <a:spcPts val="40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13" name="Google Shape;113;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Tip of the Iceberg</a:t>
            </a:r>
            <a:endParaRPr/>
          </a:p>
        </p:txBody>
      </p:sp>
      <p:pic>
        <p:nvPicPr>
          <p:cNvPr id="114" name="Google Shape;114;p5"/>
          <p:cNvPicPr preferRelativeResize="0"/>
          <p:nvPr/>
        </p:nvPicPr>
        <p:blipFill>
          <a:blip r:embed="rId3">
            <a:alphaModFix/>
          </a:blip>
          <a:stretch>
            <a:fillRect/>
          </a:stretch>
        </p:blipFill>
        <p:spPr>
          <a:xfrm>
            <a:off x="6386025" y="1027550"/>
            <a:ext cx="2605574" cy="2605576"/>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6"/>
          <p:cNvSpPr txBox="1">
            <a:spLocks noGrp="1"/>
          </p:cNvSpPr>
          <p:nvPr>
            <p:ph type="body" idx="1"/>
          </p:nvPr>
        </p:nvSpPr>
        <p:spPr>
          <a:xfrm>
            <a:off x="457200" y="1309350"/>
            <a:ext cx="6267600" cy="3434100"/>
          </a:xfrm>
          <a:prstGeom prst="rect">
            <a:avLst/>
          </a:prstGeom>
          <a:noFill/>
          <a:ln>
            <a:noFill/>
          </a:ln>
        </p:spPr>
        <p:txBody>
          <a:bodyPr spcFirstLastPara="1" wrap="square" lIns="91425" tIns="45700" rIns="91425" bIns="45700" anchor="t" anchorCtr="0">
            <a:normAutofit lnSpcReduction="10000"/>
          </a:bodyPr>
          <a:lstStyle/>
          <a:p>
            <a:pPr marL="227012" lvl="0" indent="-227012" algn="l" rtl="0">
              <a:lnSpc>
                <a:spcPct val="100000"/>
              </a:lnSpc>
              <a:spcBef>
                <a:spcPts val="0"/>
              </a:spcBef>
              <a:spcAft>
                <a:spcPts val="0"/>
              </a:spcAft>
              <a:buClr>
                <a:schemeClr val="accent4"/>
              </a:buClr>
              <a:buSzPts val="2600"/>
              <a:buFont typeface="Arial"/>
              <a:buChar char="•"/>
            </a:pPr>
            <a:r>
              <a:rPr lang="en-US"/>
              <a:t>Write down three things you have learned from observing other people. </a:t>
            </a:r>
            <a:endParaRPr/>
          </a:p>
          <a:p>
            <a:pPr marL="227012" lvl="0" indent="-227012" algn="l" rtl="0">
              <a:lnSpc>
                <a:spcPct val="100000"/>
              </a:lnSpc>
              <a:spcBef>
                <a:spcPts val="0"/>
              </a:spcBef>
              <a:spcAft>
                <a:spcPts val="0"/>
              </a:spcAft>
              <a:buSzPts val="2600"/>
              <a:buChar char="•"/>
            </a:pPr>
            <a:r>
              <a:rPr lang="en-US"/>
              <a:t>Stand up at your desk. </a:t>
            </a:r>
            <a:endParaRPr/>
          </a:p>
          <a:p>
            <a:pPr marL="227012" lvl="0" indent="-227012" algn="l" rtl="0">
              <a:lnSpc>
                <a:spcPct val="100000"/>
              </a:lnSpc>
              <a:spcBef>
                <a:spcPts val="0"/>
              </a:spcBef>
              <a:spcAft>
                <a:spcPts val="0"/>
              </a:spcAft>
              <a:buSzPts val="2600"/>
              <a:buChar char="•"/>
            </a:pPr>
            <a:r>
              <a:rPr lang="en-US"/>
              <a:t>Take turns reading one thing you have learned from observation.</a:t>
            </a:r>
            <a:endParaRPr/>
          </a:p>
          <a:p>
            <a:pPr marL="227012" lvl="0" indent="-227012" algn="l" rtl="0">
              <a:lnSpc>
                <a:spcPct val="100000"/>
              </a:lnSpc>
              <a:spcBef>
                <a:spcPts val="0"/>
              </a:spcBef>
              <a:spcAft>
                <a:spcPts val="0"/>
              </a:spcAft>
              <a:buSzPts val="2600"/>
              <a:buChar char="•"/>
            </a:pPr>
            <a:r>
              <a:rPr lang="en-US"/>
              <a:t>When you hear something you also wrote down, cross it off your list.</a:t>
            </a:r>
            <a:endParaRPr/>
          </a:p>
          <a:p>
            <a:pPr marL="227012" lvl="0" indent="-227012" algn="l" rtl="0">
              <a:lnSpc>
                <a:spcPct val="100000"/>
              </a:lnSpc>
              <a:spcBef>
                <a:spcPts val="0"/>
              </a:spcBef>
              <a:spcAft>
                <a:spcPts val="0"/>
              </a:spcAft>
              <a:buSzPts val="2600"/>
              <a:buChar char="•"/>
            </a:pPr>
            <a:r>
              <a:rPr lang="en-US"/>
              <a:t>When all three things on your list have been shared by your classmates, sit down. </a:t>
            </a:r>
            <a:endParaRPr/>
          </a:p>
          <a:p>
            <a:pPr marL="1645836" lvl="7" indent="-60951" algn="l" rtl="0">
              <a:lnSpc>
                <a:spcPct val="100000"/>
              </a:lnSpc>
              <a:spcBef>
                <a:spcPts val="240"/>
              </a:spcBef>
              <a:spcAft>
                <a:spcPts val="0"/>
              </a:spcAft>
              <a:buSzPts val="1200"/>
              <a:buFont typeface="Calibri"/>
              <a:buNone/>
            </a:pPr>
            <a:endParaRPr/>
          </a:p>
        </p:txBody>
      </p:sp>
      <p:sp>
        <p:nvSpPr>
          <p:cNvPr id="120" name="Google Shape;120;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Stand Up, Sit Down</a:t>
            </a:r>
            <a:endParaRPr/>
          </a:p>
        </p:txBody>
      </p:sp>
      <p:pic>
        <p:nvPicPr>
          <p:cNvPr id="121" name="Google Shape;121;p6"/>
          <p:cNvPicPr preferRelativeResize="0"/>
          <p:nvPr/>
        </p:nvPicPr>
        <p:blipFill>
          <a:blip r:embed="rId3">
            <a:alphaModFix/>
          </a:blip>
          <a:stretch>
            <a:fillRect/>
          </a:stretch>
        </p:blipFill>
        <p:spPr>
          <a:xfrm>
            <a:off x="6877200" y="1316897"/>
            <a:ext cx="2114400" cy="2027877"/>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7" descr="What do you think? Can we learn only through direct experience, or also from studying others? To prove that children can learn by mere observation, american-canadian psychologist Albert Bandura came up with the Bobo Doll Experiments - a set of controversial studies, which involved preschool children, adult models and a stand-up punch doll. What did he find out?&#10;&#10;SUPPORT us to learn more about how scientists explore the human mind! &#10;https://www.patreon.com/sprouts  🐦:&#10;&#10;DOWNLOAD video without ads and background music 🤫:&#10;https://sproutsschools.com/video-lessons/&#10;&#10;SIGN UP to our mailing list and never miss a new video from us 🔔:&#10;http://eepurl.com/dNU4BQ &#10;&#10;SOURCES and teaching resources 🎓:&#10;https://sproutsschools.com/banduras-social-learning-theory&#10;&#10;VISIT our website :&#10;https://www.sproutsschools.com&#10;&#10;CONTRIBUTE by upvoting your favorite topic or suggesting new ones :&#10;https://sprouts.featureupvote.com/&#10;&#10;THANKS to our patrons &#10;Andrea Basilio Rava, Angela, Badrah, Brilliant Minds Learning, Cedric.Wang, Daniel Kramer, Denis Kraus, Digital INnov8ors, Esther Chiang, Eva Marie Koblin, Gatsby Dkdc, Ginger, Hal Beltran, ICH KANN DEUTSCH UND ES WAR EINFACH!, Jannes Kroon, Jeffrey Cassianna, Joanne Doyle, Johan Klassen, Jonathan Schwarz, Liskaya, Marcel, Margaret Grace, María, Marq Short, Mathis Nu, Mezes.Macko, Muhammad Humayun, Okan Elibol, Petra, Raymond Fujioka, Reynir Örn Bachmann Guðmundsson, Robert Cook, scripz, Si, Stephen, Stephen Clark, Stefan Gros, Susan Schuster, Tetiana Gerasymova, Tristan Scifo, Victor Paweletz, Wolfgang Vullhorst and all the others.Thank you! To join them visit www.patreon.com/sprouts &#10;&#10;COLLABORATORS&#10;Script: Jonas Koblin&#10;Artist: Pascal Gaggelli&#10;Voice: Mithril&#10;Coloring: Nalin&#10;Editing: Peera Lertsukittipongsa&#10;Head of Partnership Programme: Selina Bador&#10;Production: Bianka&#10;Proofreading: Susan&#10;Sound Design: Miguel Ojeda&#10;&#10;SOUNDTRACKS&#10;Nice Toys - Studio Le Bus&#10;Toys Are Alive - Studio Le Bus  &#10;&#10;DIG DEEPER with these top videos, games and resources:&#10;Bandura’s Social Learning Theory in education-implications for teaching and learning &#10;https://teacherofsci.com/social-learning-theory/&#10;Summary of comments and criticisms -  by verwellmind.com&#10;https://www.verywellmind.com/bobo-doll-experiment-2794993#:~:text=Some%20critics%20argue%20that%20the,might%20suffer%20from%20selection%20bias.&#10;The Perils of Flawed Experimentation - criticism of the Bobo Doll experiment&#10;https://ctlsites.uga.edu/metainquisition/the-perils-of-flawed-experimentation/&#10;&#10;SOURCES&#10;https://en.wikipedia.org/wiki/Albert_Bandura&#10;https://en.wikipedia.org/wiki/Social_learning_theory&#10;https://en.wikipedia.org/wiki/Bobo_doll_experiment&#10;https://www.verywellmind.com/social-learning-theory-2795074&#10;&#10;CLASSROOM EXERCISE &#10;Experiment! Choose two or more activities that your class will be doing together (best would be simple physical actions like summersaults or yoga poses). For each activity select a different style of demonstration (one demonstrate yourself, one let a student demonstrate, and one will only be described to the students). Make sure everyone executes each pose or activity once. Which learning style do your students prefer? Could they do it better? Encourage each of your students to demonstrate their own activity or pose and explain it in a way they think their classmates will get it. Vary the level of detail of explanation for more interesting results!&#10;&#10;Chapters&#10;00:00 Bandura's Hypothesis&#10;00:07 The Bobo Doll Experiment&#10;02:39 Bandura's impact&#10;03:06 Tenets of Social Learning Theory&#10;03:44 Conclusion" title="Social Learning Theory: Bandura’s Bobo Beatdown Experiments">
            <a:hlinkClick r:id="rId3"/>
          </p:cNvPr>
          <p:cNvPicPr preferRelativeResize="0"/>
          <p:nvPr/>
        </p:nvPicPr>
        <p:blipFill>
          <a:blip r:embed="rId4">
            <a:alphaModFix/>
          </a:blip>
          <a:stretch>
            <a:fillRect/>
          </a:stretch>
        </p:blipFill>
        <p:spPr>
          <a:xfrm>
            <a:off x="1003425" y="396025"/>
            <a:ext cx="7034650" cy="3957000"/>
          </a:xfrm>
          <a:prstGeom prst="rect">
            <a:avLst/>
          </a:prstGeom>
          <a:noFill/>
          <a:ln>
            <a:noFill/>
          </a:ln>
        </p:spPr>
      </p:pic>
      <p:sp>
        <p:nvSpPr>
          <p:cNvPr id="127" name="Google Shape;127;p7"/>
          <p:cNvSpPr txBox="1"/>
          <p:nvPr/>
        </p:nvSpPr>
        <p:spPr>
          <a:xfrm>
            <a:off x="3660600" y="4533525"/>
            <a:ext cx="1822800" cy="415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u="sng">
                <a:solidFill>
                  <a:schemeClr val="dk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Social Learning Theory</a:t>
            </a:r>
            <a:endParaRPr>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gtEl>
                                        <p:attrNameLst>
                                          <p:attrName>style.visibility</p:attrName>
                                        </p:attrNameLst>
                                      </p:cBhvr>
                                      <p:to>
                                        <p:strVal val="visible"/>
                                      </p:to>
                                    </p:set>
                                    <p:animEffect transition="in" filter="fade">
                                      <p:cBhvr>
                                        <p:cTn id="7" dur="1000"/>
                                        <p:tgtEl>
                                          <p:spTgt spid="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8"/>
          <p:cNvSpPr txBox="1">
            <a:spLocks noGrp="1"/>
          </p:cNvSpPr>
          <p:nvPr>
            <p:ph type="body" idx="1"/>
          </p:nvPr>
        </p:nvSpPr>
        <p:spPr>
          <a:xfrm>
            <a:off x="457200" y="1309350"/>
            <a:ext cx="58413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On the left side of the T-chart, write down what was discovered about how people learned. </a:t>
            </a:r>
            <a:endParaRPr/>
          </a:p>
          <a:p>
            <a:pPr marL="914400" lvl="1" indent="-355600" algn="l" rtl="0">
              <a:lnSpc>
                <a:spcPct val="100000"/>
              </a:lnSpc>
              <a:spcBef>
                <a:spcPts val="0"/>
              </a:spcBef>
              <a:spcAft>
                <a:spcPts val="0"/>
              </a:spcAft>
              <a:buSzPts val="2000"/>
              <a:buChar char="•"/>
            </a:pPr>
            <a:r>
              <a:rPr lang="en-US"/>
              <a:t>Consider what the study results showed about learning. </a:t>
            </a:r>
            <a:endParaRPr/>
          </a:p>
          <a:p>
            <a:pPr marL="914400" lvl="1" indent="-355600" algn="l" rtl="0">
              <a:lnSpc>
                <a:spcPct val="100000"/>
              </a:lnSpc>
              <a:spcBef>
                <a:spcPts val="0"/>
              </a:spcBef>
              <a:spcAft>
                <a:spcPts val="0"/>
              </a:spcAft>
              <a:buSzPts val="2000"/>
              <a:buChar char="•"/>
            </a:pPr>
            <a:r>
              <a:rPr lang="en-US"/>
              <a:t>Consider what the researcher concluded about how people learn. </a:t>
            </a:r>
            <a:endParaRPr/>
          </a:p>
          <a:p>
            <a:pPr marL="457200" lvl="0" indent="0" algn="l" rtl="0">
              <a:lnSpc>
                <a:spcPct val="100000"/>
              </a:lnSpc>
              <a:spcBef>
                <a:spcPts val="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33" name="Google Shape;133;p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Observational Learning</a:t>
            </a:r>
            <a:endParaRPr/>
          </a:p>
        </p:txBody>
      </p:sp>
      <p:pic>
        <p:nvPicPr>
          <p:cNvPr id="134" name="Google Shape;134;p8"/>
          <p:cNvPicPr preferRelativeResize="0"/>
          <p:nvPr/>
        </p:nvPicPr>
        <p:blipFill>
          <a:blip r:embed="rId3">
            <a:alphaModFix/>
          </a:blip>
          <a:stretch>
            <a:fillRect/>
          </a:stretch>
        </p:blipFill>
        <p:spPr>
          <a:xfrm>
            <a:off x="6450900" y="1316897"/>
            <a:ext cx="2540701" cy="238050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27bb38c46af_0_11"/>
          <p:cNvSpPr txBox="1">
            <a:spLocks noGrp="1"/>
          </p:cNvSpPr>
          <p:nvPr>
            <p:ph type="body" idx="1"/>
          </p:nvPr>
        </p:nvSpPr>
        <p:spPr>
          <a:xfrm>
            <a:off x="457200" y="1309350"/>
            <a:ext cx="5707800"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SzPts val="2600"/>
              <a:buChar char="•"/>
            </a:pPr>
            <a:r>
              <a:rPr lang="en-US"/>
              <a:t>On the right side of the T-chart, write down what the possible limitations could be to this experiment. </a:t>
            </a:r>
            <a:endParaRPr/>
          </a:p>
          <a:p>
            <a:pPr marL="914400" lvl="1" indent="-355600" algn="l" rtl="0">
              <a:lnSpc>
                <a:spcPct val="100000"/>
              </a:lnSpc>
              <a:spcBef>
                <a:spcPts val="0"/>
              </a:spcBef>
              <a:spcAft>
                <a:spcPts val="0"/>
              </a:spcAft>
              <a:buSzPts val="2000"/>
              <a:buChar char="•"/>
            </a:pPr>
            <a:r>
              <a:rPr lang="en-US" dirty="0"/>
              <a:t>Consider the age of the children.</a:t>
            </a:r>
            <a:endParaRPr dirty="0"/>
          </a:p>
          <a:p>
            <a:pPr marL="914400" lvl="1" indent="-355600" algn="l" rtl="0">
              <a:lnSpc>
                <a:spcPct val="100000"/>
              </a:lnSpc>
              <a:spcBef>
                <a:spcPts val="0"/>
              </a:spcBef>
              <a:spcAft>
                <a:spcPts val="0"/>
              </a:spcAft>
              <a:buSzPts val="2000"/>
              <a:buChar char="•"/>
            </a:pPr>
            <a:r>
              <a:rPr lang="en-US" dirty="0"/>
              <a:t>Consider if the experiment mirrored real life.</a:t>
            </a:r>
            <a:endParaRPr dirty="0"/>
          </a:p>
          <a:p>
            <a:pPr marL="914400" lvl="1" indent="-355600" algn="l" rtl="0">
              <a:lnSpc>
                <a:spcPct val="100000"/>
              </a:lnSpc>
              <a:spcBef>
                <a:spcPts val="0"/>
              </a:spcBef>
              <a:spcAft>
                <a:spcPts val="0"/>
              </a:spcAft>
              <a:buSzPts val="2000"/>
              <a:buChar char="•"/>
            </a:pPr>
            <a:r>
              <a:rPr lang="en-US" dirty="0"/>
              <a:t>Consider if the lack of consequences could have played a role in the children’s behavior. </a:t>
            </a:r>
            <a:endParaRPr dirty="0"/>
          </a:p>
          <a:p>
            <a:pPr marL="1645836" lvl="7" indent="-60952" algn="l" rtl="0">
              <a:lnSpc>
                <a:spcPct val="100000"/>
              </a:lnSpc>
              <a:spcBef>
                <a:spcPts val="240"/>
              </a:spcBef>
              <a:spcAft>
                <a:spcPts val="0"/>
              </a:spcAft>
              <a:buSzPts val="1200"/>
              <a:buFont typeface="Calibri"/>
              <a:buNone/>
            </a:pPr>
            <a:endParaRPr dirty="0"/>
          </a:p>
        </p:txBody>
      </p:sp>
      <p:sp>
        <p:nvSpPr>
          <p:cNvPr id="140" name="Google Shape;140;g27bb38c46af_0_1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Observational Learning</a:t>
            </a:r>
            <a:endParaRPr/>
          </a:p>
        </p:txBody>
      </p:sp>
      <p:pic>
        <p:nvPicPr>
          <p:cNvPr id="141" name="Google Shape;141;g27bb38c46af_0_11"/>
          <p:cNvPicPr preferRelativeResize="0"/>
          <p:nvPr/>
        </p:nvPicPr>
        <p:blipFill>
          <a:blip r:embed="rId3">
            <a:alphaModFix/>
          </a:blip>
          <a:stretch>
            <a:fillRect/>
          </a:stretch>
        </p:blipFill>
        <p:spPr>
          <a:xfrm>
            <a:off x="6450900" y="1316897"/>
            <a:ext cx="2540701" cy="238050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549</Words>
  <Application>Microsoft Office PowerPoint</Application>
  <PresentationFormat>On-screen Show (16:9)</PresentationFormat>
  <Paragraphs>47</Paragraphs>
  <Slides>12</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Noto Sans Symbols</vt:lpstr>
      <vt:lpstr>LEARN theme</vt:lpstr>
      <vt:lpstr>LEARN theme</vt:lpstr>
      <vt:lpstr>PowerPoint Presentation</vt:lpstr>
      <vt:lpstr>Monkey See, Monkey Do</vt:lpstr>
      <vt:lpstr>Essential Question</vt:lpstr>
      <vt:lpstr>Lesson Objective</vt:lpstr>
      <vt:lpstr>Tip of the Iceberg</vt:lpstr>
      <vt:lpstr>Stand Up, Sit Down</vt:lpstr>
      <vt:lpstr>PowerPoint Presentation</vt:lpstr>
      <vt:lpstr>Observational Learning</vt:lpstr>
      <vt:lpstr>Observational Learning</vt:lpstr>
      <vt:lpstr>Ethical Experiments </vt:lpstr>
      <vt:lpstr>Ethical or Unethical? </vt:lpstr>
      <vt:lpstr>Tip of the Iceberg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k20center@ou.edu</dc:creator>
  <cp:lastModifiedBy>Bracken, Pam</cp:lastModifiedBy>
  <cp:revision>4</cp:revision>
  <dcterms:created xsi:type="dcterms:W3CDTF">2021-08-30T12:17:31Z</dcterms:created>
  <dcterms:modified xsi:type="dcterms:W3CDTF">2023-09-25T19:43:01Z</dcterms:modified>
</cp:coreProperties>
</file>