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4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Noto Sans" panose="020B050204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CD852-FD71-4BAF-8189-5CE32D78808D}" v="229" dt="2023-10-17T14:01:33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9" d="100"/>
          <a:sy n="159" d="100"/>
        </p:scale>
        <p:origin x="15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3bf3de1ed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3bf3de1ed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3bf3de1ed0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3bf3de1ed0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d947d0e5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d947d0e58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d947d0e5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8d947d0e58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40c1288b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40c1288b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40c1288bb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40c1288bb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0c1288bb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0c1288bb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0c1288bb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40c1288bb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bf3de1ed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3bf3de1ed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3bf3de1ed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3bf3de1ed0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3bf3de1ed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3bf3de1ed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3bf3de1ed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3bf3de1ed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3bf3de1ed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3bf3de1ed0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bf3de1ed0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bf3de1ed0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3575050" y="1428750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●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●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●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2"/>
          </p:nvPr>
        </p:nvSpPr>
        <p:spPr>
          <a:xfrm>
            <a:off x="457200" y="1428750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●"/>
              <a:defRPr sz="1500"/>
            </a:lvl2pPr>
            <a:lvl3pPr marL="1371600" lvl="2" indent="-28860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●"/>
              <a:defRPr sz="1350"/>
            </a:lvl3pPr>
            <a:lvl4pPr marL="1828800" lvl="3" indent="-27813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●"/>
              <a:defRPr sz="1200"/>
            </a:lvl4pPr>
            <a:lvl5pPr marL="2286000" lvl="4" indent="-278129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●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" name="Google Shape;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●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●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●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●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●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●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●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●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●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●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pic>
        <p:nvPicPr>
          <p:cNvPr id="48" name="Google Shape;4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blue">
  <p:cSld name="Title and body blu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836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2986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●"/>
              <a:defRPr/>
            </a:lvl3pPr>
            <a:lvl4pPr marL="1828800" lvl="3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●"/>
              <a:defRPr/>
            </a:lvl4pPr>
            <a:lvl5pPr marL="2286000" lvl="4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●"/>
              <a:defRPr/>
            </a:lvl5pPr>
            <a:lvl6pPr marL="2743200" lvl="5" indent="-2971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●"/>
              <a:defRPr/>
            </a:lvl6pPr>
            <a:lvl7pPr marL="3200400" lvl="6" indent="-2895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ed">
  <p:cSld name="Title and body red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20"/>
              </a:buClr>
              <a:buSzPts val="3600"/>
              <a:buFont typeface="Calibri"/>
              <a:buNone/>
              <a:defRPr>
                <a:solidFill>
                  <a:srgbClr val="971D2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2986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●"/>
              <a:defRPr/>
            </a:lvl3pPr>
            <a:lvl4pPr marL="1828800" lvl="3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●"/>
              <a:defRPr/>
            </a:lvl4pPr>
            <a:lvl5pPr marL="2286000" lvl="4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●"/>
              <a:defRPr/>
            </a:lvl5pPr>
            <a:lvl6pPr marL="2743200" lvl="5" indent="-2971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●"/>
              <a:defRPr/>
            </a:lvl6pPr>
            <a:lvl7pPr marL="3200400" lvl="6" indent="-2895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yellow">
  <p:cSld name="Title and body yellow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219"/>
              </a:buClr>
              <a:buSzPts val="36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2986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3"/>
              <a:buChar char="●"/>
              <a:defRPr/>
            </a:lvl3pPr>
            <a:lvl4pPr marL="1828800" lvl="3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●"/>
              <a:defRPr/>
            </a:lvl4pPr>
            <a:lvl5pPr marL="2286000" lvl="4" indent="-29051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75"/>
              <a:buChar char="●"/>
              <a:defRPr/>
            </a:lvl5pPr>
            <a:lvl6pPr marL="2743200" lvl="5" indent="-29717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●"/>
              <a:defRPr/>
            </a:lvl6pPr>
            <a:lvl7pPr marL="3200400" lvl="6" indent="-2895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nstantia"/>
              <a:buChar char="•"/>
              <a:defRPr/>
            </a:lvl8pPr>
            <a:lvl9pPr marL="4114800" lvl="8" indent="-2952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Constantia"/>
              <a:buChar char="•"/>
              <a:defRPr/>
            </a:lvl9pPr>
          </a:lstStyle>
          <a:p>
            <a:endParaRPr/>
          </a:p>
        </p:txBody>
      </p:sp>
      <p:pic>
        <p:nvPicPr>
          <p:cNvPr id="61" name="Google Shape;6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6"/>
              <a:buFont typeface="Georgia"/>
              <a:buNone/>
              <a:defRPr sz="3586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130025" rIns="130025" bIns="1300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●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●"/>
              <a:defRPr/>
            </a:lvl4pPr>
            <a:lvl5pPr marL="2286000" lvl="4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●"/>
              <a:defRPr sz="1371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●"/>
              <a:defRPr sz="1371"/>
            </a:lvl6pPr>
            <a:lvl7pPr marL="3200400" lvl="6" indent="-28956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60"/>
              <a:buChar char="●"/>
              <a:defRPr sz="1371"/>
            </a:lvl7pPr>
            <a:lvl8pPr marL="3657600" lvl="7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371"/>
            </a:lvl8pPr>
            <a:lvl9pPr marL="4114800" lvl="8" indent="-29527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1050"/>
              <a:buChar char="•"/>
              <a:defRPr sz="1371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88" cy="288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●"/>
              <a:defRPr sz="1500"/>
            </a:lvl2pPr>
            <a:lvl3pPr marL="1371600" lvl="2" indent="-28860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●"/>
              <a:defRPr sz="1350"/>
            </a:lvl3pPr>
            <a:lvl4pPr marL="1828800" lvl="3" indent="-27813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●"/>
              <a:defRPr sz="1200"/>
            </a:lvl4pPr>
            <a:lvl5pPr marL="2286000" lvl="4" indent="-278129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●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4"/>
          </p:nvPr>
        </p:nvSpPr>
        <p:spPr>
          <a:xfrm>
            <a:off x="4645027" y="1885950"/>
            <a:ext cx="4041775" cy="288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0956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Char char="●"/>
              <a:defRPr sz="1500"/>
            </a:lvl2pPr>
            <a:lvl3pPr marL="1371600" lvl="2" indent="-288607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Char char="●"/>
              <a:defRPr sz="1350"/>
            </a:lvl3pPr>
            <a:lvl4pPr marL="1828800" lvl="3" indent="-27813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●"/>
              <a:defRPr sz="1200"/>
            </a:lvl4pPr>
            <a:lvl5pPr marL="2286000" lvl="4" indent="-278129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Char char="●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"/>
              <a:buChar char="●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"/>
              <a:buChar char="●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"/>
              <a:buChar char="●"/>
              <a:defRPr sz="13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nstantia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onstantia"/>
              <a:buChar char="•"/>
              <a:defRPr sz="105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>
            <a:spLocks noGrp="1"/>
          </p:cNvSpPr>
          <p:nvPr>
            <p:ph type="title"/>
          </p:nvPr>
        </p:nvSpPr>
        <p:spPr>
          <a:xfrm>
            <a:off x="517286" y="207825"/>
            <a:ext cx="8305800" cy="85725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Painting a Picture: Image 2</a:t>
            </a:r>
            <a:endParaRPr dirty="0"/>
          </a:p>
        </p:txBody>
      </p:sp>
      <p:pic>
        <p:nvPicPr>
          <p:cNvPr id="123" name="Google Shape;1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172" y="636450"/>
            <a:ext cx="1745928" cy="21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6"/>
          <p:cNvSpPr txBox="1"/>
          <p:nvPr/>
        </p:nvSpPr>
        <p:spPr>
          <a:xfrm>
            <a:off x="550402" y="1258014"/>
            <a:ext cx="2455800" cy="22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764" y="1198826"/>
            <a:ext cx="5562002" cy="3894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484300" y="200750"/>
            <a:ext cx="8305800" cy="85725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Painting a Picture: Image 3</a:t>
            </a:r>
            <a:endParaRPr dirty="0"/>
          </a:p>
        </p:txBody>
      </p:sp>
      <p:pic>
        <p:nvPicPr>
          <p:cNvPr id="132" name="Google Shape;1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172" y="636450"/>
            <a:ext cx="1745928" cy="21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099" y="1236245"/>
            <a:ext cx="4704347" cy="3706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title"/>
          </p:nvPr>
        </p:nvSpPr>
        <p:spPr>
          <a:xfrm>
            <a:off x="484300" y="207825"/>
            <a:ext cx="8305800" cy="85725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Painting a Picture: Image 4</a:t>
            </a:r>
            <a:endParaRPr dirty="0"/>
          </a:p>
        </p:txBody>
      </p:sp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172" y="636450"/>
            <a:ext cx="1745928" cy="21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163" y="1299411"/>
            <a:ext cx="5480612" cy="3694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Painting a Picture Continued</a:t>
            </a:r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457200" y="1451600"/>
            <a:ext cx="6453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Now that you have viewed the images, consider the following questions:</a:t>
            </a:r>
            <a:endParaRPr sz="24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Who is often leading the prayer in these images?</a:t>
            </a:r>
            <a:endParaRPr sz="20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Did you get the sense that anyone was forced to participate in any of these images?</a:t>
            </a:r>
            <a:endParaRPr sz="20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Do you think students would be worried about being either positively or negatively affected at school if they made the decision not to participate?</a:t>
            </a:r>
            <a:endParaRPr sz="2000" dirty="0"/>
          </a:p>
        </p:txBody>
      </p:sp>
      <p:pic>
        <p:nvPicPr>
          <p:cNvPr id="148" name="Google Shape;1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172" y="636450"/>
            <a:ext cx="1745928" cy="2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457200" y="338479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Engel v. Vitale (1962)</a:t>
            </a:r>
            <a:endParaRPr dirty="0"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1"/>
          </p:nvPr>
        </p:nvSpPr>
        <p:spPr>
          <a:xfrm>
            <a:off x="347816" y="1292132"/>
            <a:ext cx="8229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In a landmark Supreme Court case, Engel v. Vitale (1962), the Court examined the constitutionality of a state-sanctioned prayer that was recited in New York Public schools. 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Read the short document about Engel v. Vitale to learn more about the case.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Use the information from the reading to complete the graphic organizer. </a:t>
            </a:r>
            <a:endParaRPr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>
            <a:spLocks noGrp="1"/>
          </p:cNvSpPr>
          <p:nvPr>
            <p:ph type="title"/>
          </p:nvPr>
        </p:nvSpPr>
        <p:spPr>
          <a:xfrm>
            <a:off x="457200" y="62741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Constructive Controversy</a:t>
            </a:r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body" idx="1"/>
          </p:nvPr>
        </p:nvSpPr>
        <p:spPr>
          <a:xfrm>
            <a:off x="457200" y="986300"/>
            <a:ext cx="82755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For this activity, there will be two to three students in each group. 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Reflect on the following prompt and guiding questions.</a:t>
            </a:r>
            <a:endParaRPr sz="24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-US" sz="2000" dirty="0"/>
              <a:t>Under what circumstances might </a:t>
            </a:r>
            <a:r>
              <a:rPr lang="en-US" sz="2000" b="1" dirty="0"/>
              <a:t>prayer at school events</a:t>
            </a:r>
            <a:r>
              <a:rPr lang="en-US" sz="2000" dirty="0"/>
              <a:t> be considered a violation of separation of church and state, and in what circumstances might it not be a violation?</a:t>
            </a:r>
            <a:endParaRPr sz="2000"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Are students forced to participate?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Is the activity led by students?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Does the activity occur before or after school?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Is the activity graded? Will students be punished for the activity?</a:t>
            </a:r>
            <a:endParaRPr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457200" y="-9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Post-Engel v. Vitale</a:t>
            </a:r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body" idx="1"/>
          </p:nvPr>
        </p:nvSpPr>
        <p:spPr>
          <a:xfrm>
            <a:off x="457200" y="857399"/>
            <a:ext cx="7889400" cy="392515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Below we have listed other cases involving prayer at school events:</a:t>
            </a:r>
            <a:endParaRPr sz="24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Abington School District v. Schempp (1963): The Supreme Court ruled that mandatory Bible readings or recitation of the Lord's Prayer in public schools violated the Establishment Clause.</a:t>
            </a:r>
            <a:endParaRPr sz="16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Lee. v. Weisman (1992): The Supreme Court ruled that including clergy-led prayer at public school graduation ceremonies was unconstitutional.</a:t>
            </a:r>
            <a:endParaRPr sz="16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Santa Fe Independent School District v. Doe (2000): The Supreme Court held that student-led and student-initiated prayer over the public address system at high school football games violated the Establishment Clause. </a:t>
            </a:r>
            <a:endParaRPr sz="16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Kennedy v. Bremerton (2022): The Free Exercise and Free Speech Clauses of the First Amendment protect an individual who engages in a personal religious observance from government reprisal. </a:t>
            </a:r>
            <a:endParaRPr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Reflection</a:t>
            </a:r>
            <a:endParaRPr/>
          </a:p>
        </p:txBody>
      </p:sp>
      <p:sp>
        <p:nvSpPr>
          <p:cNvPr id="172" name="Google Shape;172;p33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How do the rulings in these cases about school prayer compare to your statement of advice?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Says, I Say, and So</a:t>
            </a:r>
            <a:endParaRPr dirty="0"/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7182853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Take out your It Says, I Say, and So Handout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Complete the graphic organizer using what you have learned in this lesson.</a:t>
            </a:r>
            <a:endParaRPr sz="24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530"/>
              <a:buFont typeface="Wingdings" panose="05000000000000000000" pitchFamily="2" charset="2"/>
              <a:buChar char="§"/>
            </a:pPr>
            <a:r>
              <a:rPr lang="en-US" dirty="0"/>
              <a:t>What rights are outlined in the First Amendment?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530"/>
              <a:buFont typeface="Wingdings" panose="05000000000000000000" pitchFamily="2" charset="2"/>
              <a:buChar char="§"/>
            </a:pPr>
            <a:r>
              <a:rPr lang="en-US" dirty="0"/>
              <a:t>What do you think it means to have these rights in practice?</a:t>
            </a:r>
            <a:endParaRPr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530"/>
              <a:buFont typeface="Wingdings" panose="05000000000000000000" pitchFamily="2" charset="2"/>
              <a:buChar char="§"/>
            </a:pPr>
            <a:r>
              <a:rPr lang="en-US" dirty="0"/>
              <a:t>How did the Supreme Court’s ruling in Engel v. Vitale (1962) shape the interpretation of the First Amendment and impact the perception of the role of </a:t>
            </a:r>
            <a:r>
              <a:rPr lang="en-US"/>
              <a:t>religion in </a:t>
            </a:r>
            <a:r>
              <a:rPr lang="en-US" dirty="0"/>
              <a:t>public schools?</a:t>
            </a:r>
            <a:endParaRPr sz="10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9" name="Google Shape;1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6038" y="422750"/>
            <a:ext cx="2952763" cy="96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8418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Engel v. Vitale (1962)</a:t>
            </a:r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ubTitle" idx="1"/>
          </p:nvPr>
        </p:nvSpPr>
        <p:spPr>
          <a:xfrm>
            <a:off x="533400" y="2421400"/>
            <a:ext cx="47919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</a:pPr>
            <a:r>
              <a:rPr lang="en-US"/>
              <a:t>Preserving the Separation of Church and State</a:t>
            </a:r>
            <a:endParaRPr/>
          </a:p>
        </p:txBody>
      </p:sp>
      <p:pic>
        <p:nvPicPr>
          <p:cNvPr id="76" name="Google Shape;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8575" y="1646500"/>
            <a:ext cx="2445350" cy="24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530350" y="2028500"/>
            <a:ext cx="82365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How did the Supreme Court’s ruling in Engel v. Vitale (1962) shape the interpretation of the First Amendment and impact the role of religion within public schools?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4569-70BB-3F1B-AB50-6AD1AC47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566446"/>
            <a:ext cx="7772400" cy="1021842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D6A1E-6DDD-44C5-E135-71D13D4C5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1860056"/>
            <a:ext cx="7772400" cy="1132284"/>
          </a:xfrm>
        </p:spPr>
        <p:txBody>
          <a:bodyPr/>
          <a:lstStyle/>
          <a:p>
            <a: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bg1"/>
              </a:buClr>
              <a:buSzPts val="2600"/>
              <a:buAutoNum type="arabicPeriod"/>
            </a:pPr>
            <a:r>
              <a:rPr lang="en-US" dirty="0"/>
              <a:t>Consider the limitations of the First Amendment and freedom of religion.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600"/>
              <a:buAutoNum type="arabicPeriod"/>
            </a:pPr>
            <a:r>
              <a:rPr lang="en-US" dirty="0"/>
              <a:t>Explain the significance of the “Establishment Clause” within the First Amendment. </a:t>
            </a: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600"/>
              <a:buAutoNum type="arabicPeriod"/>
            </a:pPr>
            <a:r>
              <a:rPr lang="en-US" dirty="0"/>
              <a:t>Reflect on the relationship between state and religious institutions within modern society. </a:t>
            </a:r>
          </a:p>
          <a:p>
            <a:pPr>
              <a:buClr>
                <a:schemeClr val="bg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0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title"/>
          </p:nvPr>
        </p:nvSpPr>
        <p:spPr>
          <a:xfrm>
            <a:off x="457200" y="193291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Think-Pair-Share</a:t>
            </a:r>
            <a:endParaRPr dirty="0"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457200" y="1191875"/>
            <a:ext cx="74100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Take a moment to consider the following question.</a:t>
            </a:r>
          </a:p>
          <a:p>
            <a:pPr lvl="2" indent="-393700">
              <a:spcBef>
                <a:spcPts val="52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How far is it possible to extend the principle of separation of church and state without violating other fundamental rights? </a:t>
            </a:r>
            <a:endParaRPr sz="20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Once you have collected your thoughts, find a partner and share your ideas with that person. 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Be prepared to discuss the conversation you had with the whole class. </a:t>
            </a:r>
            <a:endParaRPr sz="2400" dirty="0"/>
          </a:p>
        </p:txBody>
      </p:sp>
      <p:pic>
        <p:nvPicPr>
          <p:cNvPr id="95" name="Google Shape;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1000" y="377250"/>
            <a:ext cx="2410450" cy="11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457200" y="225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Amendment</a:t>
            </a:r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body" idx="1"/>
          </p:nvPr>
        </p:nvSpPr>
        <p:spPr>
          <a:xfrm>
            <a:off x="457200" y="1181049"/>
            <a:ext cx="7139400" cy="38722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The First Amendment to the U.S. Constitution protects the fundamental rights of every American citizen.</a:t>
            </a:r>
            <a:endParaRPr sz="24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The text of the amendment reads as follows: </a:t>
            </a:r>
            <a:endParaRPr sz="24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i="1" dirty="0"/>
              <a:t>Congress shall make no law respecting an establishment of religion, or prohibiting the free exercise thereof; Or abridging the freedom of speech, or of the press; or the right of people peaceably to assemble, and petition the government for a redress of grievances.</a:t>
            </a:r>
            <a:endParaRPr i="1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400" dirty="0"/>
              <a:t>How is this amendment related to the question that was discussed on the previous slide?</a:t>
            </a:r>
            <a:endParaRPr sz="2400" dirty="0"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Painting a Picture</a:t>
            </a:r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>
            <a:off x="457200" y="1451600"/>
            <a:ext cx="6453600" cy="329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You are about to see several images related to the separation of church and state, as well as the First Amendment. 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On your paper, please list any observations and inferences that you make about each image in the appropriate column. </a:t>
            </a:r>
            <a:endParaRPr/>
          </a:p>
        </p:txBody>
      </p:sp>
      <p:pic>
        <p:nvPicPr>
          <p:cNvPr id="108" name="Google Shape;1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172" y="636450"/>
            <a:ext cx="1745928" cy="21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Painting a Picture: Image 1</a:t>
            </a:r>
            <a:endParaRPr/>
          </a:p>
        </p:txBody>
      </p:sp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172" y="636450"/>
            <a:ext cx="1745928" cy="21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611" y="1573812"/>
            <a:ext cx="5925818" cy="32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Custom 11">
      <a:dk1>
        <a:srgbClr val="000000"/>
      </a:dk1>
      <a:lt1>
        <a:srgbClr val="FFFFFF"/>
      </a:lt1>
      <a:dk2>
        <a:srgbClr val="534949"/>
      </a:dk2>
      <a:lt2>
        <a:srgbClr val="F2E6B7"/>
      </a:lt2>
      <a:accent1>
        <a:srgbClr val="DCBA25"/>
      </a:accent1>
      <a:accent2>
        <a:srgbClr val="679BCD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5D94C1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788</Words>
  <Application>Microsoft Office PowerPoint</Application>
  <PresentationFormat>On-screen Show (16:9)</PresentationFormat>
  <Paragraphs>56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Georgia</vt:lpstr>
      <vt:lpstr>Noto Sans</vt:lpstr>
      <vt:lpstr>Calibri</vt:lpstr>
      <vt:lpstr>Constantia</vt:lpstr>
      <vt:lpstr>Wingdings</vt:lpstr>
      <vt:lpstr>Arial</vt:lpstr>
      <vt:lpstr>LEARN theme</vt:lpstr>
      <vt:lpstr>PowerPoint Presentation</vt:lpstr>
      <vt:lpstr>PowerPoint Presentation</vt:lpstr>
      <vt:lpstr>Engel v. Vitale (1962)</vt:lpstr>
      <vt:lpstr>Essential Question</vt:lpstr>
      <vt:lpstr>Learning Objectives</vt:lpstr>
      <vt:lpstr>Think-Pair-Share</vt:lpstr>
      <vt:lpstr>First Amendment</vt:lpstr>
      <vt:lpstr>Painting a Picture</vt:lpstr>
      <vt:lpstr>Painting a Picture: Image 1</vt:lpstr>
      <vt:lpstr>Painting a Picture: Image 2</vt:lpstr>
      <vt:lpstr>Painting a Picture: Image 3</vt:lpstr>
      <vt:lpstr>Painting a Picture: Image 4</vt:lpstr>
      <vt:lpstr>Painting a Picture Continued</vt:lpstr>
      <vt:lpstr>Engel v. Vitale (1962)</vt:lpstr>
      <vt:lpstr>Constructive Controversy</vt:lpstr>
      <vt:lpstr>Post-Engel v. Vitale</vt:lpstr>
      <vt:lpstr>Reflection</vt:lpstr>
      <vt:lpstr>It Says, I Say, and 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Delma Porter</dc:creator>
  <cp:lastModifiedBy>McLeod Porter, Delma</cp:lastModifiedBy>
  <cp:revision>2</cp:revision>
  <dcterms:modified xsi:type="dcterms:W3CDTF">2023-10-17T14:01:33Z</dcterms:modified>
</cp:coreProperties>
</file>