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1565762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3zT2IxZQaw?si=EcRZEQL1P1RVRMo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b91da4bc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b91da4bc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1dbb9ab25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1dbb9ab25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Allotment Patent. (n.d.). https://blogs.lib.ku.edu/spencer/wp-content/uploads/2013/10/RH_MS_P_243.jpg. Retrieved May 11, 2023.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a5829d14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3a5829d14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1dbb9ab25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41dbb9ab25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K20 Center. (2020, September 16). Stop and jot. Strategies. https://learn.k20center.ou.edu/strategy/168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f12444c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f12444c7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(2020). Jigsaw. Strategies.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https://learn.k20center.ou.edu/strategy/179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1dbb9ab2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1dbb9ab2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K20 Center. (2021). H.I.P.P.. Strategies.https://learn.k20center.ou.edu/strategy/1618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96398747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963987474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K20 Center. (2020). Bell Ringers and Exit Tickets. Strategies. https://learn.k20center.ou.edu/strategy/125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1dbb9ab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1dbb9ab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K20 Center. (2021). S-I-T (Surprising, interesting, troubling). Strategies. https://learn.k20center.ou.edu/strategy/926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1dbb9ab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1dbb9ab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eHistory.org. (2014, June 2). The invasion of America [Video]. YouTube. https://youtu.be/pJxrTzfG2bo</a:t>
            </a:r>
            <a:b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from: Fisher, W. L., Valentine, R. G., United States Department Of The Interior, I. B. &amp; Printed Ephemera Collection. (1911) Indian land for sale: get a home of your own, easy payments. Perfect title. Possession within thirty days. Fine lands in the West. [United States Publisher not identified] [Pdf] Retrieved from the Library of Congress, </a:t>
            </a:r>
            <a:r>
              <a:rPr lang="en" sz="1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https://www.loc.gov/item/2015657622/</a:t>
            </a: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f12444c7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f12444c7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K20 Center. (2021). S-I-T (Surprising, interesting, troubling). Strategies. https://learn.k20center.ou.edu/strategy/926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f12444c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f12444c7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1dbb9ab2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K20 Center. (2021). Painting a picture. Strategies. https://learn.k20center.ou.edu/strategy/1331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241dbb9ab2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1dbb9ab2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 15 minute timer. YouTube. (2021c, September 21).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https://youtu.be/m3zT2IxZQaw?si=EcRZEQL1P1RVRMo0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g241dbb9ab2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1dbb9ab2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Archives and Records Administration. (n.d.). Commission to the Five Civilized Tribes (the Dawes Commission), 1893-1914. National Archives and Records Administration. https://www.archives.gov/research/native-americans/dawes?_ga=2.133420296.725925130.1681154537-1923457199.1677068623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41dbb9ab2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b91da4bc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b91da4bc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Archives and Records Administration. (n.d.-d). Indian census rolls. National Archives and Records Administration. https://www.archives.gov/research/native-americans/census/research-indian-census.html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daw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JxrTzfG2bo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m3zT2IxZQaw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History of Allotment </a:t>
            </a:r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Dawes Severalty Act of 1887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>
            <a:spLocks noGrp="1"/>
          </p:cNvSpPr>
          <p:nvPr>
            <p:ph type="title"/>
          </p:nvPr>
        </p:nvSpPr>
        <p:spPr>
          <a:xfrm>
            <a:off x="457200" y="25287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Checkerboarding</a:t>
            </a:r>
            <a:endParaRPr b="1" dirty="0"/>
          </a:p>
        </p:txBody>
      </p:sp>
      <p:pic>
        <p:nvPicPr>
          <p:cNvPr id="210" name="Google Shape;2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7875"/>
            <a:ext cx="3123250" cy="35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5"/>
          <p:cNvSpPr txBox="1"/>
          <p:nvPr/>
        </p:nvSpPr>
        <p:spPr>
          <a:xfrm>
            <a:off x="3374309" y="1247875"/>
            <a:ext cx="5501700" cy="3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Checkerboarding occurs when land ownership is mixed between two or more land owners resulting in a checkerboard pattern;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divided in the Dawes Act was sold or transferred to non-Indian parties, but remained within reservation boundaries;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result, land trusts and lands owned by tribes, individual Indians and non-Indians are mixed together on the reservation;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Checkerboarding impaired the ability of Indian nations or individual Indians to use land to their own advantage and/or use in traditional manner.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457200" y="31951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Allotment Documents</a:t>
            </a:r>
            <a:endParaRPr b="1" dirty="0"/>
          </a:p>
        </p:txBody>
      </p:sp>
      <p:sp>
        <p:nvSpPr>
          <p:cNvPr id="217" name="Google Shape;217;p46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5253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800" dirty="0"/>
              <a:t>Created by the Bureau of Indian Affairs (BIA) following the passage of the Dawes Severalty Act</a:t>
            </a:r>
            <a:br>
              <a:rPr lang="en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800" dirty="0"/>
              <a:t>Allotment records document land, finances, goods, properties disbursed by the BIA, and describe transactions</a:t>
            </a:r>
            <a:br>
              <a:rPr lang="en" sz="1800" dirty="0"/>
            </a:br>
            <a:endParaRPr sz="1800" dirty="0"/>
          </a:p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800" dirty="0"/>
              <a:t>The records include name of individual/allottee, allotment number, tribe, dates, goods, number of acres, land description, and/or properties being transferred</a:t>
            </a:r>
            <a:endParaRPr sz="3000" dirty="0">
              <a:highlight>
                <a:srgbClr val="00FFFF"/>
              </a:highlight>
            </a:endParaRPr>
          </a:p>
        </p:txBody>
      </p:sp>
      <p:pic>
        <p:nvPicPr>
          <p:cNvPr id="218" name="Google Shape;2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700" y="342033"/>
            <a:ext cx="3090042" cy="374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4631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laws have a lasting impact on individuals?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334200" y="1820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Jigsaw-The History of Allotment </a:t>
            </a:r>
            <a:endParaRPr b="1"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457200" y="11210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Begin by reading “</a:t>
            </a:r>
            <a:r>
              <a:rPr lang="en" sz="2400" b="1" dirty="0"/>
              <a:t>The History of Allotment</a:t>
            </a:r>
            <a:r>
              <a:rPr lang="en" sz="2400" dirty="0"/>
              <a:t>” introduction as a group. Then in your groups of three, split up the reading.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Each group member will read one of the following sections: </a:t>
            </a:r>
            <a:endParaRPr sz="2400" dirty="0"/>
          </a:p>
          <a:p>
            <a:pPr marL="457200" lvl="0" indent="-36957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400" b="1" dirty="0"/>
              <a:t>The Dawes Severalty Act of 1887</a:t>
            </a:r>
            <a:endParaRPr sz="2400" b="1"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 b="1" dirty="0"/>
              <a:t>The Curtis Act (1898)</a:t>
            </a:r>
            <a:endParaRPr sz="2400" b="1"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 b="1" dirty="0"/>
              <a:t>The Burke Act (1906)</a:t>
            </a:r>
            <a:endParaRPr sz="2400"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As you read your section, use the</a:t>
            </a:r>
            <a:r>
              <a:rPr lang="en" sz="2400" b="1" dirty="0"/>
              <a:t> Stop and Jot</a:t>
            </a:r>
            <a:r>
              <a:rPr lang="en" sz="2400" dirty="0"/>
              <a:t> boxes to summarize your section.</a:t>
            </a:r>
            <a:endParaRPr sz="2400" dirty="0"/>
          </a:p>
        </p:txBody>
      </p:sp>
      <p:pic>
        <p:nvPicPr>
          <p:cNvPr id="231" name="Google Shape;2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661" y="2197127"/>
            <a:ext cx="1462400" cy="14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>
            <a:spLocks noGrp="1"/>
          </p:cNvSpPr>
          <p:nvPr>
            <p:ph type="title"/>
          </p:nvPr>
        </p:nvSpPr>
        <p:spPr>
          <a:xfrm>
            <a:off x="457200" y="2128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Jigsaw Sharing Out</a:t>
            </a:r>
            <a:endParaRPr b="1"/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1"/>
          </p:nvPr>
        </p:nvSpPr>
        <p:spPr>
          <a:xfrm>
            <a:off x="457200" y="107026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chronological order with your group, take turns sharing what you read and your summary.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takeaways are shared, take notes on what each member read over.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By the end of the activity, your handout </a:t>
            </a:r>
            <a:br>
              <a:rPr lang="en" dirty="0"/>
            </a:br>
            <a:r>
              <a:rPr lang="en" dirty="0"/>
              <a:t>should be completed. </a:t>
            </a:r>
            <a:endParaRPr dirty="0"/>
          </a:p>
        </p:txBody>
      </p:sp>
      <p:pic>
        <p:nvPicPr>
          <p:cNvPr id="238" name="Google Shape;2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700" y="2114300"/>
            <a:ext cx="2061775" cy="20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>
            <a:spLocks noGrp="1"/>
          </p:cNvSpPr>
          <p:nvPr>
            <p:ph type="title"/>
          </p:nvPr>
        </p:nvSpPr>
        <p:spPr>
          <a:xfrm>
            <a:off x="457200" y="22968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H.I.P.P.</a:t>
            </a:r>
            <a:endParaRPr b="1" dirty="0"/>
          </a:p>
        </p:txBody>
      </p:sp>
      <p:sp>
        <p:nvSpPr>
          <p:cNvPr id="244" name="Google Shape;244;p50"/>
          <p:cNvSpPr txBox="1">
            <a:spLocks noGrp="1"/>
          </p:cNvSpPr>
          <p:nvPr>
            <p:ph type="body" idx="1"/>
          </p:nvPr>
        </p:nvSpPr>
        <p:spPr>
          <a:xfrm>
            <a:off x="457200" y="1191728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1960"/>
              <a:buChar char="•"/>
            </a:pPr>
            <a:r>
              <a:rPr lang="en" dirty="0"/>
              <a:t>Use the following link to access the Allotment Documents: </a:t>
            </a:r>
            <a:r>
              <a:rPr lang="en" sz="255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http://k20.ou.edu/dawes</a:t>
            </a:r>
            <a:br>
              <a:rPr lang="en" sz="2550" dirty="0"/>
            </a:br>
            <a:endParaRPr sz="255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In your groups, you will read through the document set and use the H.I.P.P. acronym to help you answer the questions on your </a:t>
            </a:r>
            <a:r>
              <a:rPr lang="en" b="1" dirty="0"/>
              <a:t>H.I.P.P. Graphic Organizer</a:t>
            </a:r>
            <a:r>
              <a:rPr lang="en" dirty="0"/>
              <a:t>. As you answer, keep all of the documents in mind.</a:t>
            </a:r>
            <a:endParaRPr dirty="0"/>
          </a:p>
          <a:p>
            <a:pPr marL="1093074" lvl="1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550" b="1" dirty="0"/>
              <a:t>H is for historical context</a:t>
            </a:r>
            <a:endParaRPr sz="2550" b="1" dirty="0"/>
          </a:p>
          <a:p>
            <a:pPr marL="1093074" lvl="1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550" b="1" dirty="0"/>
              <a:t>I is for intended audience</a:t>
            </a:r>
          </a:p>
          <a:p>
            <a:pPr marL="1093074" lvl="1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550" b="1" dirty="0"/>
              <a:t>P is for point of view</a:t>
            </a:r>
          </a:p>
          <a:p>
            <a:pPr marL="1093074" lvl="1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550" b="1" dirty="0"/>
              <a:t>P is for purpose</a:t>
            </a:r>
            <a:endParaRPr sz="2550" b="1" dirty="0"/>
          </a:p>
        </p:txBody>
      </p:sp>
      <p:pic>
        <p:nvPicPr>
          <p:cNvPr id="245" name="Google Shape;24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067" y="3172245"/>
            <a:ext cx="2722050" cy="13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228600" y="1928150"/>
            <a:ext cx="6226743" cy="17519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i="1" dirty="0">
                <a:latin typeface="Arial"/>
                <a:ea typeface="Arial"/>
                <a:cs typeface="Arial"/>
                <a:sym typeface="Arial"/>
              </a:rPr>
              <a:t>How do laws have a lasting impact on individuals? </a:t>
            </a:r>
            <a:endParaRPr sz="3000" dirty="0"/>
          </a:p>
        </p:txBody>
      </p:sp>
      <p:sp>
        <p:nvSpPr>
          <p:cNvPr id="251" name="Google Shape;251;p51"/>
          <p:cNvSpPr txBox="1">
            <a:spLocks noGrp="1"/>
          </p:cNvSpPr>
          <p:nvPr>
            <p:ph type="title"/>
          </p:nvPr>
        </p:nvSpPr>
        <p:spPr>
          <a:xfrm>
            <a:off x="387417" y="405350"/>
            <a:ext cx="7003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Exit Ticket</a:t>
            </a:r>
            <a:endParaRPr b="1" dirty="0"/>
          </a:p>
        </p:txBody>
      </p:sp>
      <p:pic>
        <p:nvPicPr>
          <p:cNvPr id="252" name="Google Shape;2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413" y="452375"/>
            <a:ext cx="27717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304800" y="307250"/>
            <a:ext cx="77463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Surprising, Interesting, Troubling (S-I-T)</a:t>
            </a:r>
            <a:endParaRPr b="1"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0693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As you watch the video and review the image, think about the following: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S – What do you find Surprising?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I – What do you find Interesting?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T – What do you find Troubling?</a:t>
            </a:r>
            <a:endParaRPr dirty="0"/>
          </a:p>
        </p:txBody>
      </p:sp>
      <p:grpSp>
        <p:nvGrpSpPr>
          <p:cNvPr id="151" name="Google Shape;151;p37"/>
          <p:cNvGrpSpPr/>
          <p:nvPr/>
        </p:nvGrpSpPr>
        <p:grpSpPr>
          <a:xfrm>
            <a:off x="7306354" y="1495736"/>
            <a:ext cx="1215900" cy="1257300"/>
            <a:chOff x="7629625" y="298775"/>
            <a:chExt cx="1215900" cy="1257300"/>
          </a:xfrm>
        </p:grpSpPr>
        <p:sp>
          <p:nvSpPr>
            <p:cNvPr id="152" name="Google Shape;152;p37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3" name="Google Shape;153;p37"/>
            <p:cNvPicPr preferRelativeResize="0"/>
            <p:nvPr/>
          </p:nvPicPr>
          <p:blipFill rotWithShape="1">
            <a:blip r:embed="rId3">
              <a:alphaModFix/>
            </a:blip>
            <a:srcRect l="-15900" t="-5556" r="15900" b="10895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457200" y="2208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Invasion of America</a:t>
            </a:r>
            <a:endParaRPr b="1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350" y="1078309"/>
            <a:ext cx="2286000" cy="287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The Invasion of America">
            <a:hlinkClick r:id="" action="ppaction://media"/>
            <a:extLst>
              <a:ext uri="{FF2B5EF4-FFF2-40B4-BE49-F238E27FC236}">
                <a16:creationId xmlns:a16="http://schemas.microsoft.com/office/drawing/2014/main" id="{B8FEBAE9-1081-868C-5C8C-08F6DE3631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292425"/>
            <a:ext cx="5579076" cy="319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Surprising, Interesting, Troubling (S-I-T)</a:t>
            </a:r>
            <a:endParaRPr b="1"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1"/>
          </p:nvPr>
        </p:nvSpPr>
        <p:spPr>
          <a:xfrm>
            <a:off x="457200" y="1215253"/>
            <a:ext cx="6069300" cy="283377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Consider the video/image and consider the following: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S – What do you find surprising?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I – What do you find interesting?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T – What do you find troubling?</a:t>
            </a:r>
            <a:endParaRPr dirty="0"/>
          </a:p>
        </p:txBody>
      </p:sp>
      <p:grpSp>
        <p:nvGrpSpPr>
          <p:cNvPr id="167" name="Google Shape;167;p39"/>
          <p:cNvGrpSpPr/>
          <p:nvPr/>
        </p:nvGrpSpPr>
        <p:grpSpPr>
          <a:xfrm>
            <a:off x="7790825" y="2548900"/>
            <a:ext cx="1215900" cy="1257300"/>
            <a:chOff x="7629625" y="298775"/>
            <a:chExt cx="1215900" cy="1257300"/>
          </a:xfrm>
        </p:grpSpPr>
        <p:sp>
          <p:nvSpPr>
            <p:cNvPr id="168" name="Google Shape;168;p39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9" name="Google Shape;169;p39"/>
            <p:cNvPicPr preferRelativeResize="0"/>
            <p:nvPr/>
          </p:nvPicPr>
          <p:blipFill rotWithShape="1">
            <a:blip r:embed="rId3">
              <a:alphaModFix/>
            </a:blip>
            <a:srcRect l="-15900" t="-5556" r="15900" b="10895"/>
            <a:stretch/>
          </p:blipFill>
          <p:spPr>
            <a:xfrm>
              <a:off x="7690104" y="347472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Lesson Objectives</a:t>
            </a:r>
            <a:endParaRPr b="1"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Students examine the Dawes Severalty Act and its impact on tribal sovereignty and land ownership.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7133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/>
              <a:t>Painting a Picture</a:t>
            </a:r>
            <a:endParaRPr b="1"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28600" y="1451600"/>
            <a:ext cx="8009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 dirty="0"/>
              <a:t>Around the room you will find 4 images related to today’s topic.</a:t>
            </a:r>
            <a:endParaRPr sz="2400" dirty="0"/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" sz="2400" dirty="0"/>
              <a:t>Using the </a:t>
            </a:r>
            <a:r>
              <a:rPr lang="en" sz="2400" b="1" dirty="0"/>
              <a:t>Painting a Picture Chart</a:t>
            </a:r>
            <a:r>
              <a:rPr lang="en" sz="2400" dirty="0"/>
              <a:t>, visit each image and record what you observe on the left side and what you can infer on the right side. </a:t>
            </a:r>
            <a:endParaRPr sz="2400" dirty="0"/>
          </a:p>
          <a:p>
            <a:pPr marL="1261443" lvl="4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Observation: to inspect or take note of something</a:t>
            </a:r>
            <a:endParaRPr dirty="0"/>
          </a:p>
          <a:p>
            <a:pPr marL="1261443" lvl="4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Inference: a conclusion or opinion that is formed because of known facts or evidence</a:t>
            </a:r>
            <a:endParaRPr dirty="0"/>
          </a:p>
        </p:txBody>
      </p:sp>
      <p:pic>
        <p:nvPicPr>
          <p:cNvPr id="182" name="Google Shape;1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425" y="322475"/>
            <a:ext cx="1129125" cy="11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457200" y="236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Painting a Picture</a:t>
            </a:r>
            <a:endParaRPr b="1" dirty="0"/>
          </a:p>
        </p:txBody>
      </p:sp>
      <p:pic>
        <p:nvPicPr>
          <p:cNvPr id="189" name="Google Shape;18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569" y="2327249"/>
            <a:ext cx="1129125" cy="11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E527B987-486F-7CFC-93F7-45DDD1B538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48331" y="1309815"/>
            <a:ext cx="5648023" cy="3191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>
            <a:spLocks noGrp="1"/>
          </p:cNvSpPr>
          <p:nvPr>
            <p:ph type="title"/>
          </p:nvPr>
        </p:nvSpPr>
        <p:spPr>
          <a:xfrm>
            <a:off x="457200" y="1963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Dawes Roll</a:t>
            </a:r>
            <a:endParaRPr b="1" dirty="0"/>
          </a:p>
        </p:txBody>
      </p:sp>
      <p:sp>
        <p:nvSpPr>
          <p:cNvPr id="195" name="Google Shape;195;p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96" name="Google Shape;1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75" y="1053770"/>
            <a:ext cx="5296302" cy="32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3"/>
          <p:cNvSpPr txBox="1"/>
          <p:nvPr/>
        </p:nvSpPr>
        <p:spPr>
          <a:xfrm>
            <a:off x="5639677" y="724540"/>
            <a:ext cx="33261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known as the “Final Rolls”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 the Dawes Commission following the Dawes Act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receive land, citizens of the Five Civilized Tribes were to be numbered, registered, and added to the roll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Rolls included: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of Indian blood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 and census card number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title"/>
          </p:nvPr>
        </p:nvSpPr>
        <p:spPr>
          <a:xfrm>
            <a:off x="457200" y="20641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Census Cards</a:t>
            </a:r>
            <a:endParaRPr b="1" dirty="0"/>
          </a:p>
        </p:txBody>
      </p:sp>
      <p:pic>
        <p:nvPicPr>
          <p:cNvPr id="203" name="Google Shape;2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575" y="1522206"/>
            <a:ext cx="5919200" cy="3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4"/>
          <p:cNvSpPr txBox="1"/>
          <p:nvPr/>
        </p:nvSpPr>
        <p:spPr>
          <a:xfrm>
            <a:off x="271914" y="999215"/>
            <a:ext cx="2706600" cy="3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4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Cards for individuals being enrolled in the Dawes Roll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4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in between censuses varied, so cards may include some or all of the following information: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date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quantum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Agency/Reservation Name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Marital Status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Relationship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Tribe Place of Residence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 Number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1175</Words>
  <Application>Microsoft Office PowerPoint</Application>
  <PresentationFormat>On-screen Show (16:9)</PresentationFormat>
  <Paragraphs>90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Constantia</vt:lpstr>
      <vt:lpstr>Wingdings</vt:lpstr>
      <vt:lpstr>Arial</vt:lpstr>
      <vt:lpstr>Georgia</vt:lpstr>
      <vt:lpstr>Noto Sans Symbols</vt:lpstr>
      <vt:lpstr>LEARN theme</vt:lpstr>
      <vt:lpstr>LEARN theme</vt:lpstr>
      <vt:lpstr>The History of Allotment </vt:lpstr>
      <vt:lpstr>Surprising, Interesting, Troubling (S-I-T)</vt:lpstr>
      <vt:lpstr>The Invasion of America</vt:lpstr>
      <vt:lpstr>Surprising, Interesting, Troubling (S-I-T)</vt:lpstr>
      <vt:lpstr>Lesson Objectives</vt:lpstr>
      <vt:lpstr>Painting a Picture</vt:lpstr>
      <vt:lpstr>Painting a Picture</vt:lpstr>
      <vt:lpstr>Dawes Roll</vt:lpstr>
      <vt:lpstr>Census Cards</vt:lpstr>
      <vt:lpstr>Checkerboarding</vt:lpstr>
      <vt:lpstr>Allotment Documents</vt:lpstr>
      <vt:lpstr>Essential Question</vt:lpstr>
      <vt:lpstr>Jigsaw-The History of Allotment </vt:lpstr>
      <vt:lpstr>Jigsaw Sharing Out</vt:lpstr>
      <vt:lpstr>H.I.P.P.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Allotment</dc:title>
  <dc:creator>Delma Porter</dc:creator>
  <cp:lastModifiedBy>Delma Porter</cp:lastModifiedBy>
  <cp:revision>4</cp:revision>
  <dcterms:modified xsi:type="dcterms:W3CDTF">2023-10-25T16:04:23Z</dcterms:modified>
</cp:coreProperties>
</file>