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8" r:id="rId4"/>
    <p:sldId id="259" r:id="rId5"/>
    <p:sldId id="271" r:id="rId6"/>
    <p:sldId id="260" r:id="rId7"/>
    <p:sldId id="268" r:id="rId8"/>
    <p:sldId id="272" r:id="rId9"/>
    <p:sldId id="262" r:id="rId10"/>
    <p:sldId id="263" r:id="rId11"/>
    <p:sldId id="264" r:id="rId12"/>
    <p:sldId id="265" r:id="rId13"/>
    <p:sldId id="266" r:id="rId14"/>
    <p:sldId id="270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ae0V+97SEBVCG0AQJZyExtJe0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BFFED-7AD7-4E6C-8078-8186A7737E94}" v="2" dt="2021-03-11T22:18:07.950"/>
  </p1510:revLst>
</p1510:revInfo>
</file>

<file path=ppt/tableStyles.xml><?xml version="1.0" encoding="utf-8"?>
<a:tblStyleLst xmlns:a="http://schemas.openxmlformats.org/drawingml/2006/main" def="{ABFEBADB-0BF4-40B1-9227-33410339943E}">
  <a:tblStyle styleId="{ABFEBADB-0BF4-40B1-9227-33410339943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765CA5B-B3B7-4603-8394-915BC39371B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506" autoAdjust="0"/>
    <p:restoredTop sz="86122" autoAdjust="0"/>
  </p:normalViewPr>
  <p:slideViewPr>
    <p:cSldViewPr snapToGrid="0">
      <p:cViewPr varScale="1">
        <p:scale>
          <a:sx n="25" d="100"/>
          <a:sy n="25" d="100"/>
        </p:scale>
        <p:origin x="42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A2042E91-2FF2-4695-B18F-A240FE65E3B5}"/>
    <pc:docChg chg="undo custSel modSld">
      <pc:chgData name="Taylor Thurston" userId="10285e41d43c4120" providerId="LiveId" clId="{A2042E91-2FF2-4695-B18F-A240FE65E3B5}" dt="2021-03-10T20:26:35.283" v="56"/>
      <pc:docMkLst>
        <pc:docMk/>
      </pc:docMkLst>
      <pc:sldChg chg="addSp delSp modSp mod">
        <pc:chgData name="Taylor Thurston" userId="10285e41d43c4120" providerId="LiveId" clId="{A2042E91-2FF2-4695-B18F-A240FE65E3B5}" dt="2021-03-10T20:20:19.317" v="7" actId="20577"/>
        <pc:sldMkLst>
          <pc:docMk/>
          <pc:sldMk cId="0" sldId="259"/>
        </pc:sldMkLst>
        <pc:spChg chg="add del mod">
          <ac:chgData name="Taylor Thurston" userId="10285e41d43c4120" providerId="LiveId" clId="{A2042E91-2FF2-4695-B18F-A240FE65E3B5}" dt="2021-03-10T20:16:07.313" v="3"/>
          <ac:spMkLst>
            <pc:docMk/>
            <pc:sldMk cId="0" sldId="259"/>
            <ac:spMk id="2" creationId="{A697FA40-8441-4D64-BA7A-D3FC9A5E9384}"/>
          </ac:spMkLst>
        </pc:spChg>
        <pc:spChg chg="mod">
          <ac:chgData name="Taylor Thurston" userId="10285e41d43c4120" providerId="LiveId" clId="{A2042E91-2FF2-4695-B18F-A240FE65E3B5}" dt="2021-03-10T20:20:19.317" v="7" actId="20577"/>
          <ac:spMkLst>
            <pc:docMk/>
            <pc:sldMk cId="0" sldId="259"/>
            <ac:spMk id="92" creationId="{00000000-0000-0000-0000-000000000000}"/>
          </ac:spMkLst>
        </pc:spChg>
        <pc:picChg chg="add del mod">
          <ac:chgData name="Taylor Thurston" userId="10285e41d43c4120" providerId="LiveId" clId="{A2042E91-2FF2-4695-B18F-A240FE65E3B5}" dt="2021-03-10T20:16:59.231" v="5" actId="478"/>
          <ac:picMkLst>
            <pc:docMk/>
            <pc:sldMk cId="0" sldId="259"/>
            <ac:picMk id="4" creationId="{D478AA73-2AA0-45DF-9A0D-5ED950F51FCC}"/>
          </ac:picMkLst>
        </pc:picChg>
      </pc:sldChg>
      <pc:sldChg chg="modSp mod">
        <pc:chgData name="Taylor Thurston" userId="10285e41d43c4120" providerId="LiveId" clId="{A2042E91-2FF2-4695-B18F-A240FE65E3B5}" dt="2021-03-10T20:21:36.437" v="10" actId="20577"/>
        <pc:sldMkLst>
          <pc:docMk/>
          <pc:sldMk cId="0" sldId="262"/>
        </pc:sldMkLst>
        <pc:spChg chg="mod">
          <ac:chgData name="Taylor Thurston" userId="10285e41d43c4120" providerId="LiveId" clId="{A2042E91-2FF2-4695-B18F-A240FE65E3B5}" dt="2021-03-10T20:21:36.437" v="10" actId="20577"/>
          <ac:spMkLst>
            <pc:docMk/>
            <pc:sldMk cId="0" sldId="262"/>
            <ac:spMk id="116" creationId="{00000000-0000-0000-0000-000000000000}"/>
          </ac:spMkLst>
        </pc:spChg>
      </pc:sldChg>
      <pc:sldChg chg="modSp mod">
        <pc:chgData name="Taylor Thurston" userId="10285e41d43c4120" providerId="LiveId" clId="{A2042E91-2FF2-4695-B18F-A240FE65E3B5}" dt="2021-03-10T20:21:48.444" v="11" actId="20577"/>
        <pc:sldMkLst>
          <pc:docMk/>
          <pc:sldMk cId="0" sldId="263"/>
        </pc:sldMkLst>
        <pc:spChg chg="mod">
          <ac:chgData name="Taylor Thurston" userId="10285e41d43c4120" providerId="LiveId" clId="{A2042E91-2FF2-4695-B18F-A240FE65E3B5}" dt="2021-03-10T20:21:48.444" v="11" actId="20577"/>
          <ac:spMkLst>
            <pc:docMk/>
            <pc:sldMk cId="0" sldId="263"/>
            <ac:spMk id="123" creationId="{00000000-0000-0000-0000-000000000000}"/>
          </ac:spMkLst>
        </pc:spChg>
      </pc:sldChg>
      <pc:sldChg chg="modSp mod modNotesTx">
        <pc:chgData name="Taylor Thurston" userId="10285e41d43c4120" providerId="LiveId" clId="{A2042E91-2FF2-4695-B18F-A240FE65E3B5}" dt="2021-03-10T20:26:35.283" v="56"/>
        <pc:sldMkLst>
          <pc:docMk/>
          <pc:sldMk cId="0" sldId="264"/>
        </pc:sldMkLst>
        <pc:spChg chg="mod">
          <ac:chgData name="Taylor Thurston" userId="10285e41d43c4120" providerId="LiveId" clId="{A2042E91-2FF2-4695-B18F-A240FE65E3B5}" dt="2021-03-10T20:22:25.845" v="15" actId="20577"/>
          <ac:spMkLst>
            <pc:docMk/>
            <pc:sldMk cId="0" sldId="264"/>
            <ac:spMk id="129" creationId="{00000000-0000-0000-0000-000000000000}"/>
          </ac:spMkLst>
        </pc:spChg>
      </pc:sldChg>
      <pc:sldChg chg="addSp delSp modSp mod">
        <pc:chgData name="Taylor Thurston" userId="10285e41d43c4120" providerId="LiveId" clId="{A2042E91-2FF2-4695-B18F-A240FE65E3B5}" dt="2021-03-10T20:25:18.112" v="36" actId="27107"/>
        <pc:sldMkLst>
          <pc:docMk/>
          <pc:sldMk cId="0" sldId="266"/>
        </pc:sldMkLst>
        <pc:graphicFrameChg chg="mod modGraphic">
          <ac:chgData name="Taylor Thurston" userId="10285e41d43c4120" providerId="LiveId" clId="{A2042E91-2FF2-4695-B18F-A240FE65E3B5}" dt="2021-03-10T20:25:18.112" v="36" actId="27107"/>
          <ac:graphicFrameMkLst>
            <pc:docMk/>
            <pc:sldMk cId="0" sldId="266"/>
            <ac:graphicFrameMk id="3" creationId="{C94731AF-3384-4776-B702-55E91D600F6C}"/>
          </ac:graphicFrameMkLst>
        </pc:graphicFrameChg>
        <pc:picChg chg="add del mod ord">
          <ac:chgData name="Taylor Thurston" userId="10285e41d43c4120" providerId="LiveId" clId="{A2042E91-2FF2-4695-B18F-A240FE65E3B5}" dt="2021-03-10T20:25:05.862" v="34" actId="22"/>
          <ac:picMkLst>
            <pc:docMk/>
            <pc:sldMk cId="0" sldId="266"/>
            <ac:picMk id="4" creationId="{F5FE6F1B-A62F-49A1-9FB6-53E54625DFF7}"/>
          </ac:picMkLst>
        </pc:picChg>
      </pc:sldChg>
      <pc:sldChg chg="modSp mod">
        <pc:chgData name="Taylor Thurston" userId="10285e41d43c4120" providerId="LiveId" clId="{A2042E91-2FF2-4695-B18F-A240FE65E3B5}" dt="2021-03-10T20:25:31.578" v="39" actId="20577"/>
        <pc:sldMkLst>
          <pc:docMk/>
          <pc:sldMk cId="1228765054" sldId="270"/>
        </pc:sldMkLst>
        <pc:spChg chg="mod">
          <ac:chgData name="Taylor Thurston" userId="10285e41d43c4120" providerId="LiveId" clId="{A2042E91-2FF2-4695-B18F-A240FE65E3B5}" dt="2021-03-10T20:25:28.399" v="37" actId="20577"/>
          <ac:spMkLst>
            <pc:docMk/>
            <pc:sldMk cId="1228765054" sldId="270"/>
            <ac:spMk id="5" creationId="{9DF46399-2546-4CF3-9707-5351E1AC4D69}"/>
          </ac:spMkLst>
        </pc:spChg>
        <pc:spChg chg="mod">
          <ac:chgData name="Taylor Thurston" userId="10285e41d43c4120" providerId="LiveId" clId="{A2042E91-2FF2-4695-B18F-A240FE65E3B5}" dt="2021-03-10T20:25:31.578" v="39" actId="20577"/>
          <ac:spMkLst>
            <pc:docMk/>
            <pc:sldMk cId="1228765054" sldId="270"/>
            <ac:spMk id="6" creationId="{F31E3C11-FFA4-402F-A319-4C07F11E3180}"/>
          </ac:spMkLst>
        </pc:spChg>
      </pc:sldChg>
      <pc:sldChg chg="modSp mod">
        <pc:chgData name="Taylor Thurston" userId="10285e41d43c4120" providerId="LiveId" clId="{A2042E91-2FF2-4695-B18F-A240FE65E3B5}" dt="2021-03-10T20:21:13.917" v="8" actId="313"/>
        <pc:sldMkLst>
          <pc:docMk/>
          <pc:sldMk cId="3215096331" sldId="272"/>
        </pc:sldMkLst>
        <pc:spChg chg="mod">
          <ac:chgData name="Taylor Thurston" userId="10285e41d43c4120" providerId="LiveId" clId="{A2042E91-2FF2-4695-B18F-A240FE65E3B5}" dt="2021-03-10T20:21:13.917" v="8" actId="313"/>
          <ac:spMkLst>
            <pc:docMk/>
            <pc:sldMk cId="3215096331" sldId="272"/>
            <ac:spMk id="6" creationId="{CA18F389-1127-4257-9A1B-5E958F16ADA4}"/>
          </ac:spMkLst>
        </pc:spChg>
      </pc:sldChg>
    </pc:docChg>
  </pc:docChgLst>
  <pc:docChgLst>
    <pc:chgData name="Taylor Thurston" userId="10285e41d43c4120" providerId="LiveId" clId="{7EFBFFED-7AD7-4E6C-8078-8186A7737E94}"/>
    <pc:docChg chg="undo custSel modSld">
      <pc:chgData name="Taylor Thurston" userId="10285e41d43c4120" providerId="LiveId" clId="{7EFBFFED-7AD7-4E6C-8078-8186A7737E94}" dt="2021-03-11T23:04:24.118" v="42" actId="20577"/>
      <pc:docMkLst>
        <pc:docMk/>
      </pc:docMkLst>
      <pc:sldChg chg="modSp mod">
        <pc:chgData name="Taylor Thurston" userId="10285e41d43c4120" providerId="LiveId" clId="{7EFBFFED-7AD7-4E6C-8078-8186A7737E94}" dt="2021-03-11T22:05:49.845" v="10" actId="1076"/>
        <pc:sldMkLst>
          <pc:docMk/>
          <pc:sldMk cId="0" sldId="259"/>
        </pc:sldMkLst>
        <pc:spChg chg="mod">
          <ac:chgData name="Taylor Thurston" userId="10285e41d43c4120" providerId="LiveId" clId="{7EFBFFED-7AD7-4E6C-8078-8186A7737E94}" dt="2021-03-11T22:05:35.914" v="8" actId="12"/>
          <ac:spMkLst>
            <pc:docMk/>
            <pc:sldMk cId="0" sldId="259"/>
            <ac:spMk id="92" creationId="{00000000-0000-0000-0000-000000000000}"/>
          </ac:spMkLst>
        </pc:spChg>
        <pc:picChg chg="mod">
          <ac:chgData name="Taylor Thurston" userId="10285e41d43c4120" providerId="LiveId" clId="{7EFBFFED-7AD7-4E6C-8078-8186A7737E94}" dt="2021-03-11T22:05:49.845" v="10" actId="1076"/>
          <ac:picMkLst>
            <pc:docMk/>
            <pc:sldMk cId="0" sldId="259"/>
            <ac:picMk id="3" creationId="{79C39B5A-E5EE-3745-9C11-29B46B61D6F5}"/>
          </ac:picMkLst>
        </pc:picChg>
      </pc:sldChg>
      <pc:sldChg chg="modSp mod">
        <pc:chgData name="Taylor Thurston" userId="10285e41d43c4120" providerId="LiveId" clId="{7EFBFFED-7AD7-4E6C-8078-8186A7737E94}" dt="2021-03-11T22:13:05.282" v="18" actId="14100"/>
        <pc:sldMkLst>
          <pc:docMk/>
          <pc:sldMk cId="0" sldId="260"/>
        </pc:sldMkLst>
        <pc:spChg chg="mod">
          <ac:chgData name="Taylor Thurston" userId="10285e41d43c4120" providerId="LiveId" clId="{7EFBFFED-7AD7-4E6C-8078-8186A7737E94}" dt="2021-03-11T22:13:05.282" v="18" actId="14100"/>
          <ac:spMkLst>
            <pc:docMk/>
            <pc:sldMk cId="0" sldId="260"/>
            <ac:spMk id="2" creationId="{35184A30-89BB-4E2F-AC58-B97EA9357A08}"/>
          </ac:spMkLst>
        </pc:spChg>
        <pc:spChg chg="mod">
          <ac:chgData name="Taylor Thurston" userId="10285e41d43c4120" providerId="LiveId" clId="{7EFBFFED-7AD7-4E6C-8078-8186A7737E94}" dt="2021-03-11T22:12:57.949" v="16" actId="1035"/>
          <ac:spMkLst>
            <pc:docMk/>
            <pc:sldMk cId="0" sldId="260"/>
            <ac:spMk id="3" creationId="{86C58D62-3A75-4BB5-9B9C-E074B958A2D5}"/>
          </ac:spMkLst>
        </pc:spChg>
      </pc:sldChg>
      <pc:sldChg chg="modSp mod">
        <pc:chgData name="Taylor Thurston" userId="10285e41d43c4120" providerId="LiveId" clId="{7EFBFFED-7AD7-4E6C-8078-8186A7737E94}" dt="2021-03-11T22:57:25.163" v="29" actId="20577"/>
        <pc:sldMkLst>
          <pc:docMk/>
          <pc:sldMk cId="0" sldId="263"/>
        </pc:sldMkLst>
        <pc:spChg chg="mod">
          <ac:chgData name="Taylor Thurston" userId="10285e41d43c4120" providerId="LiveId" clId="{7EFBFFED-7AD7-4E6C-8078-8186A7737E94}" dt="2021-03-11T22:57:25.163" v="29" actId="20577"/>
          <ac:spMkLst>
            <pc:docMk/>
            <pc:sldMk cId="0" sldId="263"/>
            <ac:spMk id="123" creationId="{00000000-0000-0000-0000-000000000000}"/>
          </ac:spMkLst>
        </pc:spChg>
      </pc:sldChg>
      <pc:sldChg chg="modSp mod">
        <pc:chgData name="Taylor Thurston" userId="10285e41d43c4120" providerId="LiveId" clId="{7EFBFFED-7AD7-4E6C-8078-8186A7737E94}" dt="2021-03-11T23:04:24.118" v="42" actId="20577"/>
        <pc:sldMkLst>
          <pc:docMk/>
          <pc:sldMk cId="0" sldId="264"/>
        </pc:sldMkLst>
        <pc:spChg chg="mod">
          <ac:chgData name="Taylor Thurston" userId="10285e41d43c4120" providerId="LiveId" clId="{7EFBFFED-7AD7-4E6C-8078-8186A7737E94}" dt="2021-03-11T23:04:24.118" v="42" actId="20577"/>
          <ac:spMkLst>
            <pc:docMk/>
            <pc:sldMk cId="0" sldId="264"/>
            <ac:spMk id="129" creationId="{00000000-0000-0000-0000-000000000000}"/>
          </ac:spMkLst>
        </pc:spChg>
      </pc:sldChg>
      <pc:sldChg chg="addSp delSp modSp mod">
        <pc:chgData name="Taylor Thurston" userId="10285e41d43c4120" providerId="LiveId" clId="{7EFBFFED-7AD7-4E6C-8078-8186A7737E94}" dt="2021-03-11T22:18:07.950" v="20"/>
        <pc:sldMkLst>
          <pc:docMk/>
          <pc:sldMk cId="3086244028" sldId="268"/>
        </pc:sldMkLst>
        <pc:spChg chg="del">
          <ac:chgData name="Taylor Thurston" userId="10285e41d43c4120" providerId="LiveId" clId="{7EFBFFED-7AD7-4E6C-8078-8186A7737E94}" dt="2021-03-11T22:18:07.558" v="19" actId="478"/>
          <ac:spMkLst>
            <pc:docMk/>
            <pc:sldMk cId="3086244028" sldId="268"/>
            <ac:spMk id="2" creationId="{35184A30-89BB-4E2F-AC58-B97EA9357A08}"/>
          </ac:spMkLst>
        </pc:spChg>
        <pc:spChg chg="add mod">
          <ac:chgData name="Taylor Thurston" userId="10285e41d43c4120" providerId="LiveId" clId="{7EFBFFED-7AD7-4E6C-8078-8186A7737E94}" dt="2021-03-11T22:18:07.950" v="20"/>
          <ac:spMkLst>
            <pc:docMk/>
            <pc:sldMk cId="3086244028" sldId="268"/>
            <ac:spMk id="8" creationId="{619C0A23-4E0C-4C08-9EF4-BBB858FB9D87}"/>
          </ac:spMkLst>
        </pc:spChg>
      </pc:sldChg>
      <pc:sldChg chg="addSp delSp modSp mod">
        <pc:chgData name="Taylor Thurston" userId="10285e41d43c4120" providerId="LiveId" clId="{7EFBFFED-7AD7-4E6C-8078-8186A7737E94}" dt="2021-03-11T22:06:00.037" v="12"/>
        <pc:sldMkLst>
          <pc:docMk/>
          <pc:sldMk cId="4255734854" sldId="271"/>
        </pc:sldMkLst>
        <pc:picChg chg="add mod">
          <ac:chgData name="Taylor Thurston" userId="10285e41d43c4120" providerId="LiveId" clId="{7EFBFFED-7AD7-4E6C-8078-8186A7737E94}" dt="2021-03-11T22:06:00.037" v="12"/>
          <ac:picMkLst>
            <pc:docMk/>
            <pc:sldMk cId="4255734854" sldId="271"/>
            <ac:picMk id="5" creationId="{5124A94E-D48D-4FF7-93F3-7AAD6EC8E8F7}"/>
          </ac:picMkLst>
        </pc:picChg>
        <pc:picChg chg="del">
          <ac:chgData name="Taylor Thurston" userId="10285e41d43c4120" providerId="LiveId" clId="{7EFBFFED-7AD7-4E6C-8078-8186A7737E94}" dt="2021-03-11T22:05:59.743" v="11" actId="478"/>
          <ac:picMkLst>
            <pc:docMk/>
            <pc:sldMk cId="4255734854" sldId="271"/>
            <ac:picMk id="6" creationId="{6AECF89F-FEB8-FB48-9172-665363DA2B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8ff1418f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88ff1418f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8ff1418f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88ff1418f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8ff1418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88ff1418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8ff1418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88ff1418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8ff1418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88ff1418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22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8ff1418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88ff1418f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8ff1418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88ff1418f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15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8ff1418f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88ff1418f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8ff1418f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8ff1418f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8ff1418f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88ff1418f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YouTube (July 2020). Banking - Cameron Brewer - Zoom Into Your Career.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YouTube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https://youtu.be/myF01pusOi4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F01pusOi4&amp;list=PL-aUhEQeaZXIhi-ivvrQTrrEAlWvFWisR&amp;index=1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8ff1418f0_0_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Group Chart Activity</a:t>
            </a:r>
            <a:endParaRPr dirty="0"/>
          </a:p>
        </p:txBody>
      </p:sp>
      <p:sp>
        <p:nvSpPr>
          <p:cNvPr id="123" name="Google Shape;123;g88ff1418f0_0_3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644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>
              <a:buFont typeface="+mj-lt"/>
              <a:buAutoNum type="arabicPeriod"/>
            </a:pPr>
            <a:endParaRPr lang="en-US" sz="2000" dirty="0"/>
          </a:p>
          <a:p>
            <a:pPr marL="520700" lvl="0" indent="-457200">
              <a:buFont typeface="+mj-lt"/>
              <a:buAutoNum type="arabicPeriod"/>
            </a:pPr>
            <a:r>
              <a:rPr lang="en-US" sz="2000" dirty="0"/>
              <a:t>Share completed chart statements with the group. Add information others found.</a:t>
            </a:r>
          </a:p>
          <a:p>
            <a:pPr marL="520700" lvl="0" indent="-457200">
              <a:buFont typeface="+mj-lt"/>
              <a:buAutoNum type="arabicPeriod"/>
            </a:pPr>
            <a:r>
              <a:rPr lang="en-US" sz="2000" dirty="0"/>
              <a:t>Review or scan the mortgage statement and lease agreement with your group again. </a:t>
            </a:r>
          </a:p>
          <a:p>
            <a:pPr marL="520700" lvl="0" indent="-457200">
              <a:buFont typeface="+mj-lt"/>
              <a:buAutoNum type="arabicPeriod"/>
            </a:pPr>
            <a:r>
              <a:rPr lang="en-US" sz="2000" dirty="0"/>
              <a:t>Discuss these documents. Add any additional information about benefits or responsibilities to your chart.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8ff1418f0_0_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3-2-1 Video </a:t>
            </a:r>
            <a:endParaRPr dirty="0"/>
          </a:p>
        </p:txBody>
      </p:sp>
      <p:sp>
        <p:nvSpPr>
          <p:cNvPr id="129" name="Google Shape;129;g88ff1418f0_0_4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buNone/>
            </a:pPr>
            <a:r>
              <a:rPr lang="en-US" dirty="0">
                <a:solidFill>
                  <a:schemeClr val="accent6"/>
                </a:solidFill>
              </a:rPr>
              <a:t>As you watch the 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video</a:t>
            </a:r>
            <a:r>
              <a:rPr lang="en-US" dirty="0">
                <a:solidFill>
                  <a:schemeClr val="accent6"/>
                </a:solidFill>
              </a:rPr>
              <a:t>, fill out the 3-2-1 Video Chart:</a:t>
            </a:r>
          </a:p>
          <a:p>
            <a:r>
              <a:rPr lang="en-US" b="1" dirty="0"/>
              <a:t>3</a:t>
            </a:r>
            <a:r>
              <a:rPr lang="en-US" dirty="0"/>
              <a:t> important things you learn about loans for homes or businesses.</a:t>
            </a:r>
          </a:p>
          <a:p>
            <a:r>
              <a:rPr lang="en-US" b="1" dirty="0"/>
              <a:t>2 </a:t>
            </a:r>
            <a:r>
              <a:rPr lang="en-US" dirty="0"/>
              <a:t>careers you could have in banking.</a:t>
            </a:r>
          </a:p>
          <a:p>
            <a:r>
              <a:rPr lang="en-US" b="1" dirty="0"/>
              <a:t>1</a:t>
            </a:r>
            <a:r>
              <a:rPr lang="en-US" dirty="0"/>
              <a:t> question you still have about home ownership, renting, getting a bank loan, or a career in banking.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8ff1418f0_0_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My Ideal Home or Apartment Project</a:t>
            </a:r>
            <a:endParaRPr dirty="0"/>
          </a:p>
        </p:txBody>
      </p:sp>
      <p:sp>
        <p:nvSpPr>
          <p:cNvPr id="135" name="Google Shape;135;g88ff1418f0_0_5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Decide whether you would prefer homeownership or renting.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Research a home or apartment you like in your area.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rubric as a guide for your research.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Present a mini-poster or slides to the class with your research.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8ff1418f0_0_48"/>
          <p:cNvSpPr txBox="1">
            <a:spLocks noGrp="1"/>
          </p:cNvSpPr>
          <p:nvPr>
            <p:ph type="title"/>
          </p:nvPr>
        </p:nvSpPr>
        <p:spPr>
          <a:xfrm>
            <a:off x="457200" y="557124"/>
            <a:ext cx="8229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My Ideal Home or Apartment Rubric</a:t>
            </a:r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4731AF-3384-4776-B702-55E91D600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96574"/>
              </p:ext>
            </p:extLst>
          </p:nvPr>
        </p:nvGraphicFramePr>
        <p:xfrm>
          <a:off x="609601" y="1201272"/>
          <a:ext cx="7291262" cy="369642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1059318">
                  <a:extLst>
                    <a:ext uri="{9D8B030D-6E8A-4147-A177-3AD203B41FA5}">
                      <a16:colId xmlns:a16="http://schemas.microsoft.com/office/drawing/2014/main" val="432444252"/>
                    </a:ext>
                  </a:extLst>
                </a:gridCol>
                <a:gridCol w="1557986">
                  <a:extLst>
                    <a:ext uri="{9D8B030D-6E8A-4147-A177-3AD203B41FA5}">
                      <a16:colId xmlns:a16="http://schemas.microsoft.com/office/drawing/2014/main" val="1313360397"/>
                    </a:ext>
                  </a:extLst>
                </a:gridCol>
                <a:gridCol w="1557986">
                  <a:extLst>
                    <a:ext uri="{9D8B030D-6E8A-4147-A177-3AD203B41FA5}">
                      <a16:colId xmlns:a16="http://schemas.microsoft.com/office/drawing/2014/main" val="3432982775"/>
                    </a:ext>
                  </a:extLst>
                </a:gridCol>
                <a:gridCol w="1557986">
                  <a:extLst>
                    <a:ext uri="{9D8B030D-6E8A-4147-A177-3AD203B41FA5}">
                      <a16:colId xmlns:a16="http://schemas.microsoft.com/office/drawing/2014/main" val="3252536795"/>
                    </a:ext>
                  </a:extLst>
                </a:gridCol>
                <a:gridCol w="1557986">
                  <a:extLst>
                    <a:ext uri="{9D8B030D-6E8A-4147-A177-3AD203B41FA5}">
                      <a16:colId xmlns:a16="http://schemas.microsoft.com/office/drawing/2014/main" val="4286658349"/>
                    </a:ext>
                  </a:extLst>
                </a:gridCol>
              </a:tblGrid>
              <a:tr h="318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Points</a:t>
                      </a: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Points</a:t>
                      </a: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Points</a:t>
                      </a: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Points</a:t>
                      </a: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362"/>
                  </a:ext>
                </a:extLst>
              </a:tr>
              <a:tr h="924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0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 or Apartment</a:t>
                      </a:r>
                    </a:p>
                  </a:txBody>
                  <a:tcPr marL="59487" marR="59487" marT="59487" marB="59487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explains why homeownership or apartment rental was chosen. Lists advantages and disadvantages thoroughly.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explains why homeownership or apartment rental was chosen. Lists some advantages and disadvantages.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explains why homeownership or apartment rental was chosen.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does not explain why homeownership or apartment rental was chosen.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554542"/>
                  </a:ext>
                </a:extLst>
              </a:tr>
              <a:tr h="76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0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</a:p>
                  </a:txBody>
                  <a:tcPr marL="59487" marR="59487" marT="59487" marB="59487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gives audience details about the property so audience has a complete understanding of the choice.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gives audience details about the property so audience has some understanding of the choice.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has a few details about the property.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Information about the property is confusing and lacks details.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821395"/>
                  </a:ext>
                </a:extLst>
              </a:tr>
              <a:tr h="76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0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</a:p>
                  </a:txBody>
                  <a:tcPr marL="59487" marR="59487" marT="59487" marB="59487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explains the monthly costs of the property and any hidden or additional fees. 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explains the monthly costs of the property, but some additional fees may be missing. 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explains the monthly costs of the property, but no additional fees.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does not include monthly property costs.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53948"/>
                  </a:ext>
                </a:extLst>
              </a:tr>
              <a:tr h="924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0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Product</a:t>
                      </a:r>
                    </a:p>
                  </a:txBody>
                  <a:tcPr marL="59487" marR="59487" marT="59487" marB="59487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is neat, and has correct grammar, spelling, and sentence usage. Internet sources are cited.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is neat but has one or two errors in grammar, spelling, or sentence usage. Internet sources are cited.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is neat but has three or more errors in grammar, spelling, or sentence usage. Internet sources are cited.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Presentation is not well presented, has numerous errors, and Internet sources are missing.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7" marR="59487" marT="59487" marB="59487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728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2C4B-D266-4B7D-A3A8-6E6A6A62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55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You Choose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2AB23-B645-451E-A787-B44E21A57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77625"/>
            <a:ext cx="3795913" cy="494514"/>
          </a:xfrm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en-US" dirty="0"/>
              <a:t>Renting An Apartment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6AA0C-54E4-461E-AE70-1976091EC1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56307" y="881007"/>
            <a:ext cx="3830494" cy="491132"/>
          </a:xfrm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en-US" dirty="0"/>
              <a:t>Owning a Home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46399-2546-4CF3-9707-5351E1AC4D6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57200" y="1372139"/>
            <a:ext cx="3795913" cy="2884290"/>
          </a:xfrm>
          <a:ln>
            <a:solidFill>
              <a:schemeClr val="accent6"/>
            </a:solidFill>
          </a:ln>
        </p:spPr>
        <p:txBody>
          <a:bodyPr/>
          <a:lstStyle/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Discuss with your group the benefits of renting an apartment. Share the best reason for renting an apartment with the class.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1E3C11-FFA4-402F-A319-4C07F11E3180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856309" y="1372139"/>
            <a:ext cx="3830493" cy="2884290"/>
          </a:xfrm>
          <a:ln>
            <a:solidFill>
              <a:schemeClr val="accent6"/>
            </a:solidFill>
          </a:ln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Discuss with your group the benefits of owning a home. Share the best reason for owning a home with the class.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Rent vs. Own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Lesson for Personal Financial Literacy</a:t>
            </a:r>
          </a:p>
          <a:p>
            <a:r>
              <a:rPr lang="en-US" dirty="0"/>
              <a:t>Standard 10: Home Ownership &amp; Renting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8ff1418f0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6" name="Google Shape;86;g88ff1418f0_0_0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487492" cy="2355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What are the differences between homeownership and renting?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lang="en-US" i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What are the responsibilities and benefits of owning versus renting a home or apartment?</a:t>
            </a:r>
            <a:endParaRPr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8ff1418f0_0_5"/>
          <p:cNvSpPr txBox="1">
            <a:spLocks noGrp="1"/>
          </p:cNvSpPr>
          <p:nvPr>
            <p:ph type="title"/>
          </p:nvPr>
        </p:nvSpPr>
        <p:spPr>
          <a:xfrm>
            <a:off x="568618" y="619081"/>
            <a:ext cx="4595052" cy="66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Sticky Note Activity </a:t>
            </a:r>
            <a:endParaRPr dirty="0"/>
          </a:p>
        </p:txBody>
      </p:sp>
      <p:sp>
        <p:nvSpPr>
          <p:cNvPr id="92" name="Google Shape;92;g88ff1418f0_0_5"/>
          <p:cNvSpPr txBox="1">
            <a:spLocks noGrp="1"/>
          </p:cNvSpPr>
          <p:nvPr>
            <p:ph type="body" idx="1"/>
          </p:nvPr>
        </p:nvSpPr>
        <p:spPr>
          <a:xfrm>
            <a:off x="222837" y="1529171"/>
            <a:ext cx="8229600" cy="28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Label one sticky note with “Own.”</a:t>
            </a:r>
          </a:p>
          <a:p>
            <a:pPr marL="63500" indent="0">
              <a:buNone/>
            </a:pPr>
            <a:r>
              <a:rPr lang="en-US" dirty="0"/>
              <a:t>	</a:t>
            </a:r>
            <a:r>
              <a:rPr lang="en-US" sz="2400" dirty="0">
                <a:solidFill>
                  <a:schemeClr val="accent6"/>
                </a:solidFill>
              </a:rPr>
              <a:t>Write one fact that you know about owning a home.</a:t>
            </a:r>
          </a:p>
          <a:p>
            <a:endParaRPr lang="en-US" sz="2400" dirty="0"/>
          </a:p>
          <a:p>
            <a:r>
              <a:rPr lang="en-US" dirty="0"/>
              <a:t>Label the other sticky note with “Rent.”</a:t>
            </a:r>
          </a:p>
          <a:p>
            <a:pPr marL="588645" lvl="1" indent="0">
              <a:buNone/>
            </a:pPr>
            <a:r>
              <a:rPr lang="en-US" dirty="0"/>
              <a:t>	</a:t>
            </a:r>
            <a:r>
              <a:rPr lang="en-US" sz="2400" dirty="0">
                <a:solidFill>
                  <a:schemeClr val="accent6"/>
                </a:solidFill>
              </a:rPr>
              <a:t>Write one fact that you know about renting a home or 	apartment.</a:t>
            </a: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chemeClr val="accent6"/>
                </a:solidFill>
              </a:rPr>
              <a:t> </a:t>
            </a:r>
            <a:endParaRPr sz="2400" dirty="0">
              <a:solidFill>
                <a:schemeClr val="accent6"/>
              </a:solidFill>
            </a:endParaRP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79C39B5A-E5EE-3745-9C11-29B46B61D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47111" y="-13063"/>
            <a:ext cx="3084468" cy="3084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8ff1418f0_0_5"/>
          <p:cNvSpPr txBox="1">
            <a:spLocks noGrp="1"/>
          </p:cNvSpPr>
          <p:nvPr>
            <p:ph type="title"/>
          </p:nvPr>
        </p:nvSpPr>
        <p:spPr>
          <a:xfrm>
            <a:off x="568618" y="619081"/>
            <a:ext cx="4595052" cy="66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Sticky Note Activity </a:t>
            </a:r>
            <a:endParaRPr dirty="0"/>
          </a:p>
        </p:txBody>
      </p:sp>
      <p:sp>
        <p:nvSpPr>
          <p:cNvPr id="92" name="Google Shape;92;g88ff1418f0_0_5"/>
          <p:cNvSpPr txBox="1">
            <a:spLocks noGrp="1"/>
          </p:cNvSpPr>
          <p:nvPr>
            <p:ph type="body" idx="1"/>
          </p:nvPr>
        </p:nvSpPr>
        <p:spPr>
          <a:xfrm>
            <a:off x="222837" y="1529170"/>
            <a:ext cx="8294146" cy="307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buNone/>
            </a:pPr>
            <a:r>
              <a:rPr lang="en-US" sz="2400" i="1" dirty="0"/>
              <a:t>What are the responsibilities and benefits </a:t>
            </a:r>
          </a:p>
          <a:p>
            <a:pPr marL="63500" indent="0">
              <a:buNone/>
            </a:pPr>
            <a:r>
              <a:rPr lang="en-US" sz="2400" i="1" dirty="0"/>
              <a:t>of owning versus renting a home or apartment?</a:t>
            </a:r>
          </a:p>
          <a:p>
            <a:pPr marL="63500" indent="0">
              <a:buNone/>
            </a:pPr>
            <a:endParaRPr lang="en-US" sz="2400" i="1" dirty="0"/>
          </a:p>
          <a:p>
            <a:r>
              <a:rPr lang="en-US" sz="2400" dirty="0">
                <a:solidFill>
                  <a:schemeClr val="accent6"/>
                </a:solidFill>
              </a:rPr>
              <a:t>Responsibilities</a:t>
            </a:r>
            <a:r>
              <a:rPr lang="en-US" sz="2400" dirty="0"/>
              <a:t> are required duties by the homeowner or renter.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Benefits</a:t>
            </a:r>
            <a:r>
              <a:rPr lang="en-US" sz="2400" dirty="0"/>
              <a:t> are favorable advantages to renting or owning a home or apartment.</a:t>
            </a:r>
          </a:p>
          <a:p>
            <a:endParaRPr lang="en-US" sz="2400" i="1" dirty="0"/>
          </a:p>
          <a:p>
            <a:pPr marL="6350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chemeClr val="accent6"/>
                </a:solidFill>
              </a:rPr>
              <a:t> </a:t>
            </a:r>
            <a:endParaRPr sz="2400" dirty="0">
              <a:solidFill>
                <a:schemeClr val="accent6"/>
              </a:solidFill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124A94E-D48D-4FF7-93F3-7AAD6EC8E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47111" y="-13063"/>
            <a:ext cx="3084468" cy="30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8ff1418f0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Rental Agreement Exploration</a:t>
            </a:r>
            <a:endParaRPr dirty="0"/>
          </a:p>
        </p:txBody>
      </p:sp>
      <p:sp>
        <p:nvSpPr>
          <p:cNvPr id="98" name="Google Shape;98;g88ff1418f0_0_10"/>
          <p:cNvSpPr txBox="1">
            <a:spLocks noGrp="1"/>
          </p:cNvSpPr>
          <p:nvPr>
            <p:ph type="body" idx="1"/>
          </p:nvPr>
        </p:nvSpPr>
        <p:spPr>
          <a:xfrm>
            <a:off x="507425" y="1470460"/>
            <a:ext cx="8229600" cy="93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Read the Rental or Lease Agreement and annotate it with Thinking Notes: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84A30-89BB-4E2F-AC58-B97EA9357A08}"/>
              </a:ext>
            </a:extLst>
          </p:cNvPr>
          <p:cNvSpPr txBox="1"/>
          <p:nvPr/>
        </p:nvSpPr>
        <p:spPr>
          <a:xfrm>
            <a:off x="1805602" y="2487535"/>
            <a:ext cx="6160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Star: Main ideas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Exclamation point: Important information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Question mark: New, unknown, or confusing words or concepts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86C58D62-3A75-4BB5-9B9C-E074B958A2D5}"/>
              </a:ext>
            </a:extLst>
          </p:cNvPr>
          <p:cNvSpPr/>
          <p:nvPr/>
        </p:nvSpPr>
        <p:spPr>
          <a:xfrm>
            <a:off x="1178072" y="2366395"/>
            <a:ext cx="627530" cy="62753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92A45-BA3D-4CD9-AFFF-D7955A3D0FF9}"/>
              </a:ext>
            </a:extLst>
          </p:cNvPr>
          <p:cNvSpPr txBox="1"/>
          <p:nvPr/>
        </p:nvSpPr>
        <p:spPr>
          <a:xfrm>
            <a:off x="1226591" y="3003925"/>
            <a:ext cx="516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FEF10-ADF7-4ED6-961C-82AA36F6AA33}"/>
              </a:ext>
            </a:extLst>
          </p:cNvPr>
          <p:cNvSpPr txBox="1"/>
          <p:nvPr/>
        </p:nvSpPr>
        <p:spPr>
          <a:xfrm>
            <a:off x="1239119" y="3851012"/>
            <a:ext cx="505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8ff1418f0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Mortgage Statement Exploration</a:t>
            </a:r>
            <a:endParaRPr dirty="0"/>
          </a:p>
        </p:txBody>
      </p:sp>
      <p:sp>
        <p:nvSpPr>
          <p:cNvPr id="98" name="Google Shape;98;g88ff1418f0_0_10"/>
          <p:cNvSpPr txBox="1">
            <a:spLocks noGrp="1"/>
          </p:cNvSpPr>
          <p:nvPr>
            <p:ph type="body" idx="1"/>
          </p:nvPr>
        </p:nvSpPr>
        <p:spPr>
          <a:xfrm>
            <a:off x="507425" y="1470460"/>
            <a:ext cx="8229600" cy="93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Read the Mortgage Statement and annotate it with Thinking Notes: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86C58D62-3A75-4BB5-9B9C-E074B958A2D5}"/>
              </a:ext>
            </a:extLst>
          </p:cNvPr>
          <p:cNvSpPr/>
          <p:nvPr/>
        </p:nvSpPr>
        <p:spPr>
          <a:xfrm>
            <a:off x="1178072" y="2366395"/>
            <a:ext cx="627530" cy="62753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92A45-BA3D-4CD9-AFFF-D7955A3D0FF9}"/>
              </a:ext>
            </a:extLst>
          </p:cNvPr>
          <p:cNvSpPr txBox="1"/>
          <p:nvPr/>
        </p:nvSpPr>
        <p:spPr>
          <a:xfrm>
            <a:off x="1226591" y="3003925"/>
            <a:ext cx="516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FEF10-ADF7-4ED6-961C-82AA36F6AA33}"/>
              </a:ext>
            </a:extLst>
          </p:cNvPr>
          <p:cNvSpPr txBox="1"/>
          <p:nvPr/>
        </p:nvSpPr>
        <p:spPr>
          <a:xfrm>
            <a:off x="1239119" y="3851012"/>
            <a:ext cx="505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C0A23-4E0C-4C08-9EF4-BBB858FB9D87}"/>
              </a:ext>
            </a:extLst>
          </p:cNvPr>
          <p:cNvSpPr txBox="1"/>
          <p:nvPr/>
        </p:nvSpPr>
        <p:spPr>
          <a:xfrm>
            <a:off x="1805602" y="2487535"/>
            <a:ext cx="6160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Star: Main ideas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Exclamation point: Important information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Question mark: New, unknown, or confusing words or concepts</a:t>
            </a:r>
          </a:p>
        </p:txBody>
      </p:sp>
    </p:spTree>
    <p:extLst>
      <p:ext uri="{BB962C8B-B14F-4D97-AF65-F5344CB8AC3E}">
        <p14:creationId xmlns:p14="http://schemas.microsoft.com/office/powerpoint/2010/main" val="308624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424A-E8D0-4107-B1B2-D87C3A95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 or Renting?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A1C09-CAD6-4308-80D4-1C8E7786B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B7654-7358-45C4-9D69-C13B868D6E0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dirty="0"/>
              <a:t>Responsibilities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1B53C-DCC6-419F-871C-89C4BCB3572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advantages </a:t>
            </a:r>
            <a:r>
              <a:rPr lang="en-US" dirty="0"/>
              <a:t>a homeowner or renter may gain through renting or homeownership.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8F389-1127-4257-9A1B-5E958F16ADA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tasks,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duties or requirements </a:t>
            </a:r>
            <a:r>
              <a:rPr lang="en-US" dirty="0"/>
              <a:t>needed to be a responsible homeowner or renter. </a:t>
            </a:r>
          </a:p>
        </p:txBody>
      </p:sp>
    </p:spTree>
    <p:extLst>
      <p:ext uri="{BB962C8B-B14F-4D97-AF65-F5344CB8AC3E}">
        <p14:creationId xmlns:p14="http://schemas.microsoft.com/office/powerpoint/2010/main" val="32150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8ff1418f0_0_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Benefits &amp; Responsibilities Chart</a:t>
            </a:r>
            <a:endParaRPr dirty="0"/>
          </a:p>
        </p:txBody>
      </p:sp>
      <p:sp>
        <p:nvSpPr>
          <p:cNvPr id="116" name="Google Shape;116;g88ff1418f0_0_3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3711388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As you read the article, Stop and Jot down benefits and responsibilities of homeownership and renting on your chart.</a:t>
            </a:r>
            <a:endParaRPr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B87C80-7B38-4970-A694-BD992B816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26876"/>
              </p:ext>
            </p:extLst>
          </p:nvPr>
        </p:nvGraphicFramePr>
        <p:xfrm>
          <a:off x="4429845" y="1477204"/>
          <a:ext cx="3290047" cy="3337493"/>
        </p:xfrm>
        <a:graphic>
          <a:graphicData uri="http://schemas.openxmlformats.org/drawingml/2006/table">
            <a:tbl>
              <a:tblPr firstRow="1" firstCol="1" bandRow="1"/>
              <a:tblGrid>
                <a:gridCol w="1706602">
                  <a:extLst>
                    <a:ext uri="{9D8B030D-6E8A-4147-A177-3AD203B41FA5}">
                      <a16:colId xmlns:a16="http://schemas.microsoft.com/office/drawing/2014/main" val="767230708"/>
                    </a:ext>
                  </a:extLst>
                </a:gridCol>
                <a:gridCol w="1583445">
                  <a:extLst>
                    <a:ext uri="{9D8B030D-6E8A-4147-A177-3AD203B41FA5}">
                      <a16:colId xmlns:a16="http://schemas.microsoft.com/office/drawing/2014/main" val="440997226"/>
                    </a:ext>
                  </a:extLst>
                </a:gridCol>
              </a:tblGrid>
              <a:tr h="252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Homeownership</a:t>
                      </a:r>
                    </a:p>
                  </a:txBody>
                  <a:tcPr marL="32803" marR="32803" marT="32803" marB="32803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Renting</a:t>
                      </a:r>
                    </a:p>
                  </a:txBody>
                  <a:tcPr marL="32803" marR="32803" marT="32803" marB="32803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80546"/>
                  </a:ext>
                </a:extLst>
              </a:tr>
              <a:tr h="1535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803" marR="32803" marT="32803" marB="32803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03" marR="32803" marT="32803" marB="32803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84316"/>
                  </a:ext>
                </a:extLst>
              </a:tr>
              <a:tr h="1538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Responsibilities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803" marR="32803" marT="32803" marB="32803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Responsibilities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03" marR="32803" marT="32803" marB="32803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935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5361</TotalTime>
  <Words>770</Words>
  <Application>Microsoft Office PowerPoint</Application>
  <PresentationFormat>On-screen Show (16:9)</PresentationFormat>
  <Paragraphs>112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Constantia</vt:lpstr>
      <vt:lpstr>Georgia</vt:lpstr>
      <vt:lpstr>Noto Sans Symbols</vt:lpstr>
      <vt:lpstr>Calibri</vt:lpstr>
      <vt:lpstr>Helvetica Neue</vt:lpstr>
      <vt:lpstr>LEARN theme</vt:lpstr>
      <vt:lpstr>PowerPoint Presentation</vt:lpstr>
      <vt:lpstr>Rent vs. Own</vt:lpstr>
      <vt:lpstr>Essential Questions</vt:lpstr>
      <vt:lpstr>Sticky Note Activity </vt:lpstr>
      <vt:lpstr>Sticky Note Activity </vt:lpstr>
      <vt:lpstr>Rental Agreement Exploration</vt:lpstr>
      <vt:lpstr>Mortgage Statement Exploration</vt:lpstr>
      <vt:lpstr>Homeownership or Renting?</vt:lpstr>
      <vt:lpstr>Benefits &amp; Responsibilities Chart</vt:lpstr>
      <vt:lpstr>Group Chart Activity</vt:lpstr>
      <vt:lpstr>3-2-1 Video </vt:lpstr>
      <vt:lpstr>My Ideal Home or Apartment Project</vt:lpstr>
      <vt:lpstr>My Ideal Home or Apartment Rubric</vt:lpstr>
      <vt:lpstr>You Choose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Taylor Thurston</cp:lastModifiedBy>
  <cp:revision>30</cp:revision>
  <dcterms:modified xsi:type="dcterms:W3CDTF">2021-03-11T23:04:56Z</dcterms:modified>
</cp:coreProperties>
</file>