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o3QEtPLMkMDkjRfpOkre2LYg0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053DA-B927-42B1-A85B-8BA22211DB1C}" v="8" dt="2023-09-20T20:54:21.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BA4053DA-B927-42B1-A85B-8BA22211DB1C}"/>
    <pc:docChg chg="custSel delSld modSld">
      <pc:chgData name="Bracken, Pam" userId="f3aa402d-8a3c-4841-b939-af5e5b41e404" providerId="ADAL" clId="{BA4053DA-B927-42B1-A85B-8BA22211DB1C}" dt="2023-09-20T20:57:53.503" v="153" actId="12"/>
      <pc:docMkLst>
        <pc:docMk/>
      </pc:docMkLst>
      <pc:sldChg chg="modSp mod">
        <pc:chgData name="Bracken, Pam" userId="f3aa402d-8a3c-4841-b939-af5e5b41e404" providerId="ADAL" clId="{BA4053DA-B927-42B1-A85B-8BA22211DB1C}" dt="2023-09-19T21:50:48.848" v="113" actId="20577"/>
        <pc:sldMkLst>
          <pc:docMk/>
          <pc:sldMk cId="0" sldId="259"/>
        </pc:sldMkLst>
        <pc:spChg chg="mod">
          <ac:chgData name="Bracken, Pam" userId="f3aa402d-8a3c-4841-b939-af5e5b41e404" providerId="ADAL" clId="{BA4053DA-B927-42B1-A85B-8BA22211DB1C}" dt="2023-09-19T21:50:48.848" v="113" actId="20577"/>
          <ac:spMkLst>
            <pc:docMk/>
            <pc:sldMk cId="0" sldId="259"/>
            <ac:spMk id="107" creationId="{00000000-0000-0000-0000-000000000000}"/>
          </ac:spMkLst>
        </pc:spChg>
      </pc:sldChg>
      <pc:sldChg chg="modSp mod">
        <pc:chgData name="Bracken, Pam" userId="f3aa402d-8a3c-4841-b939-af5e5b41e404" providerId="ADAL" clId="{BA4053DA-B927-42B1-A85B-8BA22211DB1C}" dt="2023-09-19T20:14:16.253" v="6" actId="1076"/>
        <pc:sldMkLst>
          <pc:docMk/>
          <pc:sldMk cId="0" sldId="260"/>
        </pc:sldMkLst>
        <pc:picChg chg="mod">
          <ac:chgData name="Bracken, Pam" userId="f3aa402d-8a3c-4841-b939-af5e5b41e404" providerId="ADAL" clId="{BA4053DA-B927-42B1-A85B-8BA22211DB1C}" dt="2023-09-19T20:14:16.253" v="6" actId="1076"/>
          <ac:picMkLst>
            <pc:docMk/>
            <pc:sldMk cId="0" sldId="260"/>
            <ac:picMk id="113" creationId="{00000000-0000-0000-0000-000000000000}"/>
          </ac:picMkLst>
        </pc:picChg>
      </pc:sldChg>
      <pc:sldChg chg="modSp mod">
        <pc:chgData name="Bracken, Pam" userId="f3aa402d-8a3c-4841-b939-af5e5b41e404" providerId="ADAL" clId="{BA4053DA-B927-42B1-A85B-8BA22211DB1C}" dt="2023-09-19T21:37:09.138" v="79" actId="20577"/>
        <pc:sldMkLst>
          <pc:docMk/>
          <pc:sldMk cId="0" sldId="262"/>
        </pc:sldMkLst>
        <pc:spChg chg="mod">
          <ac:chgData name="Bracken, Pam" userId="f3aa402d-8a3c-4841-b939-af5e5b41e404" providerId="ADAL" clId="{BA4053DA-B927-42B1-A85B-8BA22211DB1C}" dt="2023-09-19T21:37:09.138" v="79" actId="20577"/>
          <ac:spMkLst>
            <pc:docMk/>
            <pc:sldMk cId="0" sldId="262"/>
            <ac:spMk id="125" creationId="{00000000-0000-0000-0000-000000000000}"/>
          </ac:spMkLst>
        </pc:spChg>
      </pc:sldChg>
      <pc:sldChg chg="modSp mod">
        <pc:chgData name="Bracken, Pam" userId="f3aa402d-8a3c-4841-b939-af5e5b41e404" providerId="ADAL" clId="{BA4053DA-B927-42B1-A85B-8BA22211DB1C}" dt="2023-09-20T20:52:58.673" v="141" actId="20577"/>
        <pc:sldMkLst>
          <pc:docMk/>
          <pc:sldMk cId="0" sldId="265"/>
        </pc:sldMkLst>
        <pc:spChg chg="mod">
          <ac:chgData name="Bracken, Pam" userId="f3aa402d-8a3c-4841-b939-af5e5b41e404" providerId="ADAL" clId="{BA4053DA-B927-42B1-A85B-8BA22211DB1C}" dt="2023-09-20T20:52:58.673" v="141" actId="20577"/>
          <ac:spMkLst>
            <pc:docMk/>
            <pc:sldMk cId="0" sldId="265"/>
            <ac:spMk id="148" creationId="{00000000-0000-0000-0000-000000000000}"/>
          </ac:spMkLst>
        </pc:spChg>
        <pc:spChg chg="mod">
          <ac:chgData name="Bracken, Pam" userId="f3aa402d-8a3c-4841-b939-af5e5b41e404" providerId="ADAL" clId="{BA4053DA-B927-42B1-A85B-8BA22211DB1C}" dt="2023-09-19T21:38:48.623" v="85" actId="20577"/>
          <ac:spMkLst>
            <pc:docMk/>
            <pc:sldMk cId="0" sldId="265"/>
            <ac:spMk id="149" creationId="{00000000-0000-0000-0000-000000000000}"/>
          </ac:spMkLst>
        </pc:spChg>
      </pc:sldChg>
      <pc:sldChg chg="modSp mod">
        <pc:chgData name="Bracken, Pam" userId="f3aa402d-8a3c-4841-b939-af5e5b41e404" providerId="ADAL" clId="{BA4053DA-B927-42B1-A85B-8BA22211DB1C}" dt="2023-09-19T21:51:24.638" v="117" actId="20577"/>
        <pc:sldMkLst>
          <pc:docMk/>
          <pc:sldMk cId="0" sldId="266"/>
        </pc:sldMkLst>
        <pc:spChg chg="mod">
          <ac:chgData name="Bracken, Pam" userId="f3aa402d-8a3c-4841-b939-af5e5b41e404" providerId="ADAL" clId="{BA4053DA-B927-42B1-A85B-8BA22211DB1C}" dt="2023-09-19T21:51:24.638" v="117" actId="20577"/>
          <ac:spMkLst>
            <pc:docMk/>
            <pc:sldMk cId="0" sldId="266"/>
            <ac:spMk id="154" creationId="{00000000-0000-0000-0000-000000000000}"/>
          </ac:spMkLst>
        </pc:spChg>
        <pc:picChg chg="mod">
          <ac:chgData name="Bracken, Pam" userId="f3aa402d-8a3c-4841-b939-af5e5b41e404" providerId="ADAL" clId="{BA4053DA-B927-42B1-A85B-8BA22211DB1C}" dt="2023-09-19T20:24:28.626" v="16" actId="1076"/>
          <ac:picMkLst>
            <pc:docMk/>
            <pc:sldMk cId="0" sldId="266"/>
            <ac:picMk id="156" creationId="{00000000-0000-0000-0000-000000000000}"/>
          </ac:picMkLst>
        </pc:picChg>
      </pc:sldChg>
      <pc:sldChg chg="modSp mod">
        <pc:chgData name="Bracken, Pam" userId="f3aa402d-8a3c-4841-b939-af5e5b41e404" providerId="ADAL" clId="{BA4053DA-B927-42B1-A85B-8BA22211DB1C}" dt="2023-09-20T20:53:45.929" v="144" actId="1076"/>
        <pc:sldMkLst>
          <pc:docMk/>
          <pc:sldMk cId="0" sldId="267"/>
        </pc:sldMkLst>
        <pc:spChg chg="mod">
          <ac:chgData name="Bracken, Pam" userId="f3aa402d-8a3c-4841-b939-af5e5b41e404" providerId="ADAL" clId="{BA4053DA-B927-42B1-A85B-8BA22211DB1C}" dt="2023-09-20T20:53:45.929" v="144" actId="1076"/>
          <ac:spMkLst>
            <pc:docMk/>
            <pc:sldMk cId="0" sldId="267"/>
            <ac:spMk id="163" creationId="{00000000-0000-0000-0000-000000000000}"/>
          </ac:spMkLst>
        </pc:spChg>
      </pc:sldChg>
      <pc:sldChg chg="modSp mod">
        <pc:chgData name="Bracken, Pam" userId="f3aa402d-8a3c-4841-b939-af5e5b41e404" providerId="ADAL" clId="{BA4053DA-B927-42B1-A85B-8BA22211DB1C}" dt="2023-09-20T20:54:21.200" v="148"/>
        <pc:sldMkLst>
          <pc:docMk/>
          <pc:sldMk cId="0" sldId="268"/>
        </pc:sldMkLst>
        <pc:spChg chg="mod">
          <ac:chgData name="Bracken, Pam" userId="f3aa402d-8a3c-4841-b939-af5e5b41e404" providerId="ADAL" clId="{BA4053DA-B927-42B1-A85B-8BA22211DB1C}" dt="2023-09-20T20:54:21.200" v="148"/>
          <ac:spMkLst>
            <pc:docMk/>
            <pc:sldMk cId="0" sldId="268"/>
            <ac:spMk id="169" creationId="{00000000-0000-0000-0000-000000000000}"/>
          </ac:spMkLst>
        </pc:spChg>
      </pc:sldChg>
      <pc:sldChg chg="modSp mod">
        <pc:chgData name="Bracken, Pam" userId="f3aa402d-8a3c-4841-b939-af5e5b41e404" providerId="ADAL" clId="{BA4053DA-B927-42B1-A85B-8BA22211DB1C}" dt="2023-09-19T21:40:43.321" v="93" actId="20577"/>
        <pc:sldMkLst>
          <pc:docMk/>
          <pc:sldMk cId="0" sldId="269"/>
        </pc:sldMkLst>
        <pc:spChg chg="mod">
          <ac:chgData name="Bracken, Pam" userId="f3aa402d-8a3c-4841-b939-af5e5b41e404" providerId="ADAL" clId="{BA4053DA-B927-42B1-A85B-8BA22211DB1C}" dt="2023-09-19T21:40:43.321" v="93" actId="20577"/>
          <ac:spMkLst>
            <pc:docMk/>
            <pc:sldMk cId="0" sldId="269"/>
            <ac:spMk id="180" creationId="{00000000-0000-0000-0000-000000000000}"/>
          </ac:spMkLst>
        </pc:spChg>
      </pc:sldChg>
      <pc:sldChg chg="modSp mod">
        <pc:chgData name="Bracken, Pam" userId="f3aa402d-8a3c-4841-b939-af5e5b41e404" providerId="ADAL" clId="{BA4053DA-B927-42B1-A85B-8BA22211DB1C}" dt="2023-09-19T20:30:07.240" v="56" actId="20577"/>
        <pc:sldMkLst>
          <pc:docMk/>
          <pc:sldMk cId="0" sldId="271"/>
        </pc:sldMkLst>
        <pc:spChg chg="mod">
          <ac:chgData name="Bracken, Pam" userId="f3aa402d-8a3c-4841-b939-af5e5b41e404" providerId="ADAL" clId="{BA4053DA-B927-42B1-A85B-8BA22211DB1C}" dt="2023-09-19T20:30:07.240" v="56" actId="20577"/>
          <ac:spMkLst>
            <pc:docMk/>
            <pc:sldMk cId="0" sldId="271"/>
            <ac:spMk id="193" creationId="{00000000-0000-0000-0000-000000000000}"/>
          </ac:spMkLst>
        </pc:spChg>
      </pc:sldChg>
      <pc:sldChg chg="modSp mod">
        <pc:chgData name="Bracken, Pam" userId="f3aa402d-8a3c-4841-b939-af5e5b41e404" providerId="ADAL" clId="{BA4053DA-B927-42B1-A85B-8BA22211DB1C}" dt="2023-09-19T21:51:52.477" v="119" actId="20577"/>
        <pc:sldMkLst>
          <pc:docMk/>
          <pc:sldMk cId="0" sldId="273"/>
        </pc:sldMkLst>
        <pc:spChg chg="mod">
          <ac:chgData name="Bracken, Pam" userId="f3aa402d-8a3c-4841-b939-af5e5b41e404" providerId="ADAL" clId="{BA4053DA-B927-42B1-A85B-8BA22211DB1C}" dt="2023-09-19T21:51:52.477" v="119" actId="20577"/>
          <ac:spMkLst>
            <pc:docMk/>
            <pc:sldMk cId="0" sldId="273"/>
            <ac:spMk id="208" creationId="{00000000-0000-0000-0000-000000000000}"/>
          </ac:spMkLst>
        </pc:spChg>
      </pc:sldChg>
      <pc:sldChg chg="modSp mod">
        <pc:chgData name="Bracken, Pam" userId="f3aa402d-8a3c-4841-b939-af5e5b41e404" providerId="ADAL" clId="{BA4053DA-B927-42B1-A85B-8BA22211DB1C}" dt="2023-09-19T21:52:02.575" v="121" actId="20577"/>
        <pc:sldMkLst>
          <pc:docMk/>
          <pc:sldMk cId="0" sldId="274"/>
        </pc:sldMkLst>
        <pc:spChg chg="mod">
          <ac:chgData name="Bracken, Pam" userId="f3aa402d-8a3c-4841-b939-af5e5b41e404" providerId="ADAL" clId="{BA4053DA-B927-42B1-A85B-8BA22211DB1C}" dt="2023-09-19T21:52:02.575" v="121" actId="20577"/>
          <ac:spMkLst>
            <pc:docMk/>
            <pc:sldMk cId="0" sldId="274"/>
            <ac:spMk id="220" creationId="{00000000-0000-0000-0000-000000000000}"/>
          </ac:spMkLst>
        </pc:spChg>
      </pc:sldChg>
      <pc:sldChg chg="modSp mod">
        <pc:chgData name="Bracken, Pam" userId="f3aa402d-8a3c-4841-b939-af5e5b41e404" providerId="ADAL" clId="{BA4053DA-B927-42B1-A85B-8BA22211DB1C}" dt="2023-09-19T21:52:15.914" v="123" actId="20577"/>
        <pc:sldMkLst>
          <pc:docMk/>
          <pc:sldMk cId="0" sldId="275"/>
        </pc:sldMkLst>
        <pc:spChg chg="mod">
          <ac:chgData name="Bracken, Pam" userId="f3aa402d-8a3c-4841-b939-af5e5b41e404" providerId="ADAL" clId="{BA4053DA-B927-42B1-A85B-8BA22211DB1C}" dt="2023-09-19T21:52:15.914" v="123" actId="20577"/>
          <ac:spMkLst>
            <pc:docMk/>
            <pc:sldMk cId="0" sldId="275"/>
            <ac:spMk id="232" creationId="{00000000-0000-0000-0000-000000000000}"/>
          </ac:spMkLst>
        </pc:spChg>
      </pc:sldChg>
      <pc:sldChg chg="modSp mod">
        <pc:chgData name="Bracken, Pam" userId="f3aa402d-8a3c-4841-b939-af5e5b41e404" providerId="ADAL" clId="{BA4053DA-B927-42B1-A85B-8BA22211DB1C}" dt="2023-09-19T21:52:24.301" v="125" actId="20577"/>
        <pc:sldMkLst>
          <pc:docMk/>
          <pc:sldMk cId="0" sldId="276"/>
        </pc:sldMkLst>
        <pc:spChg chg="mod">
          <ac:chgData name="Bracken, Pam" userId="f3aa402d-8a3c-4841-b939-af5e5b41e404" providerId="ADAL" clId="{BA4053DA-B927-42B1-A85B-8BA22211DB1C}" dt="2023-09-19T21:52:24.301" v="125" actId="20577"/>
          <ac:spMkLst>
            <pc:docMk/>
            <pc:sldMk cId="0" sldId="276"/>
            <ac:spMk id="244" creationId="{00000000-0000-0000-0000-000000000000}"/>
          </ac:spMkLst>
        </pc:spChg>
      </pc:sldChg>
      <pc:sldChg chg="modSp mod">
        <pc:chgData name="Bracken, Pam" userId="f3aa402d-8a3c-4841-b939-af5e5b41e404" providerId="ADAL" clId="{BA4053DA-B927-42B1-A85B-8BA22211DB1C}" dt="2023-09-19T21:52:38.513" v="129" actId="20577"/>
        <pc:sldMkLst>
          <pc:docMk/>
          <pc:sldMk cId="0" sldId="277"/>
        </pc:sldMkLst>
        <pc:spChg chg="mod">
          <ac:chgData name="Bracken, Pam" userId="f3aa402d-8a3c-4841-b939-af5e5b41e404" providerId="ADAL" clId="{BA4053DA-B927-42B1-A85B-8BA22211DB1C}" dt="2023-09-19T21:52:38.513" v="129" actId="20577"/>
          <ac:spMkLst>
            <pc:docMk/>
            <pc:sldMk cId="0" sldId="277"/>
            <ac:spMk id="255" creationId="{00000000-0000-0000-0000-000000000000}"/>
          </ac:spMkLst>
        </pc:spChg>
      </pc:sldChg>
      <pc:sldChg chg="modSp mod">
        <pc:chgData name="Bracken, Pam" userId="f3aa402d-8a3c-4841-b939-af5e5b41e404" providerId="ADAL" clId="{BA4053DA-B927-42B1-A85B-8BA22211DB1C}" dt="2023-09-19T21:53:31.162" v="139" actId="20577"/>
        <pc:sldMkLst>
          <pc:docMk/>
          <pc:sldMk cId="0" sldId="278"/>
        </pc:sldMkLst>
        <pc:spChg chg="mod">
          <ac:chgData name="Bracken, Pam" userId="f3aa402d-8a3c-4841-b939-af5e5b41e404" providerId="ADAL" clId="{BA4053DA-B927-42B1-A85B-8BA22211DB1C}" dt="2023-09-19T20:34:20.540" v="57" actId="20577"/>
          <ac:spMkLst>
            <pc:docMk/>
            <pc:sldMk cId="0" sldId="278"/>
            <ac:spMk id="265" creationId="{00000000-0000-0000-0000-000000000000}"/>
          </ac:spMkLst>
        </pc:spChg>
        <pc:spChg chg="mod">
          <ac:chgData name="Bracken, Pam" userId="f3aa402d-8a3c-4841-b939-af5e5b41e404" providerId="ADAL" clId="{BA4053DA-B927-42B1-A85B-8BA22211DB1C}" dt="2023-09-19T21:53:31.162" v="139" actId="20577"/>
          <ac:spMkLst>
            <pc:docMk/>
            <pc:sldMk cId="0" sldId="278"/>
            <ac:spMk id="267" creationId="{00000000-0000-0000-0000-000000000000}"/>
          </ac:spMkLst>
        </pc:spChg>
      </pc:sldChg>
      <pc:sldChg chg="modSp mod">
        <pc:chgData name="Bracken, Pam" userId="f3aa402d-8a3c-4841-b939-af5e5b41e404" providerId="ADAL" clId="{BA4053DA-B927-42B1-A85B-8BA22211DB1C}" dt="2023-09-19T21:52:46.796" v="131" actId="20577"/>
        <pc:sldMkLst>
          <pc:docMk/>
          <pc:sldMk cId="0" sldId="279"/>
        </pc:sldMkLst>
        <pc:spChg chg="mod">
          <ac:chgData name="Bracken, Pam" userId="f3aa402d-8a3c-4841-b939-af5e5b41e404" providerId="ADAL" clId="{BA4053DA-B927-42B1-A85B-8BA22211DB1C}" dt="2023-09-19T20:34:32.462" v="58" actId="20577"/>
          <ac:spMkLst>
            <pc:docMk/>
            <pc:sldMk cId="0" sldId="279"/>
            <ac:spMk id="277" creationId="{00000000-0000-0000-0000-000000000000}"/>
          </ac:spMkLst>
        </pc:spChg>
        <pc:spChg chg="mod">
          <ac:chgData name="Bracken, Pam" userId="f3aa402d-8a3c-4841-b939-af5e5b41e404" providerId="ADAL" clId="{BA4053DA-B927-42B1-A85B-8BA22211DB1C}" dt="2023-09-19T21:52:46.796" v="131" actId="20577"/>
          <ac:spMkLst>
            <pc:docMk/>
            <pc:sldMk cId="0" sldId="279"/>
            <ac:spMk id="279" creationId="{00000000-0000-0000-0000-000000000000}"/>
          </ac:spMkLst>
        </pc:spChg>
      </pc:sldChg>
      <pc:sldChg chg="modSp mod">
        <pc:chgData name="Bracken, Pam" userId="f3aa402d-8a3c-4841-b939-af5e5b41e404" providerId="ADAL" clId="{BA4053DA-B927-42B1-A85B-8BA22211DB1C}" dt="2023-09-20T20:55:55.268" v="149" actId="1076"/>
        <pc:sldMkLst>
          <pc:docMk/>
          <pc:sldMk cId="0" sldId="280"/>
        </pc:sldMkLst>
        <pc:spChg chg="mod">
          <ac:chgData name="Bracken, Pam" userId="f3aa402d-8a3c-4841-b939-af5e5b41e404" providerId="ADAL" clId="{BA4053DA-B927-42B1-A85B-8BA22211DB1C}" dt="2023-09-19T21:52:56.681" v="133" actId="20577"/>
          <ac:spMkLst>
            <pc:docMk/>
            <pc:sldMk cId="0" sldId="280"/>
            <ac:spMk id="291" creationId="{00000000-0000-0000-0000-000000000000}"/>
          </ac:spMkLst>
        </pc:spChg>
        <pc:picChg chg="mod">
          <ac:chgData name="Bracken, Pam" userId="f3aa402d-8a3c-4841-b939-af5e5b41e404" providerId="ADAL" clId="{BA4053DA-B927-42B1-A85B-8BA22211DB1C}" dt="2023-09-20T20:55:55.268" v="149" actId="1076"/>
          <ac:picMkLst>
            <pc:docMk/>
            <pc:sldMk cId="0" sldId="280"/>
            <ac:picMk id="290" creationId="{00000000-0000-0000-0000-000000000000}"/>
          </ac:picMkLst>
        </pc:picChg>
      </pc:sldChg>
      <pc:sldChg chg="modSp mod">
        <pc:chgData name="Bracken, Pam" userId="f3aa402d-8a3c-4841-b939-af5e5b41e404" providerId="ADAL" clId="{BA4053DA-B927-42B1-A85B-8BA22211DB1C}" dt="2023-09-20T20:56:23.210" v="150" actId="20577"/>
        <pc:sldMkLst>
          <pc:docMk/>
          <pc:sldMk cId="0" sldId="281"/>
        </pc:sldMkLst>
        <pc:spChg chg="mod">
          <ac:chgData name="Bracken, Pam" userId="f3aa402d-8a3c-4841-b939-af5e5b41e404" providerId="ADAL" clId="{BA4053DA-B927-42B1-A85B-8BA22211DB1C}" dt="2023-09-20T20:56:23.210" v="150" actId="20577"/>
          <ac:spMkLst>
            <pc:docMk/>
            <pc:sldMk cId="0" sldId="281"/>
            <ac:spMk id="301" creationId="{00000000-0000-0000-0000-000000000000}"/>
          </ac:spMkLst>
        </pc:spChg>
        <pc:spChg chg="mod">
          <ac:chgData name="Bracken, Pam" userId="f3aa402d-8a3c-4841-b939-af5e5b41e404" providerId="ADAL" clId="{BA4053DA-B927-42B1-A85B-8BA22211DB1C}" dt="2023-09-19T21:53:04.874" v="135" actId="20577"/>
          <ac:spMkLst>
            <pc:docMk/>
            <pc:sldMk cId="0" sldId="281"/>
            <ac:spMk id="303" creationId="{00000000-0000-0000-0000-000000000000}"/>
          </ac:spMkLst>
        </pc:spChg>
        <pc:picChg chg="mod">
          <ac:chgData name="Bracken, Pam" userId="f3aa402d-8a3c-4841-b939-af5e5b41e404" providerId="ADAL" clId="{BA4053DA-B927-42B1-A85B-8BA22211DB1C}" dt="2023-09-19T20:34:55.451" v="59" actId="1076"/>
          <ac:picMkLst>
            <pc:docMk/>
            <pc:sldMk cId="0" sldId="281"/>
            <ac:picMk id="302" creationId="{00000000-0000-0000-0000-000000000000}"/>
          </ac:picMkLst>
        </pc:picChg>
      </pc:sldChg>
      <pc:sldChg chg="modSp mod">
        <pc:chgData name="Bracken, Pam" userId="f3aa402d-8a3c-4841-b939-af5e5b41e404" providerId="ADAL" clId="{BA4053DA-B927-42B1-A85B-8BA22211DB1C}" dt="2023-09-20T20:56:44.540" v="151" actId="20577"/>
        <pc:sldMkLst>
          <pc:docMk/>
          <pc:sldMk cId="0" sldId="282"/>
        </pc:sldMkLst>
        <pc:spChg chg="mod">
          <ac:chgData name="Bracken, Pam" userId="f3aa402d-8a3c-4841-b939-af5e5b41e404" providerId="ADAL" clId="{BA4053DA-B927-42B1-A85B-8BA22211DB1C}" dt="2023-09-20T20:56:44.540" v="151" actId="20577"/>
          <ac:spMkLst>
            <pc:docMk/>
            <pc:sldMk cId="0" sldId="282"/>
            <ac:spMk id="313" creationId="{00000000-0000-0000-0000-000000000000}"/>
          </ac:spMkLst>
        </pc:spChg>
        <pc:spChg chg="mod">
          <ac:chgData name="Bracken, Pam" userId="f3aa402d-8a3c-4841-b939-af5e5b41e404" providerId="ADAL" clId="{BA4053DA-B927-42B1-A85B-8BA22211DB1C}" dt="2023-09-19T21:53:18.889" v="137" actId="20577"/>
          <ac:spMkLst>
            <pc:docMk/>
            <pc:sldMk cId="0" sldId="282"/>
            <ac:spMk id="315" creationId="{00000000-0000-0000-0000-000000000000}"/>
          </ac:spMkLst>
        </pc:spChg>
        <pc:picChg chg="mod">
          <ac:chgData name="Bracken, Pam" userId="f3aa402d-8a3c-4841-b939-af5e5b41e404" providerId="ADAL" clId="{BA4053DA-B927-42B1-A85B-8BA22211DB1C}" dt="2023-09-19T20:35:05.142" v="60" actId="1076"/>
          <ac:picMkLst>
            <pc:docMk/>
            <pc:sldMk cId="0" sldId="282"/>
            <ac:picMk id="314" creationId="{00000000-0000-0000-0000-000000000000}"/>
          </ac:picMkLst>
        </pc:picChg>
      </pc:sldChg>
      <pc:sldChg chg="modSp mod">
        <pc:chgData name="Bracken, Pam" userId="f3aa402d-8a3c-4841-b939-af5e5b41e404" providerId="ADAL" clId="{BA4053DA-B927-42B1-A85B-8BA22211DB1C}" dt="2023-09-19T20:38:10.649" v="63" actId="20577"/>
        <pc:sldMkLst>
          <pc:docMk/>
          <pc:sldMk cId="0" sldId="283"/>
        </pc:sldMkLst>
        <pc:spChg chg="mod">
          <ac:chgData name="Bracken, Pam" userId="f3aa402d-8a3c-4841-b939-af5e5b41e404" providerId="ADAL" clId="{BA4053DA-B927-42B1-A85B-8BA22211DB1C}" dt="2023-09-19T20:38:10.649" v="63" actId="20577"/>
          <ac:spMkLst>
            <pc:docMk/>
            <pc:sldMk cId="0" sldId="283"/>
            <ac:spMk id="325" creationId="{00000000-0000-0000-0000-000000000000}"/>
          </ac:spMkLst>
        </pc:spChg>
      </pc:sldChg>
      <pc:sldChg chg="modSp mod">
        <pc:chgData name="Bracken, Pam" userId="f3aa402d-8a3c-4841-b939-af5e5b41e404" providerId="ADAL" clId="{BA4053DA-B927-42B1-A85B-8BA22211DB1C}" dt="2023-09-20T20:57:53.503" v="153" actId="12"/>
        <pc:sldMkLst>
          <pc:docMk/>
          <pc:sldMk cId="0" sldId="284"/>
        </pc:sldMkLst>
        <pc:spChg chg="mod">
          <ac:chgData name="Bracken, Pam" userId="f3aa402d-8a3c-4841-b939-af5e5b41e404" providerId="ADAL" clId="{BA4053DA-B927-42B1-A85B-8BA22211DB1C}" dt="2023-09-20T20:57:53.503" v="153" actId="12"/>
          <ac:spMkLst>
            <pc:docMk/>
            <pc:sldMk cId="0" sldId="284"/>
            <ac:spMk id="331" creationId="{00000000-0000-0000-0000-000000000000}"/>
          </ac:spMkLst>
        </pc:spChg>
      </pc:sldChg>
      <pc:sldChg chg="modSp del mod">
        <pc:chgData name="Bracken, Pam" userId="f3aa402d-8a3c-4841-b939-af5e5b41e404" providerId="ADAL" clId="{BA4053DA-B927-42B1-A85B-8BA22211DB1C}" dt="2023-09-19T20:44:17.144" v="78" actId="2696"/>
        <pc:sldMkLst>
          <pc:docMk/>
          <pc:sldMk cId="0" sldId="285"/>
        </pc:sldMkLst>
        <pc:spChg chg="mod">
          <ac:chgData name="Bracken, Pam" userId="f3aa402d-8a3c-4841-b939-af5e5b41e404" providerId="ADAL" clId="{BA4053DA-B927-42B1-A85B-8BA22211DB1C}" dt="2023-09-19T20:09:26.228" v="1" actId="27636"/>
          <ac:spMkLst>
            <pc:docMk/>
            <pc:sldMk cId="0" sldId="285"/>
            <ac:spMk id="3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762dacb9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2762dacb9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f91c2378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5f91c2378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73eeb5301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sz="1800"/>
          </a:p>
        </p:txBody>
      </p:sp>
      <p:sp>
        <p:nvSpPr>
          <p:cNvPr id="159" name="Google Shape;159;g2773eeb530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73eeb530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2773eeb530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73eeb530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2773eeb5301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800"/>
              <a:t>Oklahoma uses 75% of their land for agriculture = 20,063,909.6</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5f91c23783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5f91c2378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762dacb9b6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1" name="Google Shape;191;g2762dacb9b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013833760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6013833760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AutoNum type="arabicPeriod"/>
            </a:pPr>
            <a:r>
              <a:rPr lang="en-US" sz="1300" b="1"/>
              <a:t>What is that symbol in the numerator?</a:t>
            </a:r>
            <a:endParaRPr sz="1300" b="1"/>
          </a:p>
          <a:p>
            <a:pPr marL="457200" lvl="0" indent="0" algn="l" rtl="0">
              <a:lnSpc>
                <a:spcPct val="100000"/>
              </a:lnSpc>
              <a:spcBef>
                <a:spcPts val="0"/>
              </a:spcBef>
              <a:spcAft>
                <a:spcPts val="0"/>
              </a:spcAft>
              <a:buSzPts val="1400"/>
              <a:buNone/>
            </a:pPr>
            <a:r>
              <a:rPr lang="en-US" sz="1300"/>
              <a:t>That is the symbol Theta, it is a variable in this equation that stands for the central angle of the part of the circle we are measuring. This symbol serves the exact same purpose as any other variable like x.</a:t>
            </a:r>
            <a:endParaRPr sz="1300"/>
          </a:p>
          <a:p>
            <a:pPr marL="457200" lvl="0" indent="-330200" algn="l" rtl="0">
              <a:lnSpc>
                <a:spcPct val="100000"/>
              </a:lnSpc>
              <a:spcBef>
                <a:spcPts val="0"/>
              </a:spcBef>
              <a:spcAft>
                <a:spcPts val="0"/>
              </a:spcAft>
              <a:buSzPts val="1600"/>
              <a:buAutoNum type="arabicPeriod"/>
            </a:pPr>
            <a:r>
              <a:rPr lang="en-US" sz="1300" b="1"/>
              <a:t>What do you notice about the equations?</a:t>
            </a:r>
            <a:endParaRPr sz="1300" b="1"/>
          </a:p>
          <a:p>
            <a:pPr marL="457200" lvl="0" indent="0" algn="l" rtl="0">
              <a:lnSpc>
                <a:spcPct val="100000"/>
              </a:lnSpc>
              <a:spcBef>
                <a:spcPts val="0"/>
              </a:spcBef>
              <a:spcAft>
                <a:spcPts val="0"/>
              </a:spcAft>
              <a:buSzPts val="1400"/>
              <a:buNone/>
            </a:pPr>
            <a:r>
              <a:rPr lang="en-US" sz="1300"/>
              <a:t>They both have the ratio of part of the circle to the whole.</a:t>
            </a:r>
            <a:endParaRPr sz="1300"/>
          </a:p>
          <a:p>
            <a:pPr marL="457200" lvl="0" indent="0" algn="l" rtl="0">
              <a:lnSpc>
                <a:spcPct val="100000"/>
              </a:lnSpc>
              <a:spcBef>
                <a:spcPts val="0"/>
              </a:spcBef>
              <a:spcAft>
                <a:spcPts val="0"/>
              </a:spcAft>
              <a:buSzPts val="1400"/>
              <a:buNone/>
            </a:pPr>
            <a:r>
              <a:rPr lang="en-US" sz="1300"/>
              <a:t>They both are multiplied by the equation of circumference and area.</a:t>
            </a:r>
            <a:endParaRPr sz="1300"/>
          </a:p>
          <a:p>
            <a:pPr marL="457200" lvl="0" indent="-330200" algn="l" rtl="0">
              <a:lnSpc>
                <a:spcPct val="100000"/>
              </a:lnSpc>
              <a:spcBef>
                <a:spcPts val="0"/>
              </a:spcBef>
              <a:spcAft>
                <a:spcPts val="0"/>
              </a:spcAft>
              <a:buSzPts val="1600"/>
              <a:buAutoNum type="arabicPeriod"/>
            </a:pPr>
            <a:r>
              <a:rPr lang="en-US" sz="1300" b="1"/>
              <a:t>How are they similar to the area and circumference equations of a circle?</a:t>
            </a:r>
            <a:endParaRPr sz="1300" b="1"/>
          </a:p>
          <a:p>
            <a:pPr marL="457200" lvl="0" indent="0" algn="l" rtl="0">
              <a:lnSpc>
                <a:spcPct val="100000"/>
              </a:lnSpc>
              <a:spcBef>
                <a:spcPts val="0"/>
              </a:spcBef>
              <a:spcAft>
                <a:spcPts val="0"/>
              </a:spcAft>
              <a:buSzPts val="1400"/>
              <a:buNone/>
            </a:pPr>
            <a:r>
              <a:rPr lang="en-US" sz="1300"/>
              <a:t>The arc length equation is multiplied by the circumference equation.</a:t>
            </a:r>
            <a:endParaRPr sz="1300"/>
          </a:p>
          <a:p>
            <a:pPr marL="457200" lvl="0" indent="0" algn="l" rtl="0">
              <a:lnSpc>
                <a:spcPct val="100000"/>
              </a:lnSpc>
              <a:spcBef>
                <a:spcPts val="0"/>
              </a:spcBef>
              <a:spcAft>
                <a:spcPts val="0"/>
              </a:spcAft>
              <a:buSzPts val="1400"/>
              <a:buNone/>
            </a:pPr>
            <a:r>
              <a:rPr lang="en-US" sz="1300"/>
              <a:t>The sector area equation is multiplied by the area equation.</a:t>
            </a:r>
            <a:endParaRPr sz="1300"/>
          </a:p>
          <a:p>
            <a:pPr marL="457200" lvl="0" indent="0" algn="l" rtl="0">
              <a:lnSpc>
                <a:spcPct val="100000"/>
              </a:lnSpc>
              <a:spcBef>
                <a:spcPts val="0"/>
              </a:spcBef>
              <a:spcAft>
                <a:spcPts val="0"/>
              </a:spcAft>
              <a:buSzPts val="1400"/>
              <a:buNone/>
            </a:pPr>
            <a:endParaRPr sz="1300"/>
          </a:p>
          <a:p>
            <a:pPr marL="0" lvl="0" indent="0" algn="l" rtl="0">
              <a:lnSpc>
                <a:spcPct val="100000"/>
              </a:lnSpc>
              <a:spcBef>
                <a:spcPts val="0"/>
              </a:spcBef>
              <a:spcAft>
                <a:spcPts val="0"/>
              </a:spcAft>
              <a:buSzPts val="1400"/>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5f91c23783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25f91c23783_1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601383376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2601383376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601383376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2601383376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01383376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6013833760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f91c23783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25f91c23783_1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01383376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6013833760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60138337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26013833760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601383376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26013833760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6013833760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26013833760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01383376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26013833760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5f91c23783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g25f91c23783_1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773eeb5301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9" name="Google Shape;329;g2773eeb530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6a456b53d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https://www.youtube.com/watch?v=jicYbi-8ZNU</a:t>
            </a:r>
            <a:endParaRPr dirty="0"/>
          </a:p>
        </p:txBody>
      </p:sp>
      <p:sp>
        <p:nvSpPr>
          <p:cNvPr id="110" name="Google Shape;110;g226a456b5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5f91c23783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6" name="Google Shape;116;g25f91c23783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5f91c23783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g25f91c23783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f91c23783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25f91c23783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Stop video at 5 minutes</a:t>
            </a:r>
            <a:br>
              <a:rPr lang="en-US"/>
            </a:br>
            <a:r>
              <a:rPr lang="en-US"/>
              <a:t>https://www.youtube.com/watch?v=jicYbi-8ZNU</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f91c23783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5f91c23783_1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4"/>
        <p:cNvGrpSpPr/>
        <p:nvPr/>
      </p:nvGrpSpPr>
      <p:grpSpPr>
        <a:xfrm>
          <a:off x="0" y="0"/>
          <a:ext cx="0" cy="0"/>
          <a:chOff x="0" y="0"/>
          <a:chExt cx="0" cy="0"/>
        </a:xfrm>
      </p:grpSpPr>
      <p:pic>
        <p:nvPicPr>
          <p:cNvPr id="45" name="Google Shape;45;p3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6" name="Google Shape;46;p39"/>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47" name="Google Shape;47;p3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8"/>
        <p:cNvGrpSpPr/>
        <p:nvPr/>
      </p:nvGrpSpPr>
      <p:grpSpPr>
        <a:xfrm>
          <a:off x="0" y="0"/>
          <a:ext cx="0" cy="0"/>
          <a:chOff x="0" y="0"/>
          <a:chExt cx="0" cy="0"/>
        </a:xfrm>
      </p:grpSpPr>
      <p:pic>
        <p:nvPicPr>
          <p:cNvPr id="49" name="Google Shape;49;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0" name="Google Shape;50;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1"/>
        <p:cNvGrpSpPr/>
        <p:nvPr/>
      </p:nvGrpSpPr>
      <p:grpSpPr>
        <a:xfrm>
          <a:off x="0" y="0"/>
          <a:ext cx="0" cy="0"/>
          <a:chOff x="0" y="0"/>
          <a:chExt cx="0" cy="0"/>
        </a:xfrm>
      </p:grpSpPr>
      <p:pic>
        <p:nvPicPr>
          <p:cNvPr id="52" name="Google Shape;52;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3" name="Google Shape;53;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1"/>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5" name="Google Shape;55;p41"/>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56"/>
        <p:cNvGrpSpPr/>
        <p:nvPr/>
      </p:nvGrpSpPr>
      <p:grpSpPr>
        <a:xfrm>
          <a:off x="0" y="0"/>
          <a:ext cx="0" cy="0"/>
          <a:chOff x="0" y="0"/>
          <a:chExt cx="0" cy="0"/>
        </a:xfrm>
      </p:grpSpPr>
      <p:pic>
        <p:nvPicPr>
          <p:cNvPr id="57" name="Google Shape;57;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60" name="Google Shape;60;p42"/>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1"/>
        <p:cNvGrpSpPr/>
        <p:nvPr/>
      </p:nvGrpSpPr>
      <p:grpSpPr>
        <a:xfrm>
          <a:off x="0" y="0"/>
          <a:ext cx="0" cy="0"/>
          <a:chOff x="0" y="0"/>
          <a:chExt cx="0" cy="0"/>
        </a:xfrm>
      </p:grpSpPr>
      <p:sp>
        <p:nvSpPr>
          <p:cNvPr id="62" name="Google Shape;62;p43"/>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3" name="Google Shape;63;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4" name="Google Shape;64;p4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3"/>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66" name="Google Shape;66;p43"/>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67" name="Google Shape;67;p43"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8"/>
        <p:cNvGrpSpPr/>
        <p:nvPr/>
      </p:nvGrpSpPr>
      <p:grpSpPr>
        <a:xfrm>
          <a:off x="0" y="0"/>
          <a:ext cx="0" cy="0"/>
          <a:chOff x="0" y="0"/>
          <a:chExt cx="0" cy="0"/>
        </a:xfrm>
      </p:grpSpPr>
      <p:pic>
        <p:nvPicPr>
          <p:cNvPr id="69" name="Google Shape;69;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0" name="Google Shape;70;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1"/>
        <p:cNvGrpSpPr/>
        <p:nvPr/>
      </p:nvGrpSpPr>
      <p:grpSpPr>
        <a:xfrm>
          <a:off x="0" y="0"/>
          <a:ext cx="0" cy="0"/>
          <a:chOff x="0" y="0"/>
          <a:chExt cx="0" cy="0"/>
        </a:xfrm>
      </p:grpSpPr>
      <p:pic>
        <p:nvPicPr>
          <p:cNvPr id="72" name="Google Shape;72;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3"/>
        <p:cNvGrpSpPr/>
        <p:nvPr/>
      </p:nvGrpSpPr>
      <p:grpSpPr>
        <a:xfrm>
          <a:off x="0" y="0"/>
          <a:ext cx="0" cy="0"/>
          <a:chOff x="0" y="0"/>
          <a:chExt cx="0" cy="0"/>
        </a:xfrm>
      </p:grpSpPr>
      <p:pic>
        <p:nvPicPr>
          <p:cNvPr id="74" name="Google Shape;74;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3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3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3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7" name="Google Shape;17;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3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
        <p:cNvGrpSpPr/>
        <p:nvPr/>
      </p:nvGrpSpPr>
      <p:grpSpPr>
        <a:xfrm>
          <a:off x="0" y="0"/>
          <a:ext cx="0" cy="0"/>
          <a:chOff x="0" y="0"/>
          <a:chExt cx="0" cy="0"/>
        </a:xfrm>
      </p:grpSpPr>
      <p:sp>
        <p:nvSpPr>
          <p:cNvPr id="25" name="Google Shape;25;p3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6" name="Google Shape;26;p3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3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1" name="Google Shape;31;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7"/>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5" name="Google Shape;35;p3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6" name="Google Shape;36;p37"/>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3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37"/>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39"/>
        <p:cNvGrpSpPr/>
        <p:nvPr/>
      </p:nvGrpSpPr>
      <p:grpSpPr>
        <a:xfrm>
          <a:off x="0" y="0"/>
          <a:ext cx="0" cy="0"/>
          <a:chOff x="0" y="0"/>
          <a:chExt cx="0" cy="0"/>
        </a:xfrm>
      </p:grpSpPr>
      <p:sp>
        <p:nvSpPr>
          <p:cNvPr id="40" name="Google Shape;40;p38"/>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38"/>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3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com/clip/Ugkx5v95nZXw81bgF_0T9NERTVkTAJixezlX?feature=share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AMW_5yR32m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jicYbi-8ZNU?feature=shared&amp;t=1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762dacb9b6_0_0"/>
          <p:cNvSpPr txBox="1">
            <a:spLocks noGrp="1"/>
          </p:cNvSpPr>
          <p:nvPr>
            <p:ph type="title"/>
          </p:nvPr>
        </p:nvSpPr>
        <p:spPr>
          <a:xfrm>
            <a:off x="457200" y="1"/>
            <a:ext cx="8229600" cy="1049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Is your school in a food desert?</a:t>
            </a:r>
            <a:endParaRPr dirty="0"/>
          </a:p>
        </p:txBody>
      </p:sp>
      <p:sp>
        <p:nvSpPr>
          <p:cNvPr id="149" name="Google Shape;149;g2762dacb9b6_0_0"/>
          <p:cNvSpPr txBox="1"/>
          <p:nvPr/>
        </p:nvSpPr>
        <p:spPr>
          <a:xfrm>
            <a:off x="248950" y="1219000"/>
            <a:ext cx="8832900" cy="3731700"/>
          </a:xfrm>
          <a:prstGeom prst="rect">
            <a:avLst/>
          </a:prstGeom>
          <a:noFill/>
          <a:ln>
            <a:noFill/>
          </a:ln>
        </p:spPr>
        <p:txBody>
          <a:bodyPr spcFirstLastPara="1" wrap="square" lIns="91425" tIns="45700" rIns="91425" bIns="45700" anchor="t" anchorCtr="0">
            <a:noAutofit/>
          </a:bodyPr>
          <a:lstStyle/>
          <a:p>
            <a:pPr marL="457200" lvl="0" indent="-387667" algn="l" rtl="0">
              <a:lnSpc>
                <a:spcPct val="80000"/>
              </a:lnSpc>
              <a:spcBef>
                <a:spcPts val="520"/>
              </a:spcBef>
              <a:spcAft>
                <a:spcPts val="0"/>
              </a:spcAft>
              <a:buClr>
                <a:srgbClr val="991B1E"/>
              </a:buClr>
              <a:buSzPts val="2505"/>
              <a:buChar char="•"/>
            </a:pPr>
            <a:r>
              <a:rPr lang="en-US" sz="2505" dirty="0">
                <a:latin typeface="Calibri"/>
                <a:ea typeface="Calibri"/>
                <a:cs typeface="Calibri"/>
                <a:sym typeface="Calibri"/>
              </a:rPr>
              <a:t>Mark your school on the map with a dot</a:t>
            </a:r>
            <a:r>
              <a:rPr lang="en-US" sz="2505" dirty="0">
                <a:solidFill>
                  <a:srgbClr val="000000"/>
                </a:solidFill>
                <a:latin typeface="Calibri"/>
                <a:ea typeface="Calibri"/>
                <a:cs typeface="Calibri"/>
                <a:sym typeface="Calibri"/>
              </a:rPr>
              <a:t>.</a:t>
            </a:r>
            <a:endParaRPr sz="2505" dirty="0">
              <a:solidFill>
                <a:srgbClr val="000000"/>
              </a:solidFill>
              <a:latin typeface="Calibri"/>
              <a:ea typeface="Calibri"/>
              <a:cs typeface="Calibri"/>
              <a:sym typeface="Calibri"/>
            </a:endParaRPr>
          </a:p>
          <a:p>
            <a:pPr marL="457200" lvl="0" indent="-387667" algn="l" rtl="0">
              <a:lnSpc>
                <a:spcPct val="80000"/>
              </a:lnSpc>
              <a:spcBef>
                <a:spcPts val="0"/>
              </a:spcBef>
              <a:spcAft>
                <a:spcPts val="0"/>
              </a:spcAft>
              <a:buClr>
                <a:srgbClr val="991B1E"/>
              </a:buClr>
              <a:buSzPts val="2505"/>
              <a:buChar char="•"/>
            </a:pPr>
            <a:r>
              <a:rPr lang="en-US" sz="2505" dirty="0">
                <a:solidFill>
                  <a:srgbClr val="000000"/>
                </a:solidFill>
                <a:latin typeface="Calibri"/>
                <a:ea typeface="Calibri"/>
                <a:cs typeface="Calibri"/>
                <a:sym typeface="Calibri"/>
              </a:rPr>
              <a:t>Place a dot at the closest grocery stores to your </a:t>
            </a:r>
            <a:r>
              <a:rPr lang="en-US" sz="2505" dirty="0">
                <a:latin typeface="Calibri"/>
                <a:ea typeface="Calibri"/>
                <a:cs typeface="Calibri"/>
                <a:sym typeface="Calibri"/>
              </a:rPr>
              <a:t>school.</a:t>
            </a:r>
            <a:endParaRPr sz="2505" dirty="0">
              <a:solidFill>
                <a:srgbClr val="000000"/>
              </a:solidFill>
              <a:latin typeface="Calibri"/>
              <a:ea typeface="Calibri"/>
              <a:cs typeface="Calibri"/>
              <a:sym typeface="Calibri"/>
            </a:endParaRPr>
          </a:p>
          <a:p>
            <a:pPr marL="457200" lvl="0" indent="-387667">
              <a:lnSpc>
                <a:spcPct val="80000"/>
              </a:lnSpc>
              <a:buClr>
                <a:srgbClr val="991B1E"/>
              </a:buClr>
              <a:buSzPts val="2505"/>
              <a:buChar char="•"/>
            </a:pPr>
            <a:r>
              <a:rPr lang="en-US" sz="2505" dirty="0">
                <a:solidFill>
                  <a:srgbClr val="000000"/>
                </a:solidFill>
                <a:latin typeface="Calibri"/>
                <a:ea typeface="Calibri"/>
                <a:cs typeface="Calibri"/>
                <a:sym typeface="Calibri"/>
              </a:rPr>
              <a:t>Use the map key </a:t>
            </a:r>
            <a:r>
              <a:rPr lang="en-US" sz="2505" dirty="0">
                <a:latin typeface="Calibri"/>
                <a:ea typeface="Calibri"/>
                <a:cs typeface="Calibri"/>
                <a:sym typeface="Calibri"/>
              </a:rPr>
              <a:t>to </a:t>
            </a:r>
            <a:r>
              <a:rPr lang="en-US" sz="2505" dirty="0">
                <a:solidFill>
                  <a:srgbClr val="000000"/>
                </a:solidFill>
                <a:latin typeface="Calibri"/>
                <a:ea typeface="Calibri"/>
                <a:cs typeface="Calibri"/>
                <a:sym typeface="Calibri"/>
              </a:rPr>
              <a:t>determine the length of 1 mile, </a:t>
            </a:r>
            <a:r>
              <a:rPr lang="en-US" sz="2505" b="1" dirty="0">
                <a:solidFill>
                  <a:srgbClr val="000000"/>
                </a:solidFill>
                <a:latin typeface="Calibri"/>
                <a:ea typeface="Calibri"/>
                <a:cs typeface="Calibri"/>
                <a:sym typeface="Calibri"/>
              </a:rPr>
              <a:t>or</a:t>
            </a:r>
            <a:r>
              <a:rPr lang="en-US" sz="2505" dirty="0">
                <a:solidFill>
                  <a:srgbClr val="000000"/>
                </a:solidFill>
                <a:latin typeface="Calibri"/>
                <a:ea typeface="Calibri"/>
                <a:cs typeface="Calibri"/>
                <a:sym typeface="Calibri"/>
              </a:rPr>
              <a:t> 10 miles if you are in a rural area.</a:t>
            </a:r>
            <a:endParaRPr sz="2505" dirty="0">
              <a:solidFill>
                <a:srgbClr val="000000"/>
              </a:solidFill>
              <a:latin typeface="Calibri"/>
              <a:ea typeface="Calibri"/>
              <a:cs typeface="Calibri"/>
              <a:sym typeface="Calibri"/>
            </a:endParaRPr>
          </a:p>
          <a:p>
            <a:pPr marL="457200" lvl="0" indent="-387667" algn="l" rtl="0">
              <a:lnSpc>
                <a:spcPct val="80000"/>
              </a:lnSpc>
              <a:spcBef>
                <a:spcPts val="0"/>
              </a:spcBef>
              <a:spcAft>
                <a:spcPts val="0"/>
              </a:spcAft>
              <a:buClr>
                <a:srgbClr val="991B1E"/>
              </a:buClr>
              <a:buSzPts val="2505"/>
              <a:buChar char="•"/>
            </a:pPr>
            <a:r>
              <a:rPr lang="en-US" sz="2505" dirty="0">
                <a:solidFill>
                  <a:srgbClr val="000000"/>
                </a:solidFill>
                <a:latin typeface="Calibri"/>
                <a:ea typeface="Calibri"/>
                <a:cs typeface="Calibri"/>
                <a:sym typeface="Calibri"/>
              </a:rPr>
              <a:t>Draw a line segment from </a:t>
            </a:r>
            <a:r>
              <a:rPr lang="en-US" sz="2505" dirty="0">
                <a:latin typeface="Calibri"/>
                <a:ea typeface="Calibri"/>
                <a:cs typeface="Calibri"/>
                <a:sym typeface="Calibri"/>
              </a:rPr>
              <a:t>the school</a:t>
            </a:r>
            <a:r>
              <a:rPr lang="en-US" sz="2505" dirty="0">
                <a:solidFill>
                  <a:srgbClr val="000000"/>
                </a:solidFill>
                <a:latin typeface="Calibri"/>
                <a:ea typeface="Calibri"/>
                <a:cs typeface="Calibri"/>
                <a:sym typeface="Calibri"/>
              </a:rPr>
              <a:t> to the 1- or 10-mile point.</a:t>
            </a:r>
            <a:endParaRPr sz="2505" dirty="0">
              <a:solidFill>
                <a:srgbClr val="000000"/>
              </a:solidFill>
              <a:latin typeface="Calibri"/>
              <a:ea typeface="Calibri"/>
              <a:cs typeface="Calibri"/>
              <a:sym typeface="Calibri"/>
            </a:endParaRPr>
          </a:p>
          <a:p>
            <a:pPr marL="457200" lvl="0" indent="-387667" algn="l" rtl="0">
              <a:lnSpc>
                <a:spcPct val="80000"/>
              </a:lnSpc>
              <a:spcBef>
                <a:spcPts val="0"/>
              </a:spcBef>
              <a:spcAft>
                <a:spcPts val="0"/>
              </a:spcAft>
              <a:buClr>
                <a:srgbClr val="991B1E"/>
              </a:buClr>
              <a:buSzPts val="2505"/>
              <a:buChar char="•"/>
            </a:pPr>
            <a:r>
              <a:rPr lang="en-US" sz="2505" dirty="0">
                <a:solidFill>
                  <a:srgbClr val="000000"/>
                </a:solidFill>
                <a:latin typeface="Calibri"/>
                <a:ea typeface="Calibri"/>
                <a:cs typeface="Calibri"/>
                <a:sym typeface="Calibri"/>
              </a:rPr>
              <a:t>Place the point of your compass on </a:t>
            </a:r>
            <a:r>
              <a:rPr lang="en-US" sz="2505" dirty="0">
                <a:latin typeface="Calibri"/>
                <a:ea typeface="Calibri"/>
                <a:cs typeface="Calibri"/>
                <a:sym typeface="Calibri"/>
              </a:rPr>
              <a:t>the school</a:t>
            </a:r>
            <a:r>
              <a:rPr lang="en-US" sz="2505" dirty="0">
                <a:solidFill>
                  <a:srgbClr val="000000"/>
                </a:solidFill>
                <a:latin typeface="Calibri"/>
                <a:ea typeface="Calibri"/>
                <a:cs typeface="Calibri"/>
                <a:sym typeface="Calibri"/>
              </a:rPr>
              <a:t> and the pencil on the opposite end of the radius. Sketch a circle.</a:t>
            </a:r>
            <a:endParaRPr sz="2505" dirty="0">
              <a:solidFill>
                <a:srgbClr val="000000"/>
              </a:solidFill>
              <a:latin typeface="Calibri"/>
              <a:ea typeface="Calibri"/>
              <a:cs typeface="Calibri"/>
              <a:sym typeface="Calibri"/>
            </a:endParaRPr>
          </a:p>
          <a:p>
            <a:pPr marL="457200" lvl="0" indent="-387667" algn="l" rtl="0">
              <a:lnSpc>
                <a:spcPct val="80000"/>
              </a:lnSpc>
              <a:spcBef>
                <a:spcPts val="0"/>
              </a:spcBef>
              <a:spcAft>
                <a:spcPts val="0"/>
              </a:spcAft>
              <a:buClr>
                <a:srgbClr val="991B1E"/>
              </a:buClr>
              <a:buSzPts val="2505"/>
              <a:buChar char="•"/>
            </a:pPr>
            <a:r>
              <a:rPr lang="en-US" sz="2505" dirty="0">
                <a:solidFill>
                  <a:srgbClr val="000000"/>
                </a:solidFill>
                <a:latin typeface="Calibri"/>
                <a:ea typeface="Calibri"/>
                <a:cs typeface="Calibri"/>
                <a:sym typeface="Calibri"/>
              </a:rPr>
              <a:t>If </a:t>
            </a:r>
            <a:r>
              <a:rPr lang="en-US" sz="2505" dirty="0">
                <a:latin typeface="Calibri"/>
                <a:ea typeface="Calibri"/>
                <a:cs typeface="Calibri"/>
                <a:sym typeface="Calibri"/>
              </a:rPr>
              <a:t>the</a:t>
            </a:r>
            <a:r>
              <a:rPr lang="en-US" sz="2505" dirty="0">
                <a:solidFill>
                  <a:srgbClr val="000000"/>
                </a:solidFill>
                <a:latin typeface="Calibri"/>
                <a:ea typeface="Calibri"/>
                <a:cs typeface="Calibri"/>
                <a:sym typeface="Calibri"/>
              </a:rPr>
              <a:t> grocery stores are outside the circle, you</a:t>
            </a:r>
            <a:r>
              <a:rPr lang="en-US" sz="2505" dirty="0">
                <a:latin typeface="Calibri"/>
                <a:ea typeface="Calibri"/>
                <a:cs typeface="Calibri"/>
                <a:sym typeface="Calibri"/>
              </a:rPr>
              <a:t>r school is</a:t>
            </a:r>
            <a:r>
              <a:rPr lang="en-US" sz="2505" dirty="0">
                <a:solidFill>
                  <a:srgbClr val="000000"/>
                </a:solidFill>
                <a:latin typeface="Calibri"/>
                <a:ea typeface="Calibri"/>
                <a:cs typeface="Calibri"/>
                <a:sym typeface="Calibri"/>
              </a:rPr>
              <a:t> in a food desert.</a:t>
            </a:r>
            <a:endParaRPr sz="2505" dirty="0">
              <a:solidFill>
                <a:srgbClr val="000000"/>
              </a:solidFill>
              <a:latin typeface="Calibri"/>
              <a:ea typeface="Calibri"/>
              <a:cs typeface="Calibri"/>
              <a:sym typeface="Calibri"/>
            </a:endParaRPr>
          </a:p>
          <a:p>
            <a:pPr marL="0" lvl="0" indent="0" algn="l" rtl="0">
              <a:lnSpc>
                <a:spcPct val="80000"/>
              </a:lnSpc>
              <a:spcBef>
                <a:spcPts val="0"/>
              </a:spcBef>
              <a:spcAft>
                <a:spcPts val="0"/>
              </a:spcAft>
              <a:buNone/>
            </a:pPr>
            <a:endParaRPr sz="1950"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5f91c23783_1_0"/>
          <p:cNvSpPr txBox="1">
            <a:spLocks noGrp="1"/>
          </p:cNvSpPr>
          <p:nvPr>
            <p:ph type="body" idx="1"/>
          </p:nvPr>
        </p:nvSpPr>
        <p:spPr>
          <a:xfrm>
            <a:off x="457200" y="1309350"/>
            <a:ext cx="83799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With your elbow partner, complete the Arc Length and Sector Area Discovery Activity. </a:t>
            </a:r>
            <a:endParaRPr dirty="0"/>
          </a:p>
        </p:txBody>
      </p:sp>
      <p:sp>
        <p:nvSpPr>
          <p:cNvPr id="155" name="Google Shape;155;g25f91c23783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Discover the equation</a:t>
            </a:r>
            <a:endParaRPr/>
          </a:p>
        </p:txBody>
      </p:sp>
      <p:pic>
        <p:nvPicPr>
          <p:cNvPr id="156" name="Google Shape;156;g25f91c23783_1_0"/>
          <p:cNvPicPr preferRelativeResize="0"/>
          <p:nvPr/>
        </p:nvPicPr>
        <p:blipFill rotWithShape="1">
          <a:blip r:embed="rId3">
            <a:alphaModFix/>
          </a:blip>
          <a:srcRect/>
          <a:stretch/>
        </p:blipFill>
        <p:spPr>
          <a:xfrm rot="1092864">
            <a:off x="709332" y="2410257"/>
            <a:ext cx="3561451" cy="21841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773eeb5301_0_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How much land would it take?</a:t>
            </a:r>
            <a:endParaRPr/>
          </a:p>
        </p:txBody>
      </p:sp>
      <p:pic>
        <p:nvPicPr>
          <p:cNvPr id="162" name="Google Shape;162;g2773eeb5301_0_1"/>
          <p:cNvPicPr preferRelativeResize="0"/>
          <p:nvPr/>
        </p:nvPicPr>
        <p:blipFill rotWithShape="1">
          <a:blip r:embed="rId3">
            <a:alphaModFix/>
          </a:blip>
          <a:srcRect/>
          <a:stretch/>
        </p:blipFill>
        <p:spPr>
          <a:xfrm>
            <a:off x="6605525" y="149300"/>
            <a:ext cx="2375600" cy="1110475"/>
          </a:xfrm>
          <a:prstGeom prst="rect">
            <a:avLst/>
          </a:prstGeom>
          <a:noFill/>
          <a:ln>
            <a:noFill/>
          </a:ln>
        </p:spPr>
      </p:pic>
      <p:sp>
        <p:nvSpPr>
          <p:cNvPr id="163" name="Google Shape;163;g2773eeb5301_0_1"/>
          <p:cNvSpPr txBox="1"/>
          <p:nvPr/>
        </p:nvSpPr>
        <p:spPr>
          <a:xfrm>
            <a:off x="340050" y="1259775"/>
            <a:ext cx="8463900" cy="34341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0"/>
              </a:spcBef>
              <a:spcAft>
                <a:spcPts val="0"/>
              </a:spcAft>
              <a:buClr>
                <a:schemeClr val="accent4"/>
              </a:buClr>
              <a:buSzPct val="125000"/>
              <a:buFont typeface="Arial" panose="020B0604020202020204" pitchFamily="34" charset="0"/>
              <a:buChar char="•"/>
            </a:pPr>
            <a:r>
              <a:rPr lang="en-US" sz="2000" dirty="0">
                <a:solidFill>
                  <a:srgbClr val="000000"/>
                </a:solidFill>
              </a:rPr>
              <a:t>It would take 72,843.48 square feet to produce enough vegetables for 1 person for 1 year. How much land would be needed to feed every student in your classroom for one year? </a:t>
            </a:r>
            <a:endParaRPr sz="2000" dirty="0"/>
          </a:p>
          <a:p>
            <a:pPr marL="914400" lvl="1" indent="-355600" algn="l" rtl="0">
              <a:lnSpc>
                <a:spcPct val="115000"/>
              </a:lnSpc>
              <a:spcBef>
                <a:spcPts val="0"/>
              </a:spcBef>
              <a:spcAft>
                <a:spcPts val="0"/>
              </a:spcAft>
              <a:buClr>
                <a:schemeClr val="accent4"/>
              </a:buClr>
              <a:buSzPct val="125000"/>
              <a:buFont typeface="Arial" panose="020B0604020202020204" pitchFamily="34" charset="0"/>
              <a:buChar char="•"/>
            </a:pPr>
            <a:r>
              <a:rPr lang="en-US" sz="2000" dirty="0">
                <a:solidFill>
                  <a:srgbClr val="000000"/>
                </a:solidFill>
              </a:rPr>
              <a:t>Design a circular plot of land to represent the amount of area needed to feed the students in your class. </a:t>
            </a:r>
            <a:endParaRPr sz="2000" dirty="0"/>
          </a:p>
          <a:p>
            <a:pPr marL="914400" lvl="1" indent="-355600" algn="l" rtl="0">
              <a:lnSpc>
                <a:spcPct val="115000"/>
              </a:lnSpc>
              <a:spcBef>
                <a:spcPts val="0"/>
              </a:spcBef>
              <a:spcAft>
                <a:spcPts val="0"/>
              </a:spcAft>
              <a:buClr>
                <a:schemeClr val="accent4"/>
              </a:buClr>
              <a:buSzPct val="125000"/>
              <a:buFont typeface="Arial" panose="020B0604020202020204" pitchFamily="34" charset="0"/>
              <a:buChar char="•"/>
            </a:pPr>
            <a:r>
              <a:rPr lang="en-US" sz="2000" dirty="0">
                <a:solidFill>
                  <a:srgbClr val="000000"/>
                </a:solidFill>
              </a:rPr>
              <a:t>Equally share this circular plot of land and allocate each student their own sli</a:t>
            </a:r>
            <a:r>
              <a:rPr lang="en-US" sz="2000" dirty="0"/>
              <a:t>c</a:t>
            </a:r>
            <a:r>
              <a:rPr lang="en-US" sz="2000" dirty="0">
                <a:solidFill>
                  <a:srgbClr val="000000"/>
                </a:solidFill>
              </a:rPr>
              <a:t>e of the circle. Calculate the sector area and arc length of each slice to determine what the students need to feed themselves for 1 year.</a:t>
            </a:r>
            <a:endParaRPr sz="2000" dirty="0">
              <a:solidFill>
                <a:srgbClr val="000000"/>
              </a:solidFill>
            </a:endParaRPr>
          </a:p>
          <a:p>
            <a:pPr marL="457200" lvl="0" indent="0" algn="l" rtl="0">
              <a:spcBef>
                <a:spcPts val="0"/>
              </a:spcBef>
              <a:spcAft>
                <a:spcPts val="0"/>
              </a:spcAft>
              <a:buNone/>
            </a:pPr>
            <a:endParaRPr sz="2600"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773eeb5301_0_6"/>
          <p:cNvSpPr txBox="1">
            <a:spLocks noGrp="1"/>
          </p:cNvSpPr>
          <p:nvPr>
            <p:ph type="body" idx="1"/>
          </p:nvPr>
        </p:nvSpPr>
        <p:spPr>
          <a:xfrm>
            <a:off x="457200" y="1309350"/>
            <a:ext cx="41157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1,456,869.6 Square feet</a:t>
            </a:r>
            <a:endParaRPr/>
          </a:p>
          <a:p>
            <a:pPr marL="914400" lvl="1" indent="-355600" algn="l" rtl="0">
              <a:lnSpc>
                <a:spcPct val="100000"/>
              </a:lnSpc>
              <a:spcBef>
                <a:spcPts val="0"/>
              </a:spcBef>
              <a:spcAft>
                <a:spcPts val="0"/>
              </a:spcAft>
              <a:buSzPts val="2000"/>
              <a:buChar char="•"/>
            </a:pPr>
            <a:r>
              <a:rPr lang="en-US"/>
              <a:t>(</a:t>
            </a:r>
            <a:r>
              <a:rPr lang="en-US" i="1"/>
              <a:t>area of the circle</a:t>
            </a:r>
            <a:r>
              <a:rPr lang="en-US"/>
              <a:t>)</a:t>
            </a:r>
            <a:endParaRPr/>
          </a:p>
          <a:p>
            <a:pPr marL="457200" lvl="0" indent="-393700" algn="l" rtl="0">
              <a:lnSpc>
                <a:spcPct val="100000"/>
              </a:lnSpc>
              <a:spcBef>
                <a:spcPts val="0"/>
              </a:spcBef>
              <a:spcAft>
                <a:spcPts val="0"/>
              </a:spcAft>
              <a:buSzPts val="2600"/>
              <a:buChar char="•"/>
            </a:pPr>
            <a:r>
              <a:rPr lang="en-US"/>
              <a:t>For each student:</a:t>
            </a:r>
            <a:endParaRPr/>
          </a:p>
          <a:p>
            <a:pPr marL="914400" lvl="1" indent="-355600" algn="l" rtl="0">
              <a:lnSpc>
                <a:spcPct val="100000"/>
              </a:lnSpc>
              <a:spcBef>
                <a:spcPts val="0"/>
              </a:spcBef>
              <a:spcAft>
                <a:spcPts val="0"/>
              </a:spcAft>
              <a:buSzPts val="2000"/>
              <a:buChar char="•"/>
            </a:pPr>
            <a:r>
              <a:rPr lang="en-US"/>
              <a:t>Arc Length: 213.94 ft</a:t>
            </a:r>
            <a:endParaRPr/>
          </a:p>
          <a:p>
            <a:pPr marL="914400" lvl="1" indent="-355600" algn="l" rtl="0">
              <a:lnSpc>
                <a:spcPct val="100000"/>
              </a:lnSpc>
              <a:spcBef>
                <a:spcPts val="0"/>
              </a:spcBef>
              <a:spcAft>
                <a:spcPts val="0"/>
              </a:spcAft>
              <a:buSzPts val="2000"/>
              <a:buChar char="•"/>
            </a:pPr>
            <a:r>
              <a:rPr lang="en-US"/>
              <a:t>Sector Area: 72,843.48 sq ft</a:t>
            </a:r>
            <a:endParaRPr/>
          </a:p>
        </p:txBody>
      </p:sp>
      <p:sp>
        <p:nvSpPr>
          <p:cNvPr id="169" name="Google Shape;169;g2773eeb5301_0_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Sample answer—</a:t>
            </a:r>
            <a:r>
              <a:rPr lang="en-US" i="1" dirty="0"/>
              <a:t>based on a 20-person class</a:t>
            </a:r>
            <a:endParaRPr i="1" dirty="0"/>
          </a:p>
        </p:txBody>
      </p:sp>
      <p:sp>
        <p:nvSpPr>
          <p:cNvPr id="170" name="Google Shape;170;g2773eeb5301_0_6"/>
          <p:cNvSpPr/>
          <p:nvPr/>
        </p:nvSpPr>
        <p:spPr>
          <a:xfrm>
            <a:off x="4970750" y="1309350"/>
            <a:ext cx="3289800" cy="3434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1" name="Google Shape;171;g2773eeb5301_0_6"/>
          <p:cNvCxnSpPr>
            <a:stCxn id="170" idx="0"/>
          </p:cNvCxnSpPr>
          <p:nvPr/>
        </p:nvCxnSpPr>
        <p:spPr>
          <a:xfrm>
            <a:off x="6615650" y="1309350"/>
            <a:ext cx="24300" cy="1722300"/>
          </a:xfrm>
          <a:prstGeom prst="straightConnector1">
            <a:avLst/>
          </a:prstGeom>
          <a:noFill/>
          <a:ln w="9525" cap="flat" cmpd="sng">
            <a:solidFill>
              <a:schemeClr val="dk2"/>
            </a:solidFill>
            <a:prstDash val="solid"/>
            <a:round/>
            <a:headEnd type="none" w="sm" len="sm"/>
            <a:tailEnd type="none" w="sm" len="sm"/>
          </a:ln>
        </p:spPr>
      </p:cxnSp>
      <p:cxnSp>
        <p:nvCxnSpPr>
          <p:cNvPr id="172" name="Google Shape;172;g2773eeb5301_0_6"/>
          <p:cNvCxnSpPr/>
          <p:nvPr/>
        </p:nvCxnSpPr>
        <p:spPr>
          <a:xfrm flipH="1">
            <a:off x="6649450" y="1440175"/>
            <a:ext cx="592200" cy="1591500"/>
          </a:xfrm>
          <a:prstGeom prst="straightConnector1">
            <a:avLst/>
          </a:prstGeom>
          <a:noFill/>
          <a:ln w="9525" cap="flat" cmpd="sng">
            <a:solidFill>
              <a:schemeClr val="dk2"/>
            </a:solidFill>
            <a:prstDash val="solid"/>
            <a:round/>
            <a:headEnd type="none" w="sm" len="sm"/>
            <a:tailEnd type="none" w="sm" len="sm"/>
          </a:ln>
        </p:spPr>
      </p:cxnSp>
      <p:sp>
        <p:nvSpPr>
          <p:cNvPr id="173" name="Google Shape;173;g2773eeb5301_0_6"/>
          <p:cNvSpPr/>
          <p:nvPr/>
        </p:nvSpPr>
        <p:spPr>
          <a:xfrm>
            <a:off x="6621250" y="2781075"/>
            <a:ext cx="106800" cy="19500"/>
          </a:xfrm>
          <a:prstGeom prst="arc">
            <a:avLst>
              <a:gd name="adj1" fmla="val 11760061"/>
              <a:gd name="adj2" fmla="val 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2773eeb5301_0_6"/>
          <p:cNvSpPr txBox="1"/>
          <p:nvPr/>
        </p:nvSpPr>
        <p:spPr>
          <a:xfrm>
            <a:off x="6536125" y="2388450"/>
            <a:ext cx="407700" cy="35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Calibri"/>
                <a:ea typeface="Calibri"/>
                <a:cs typeface="Calibri"/>
                <a:sym typeface="Calibri"/>
              </a:rPr>
              <a:t>18°</a:t>
            </a:r>
            <a:endParaRPr sz="1300" b="0" i="0" u="none" strike="noStrike" cap="none">
              <a:solidFill>
                <a:srgbClr val="000000"/>
              </a:solidFill>
              <a:latin typeface="Calibri"/>
              <a:ea typeface="Calibri"/>
              <a:cs typeface="Calibri"/>
              <a:sym typeface="Calibri"/>
            </a:endParaRPr>
          </a:p>
        </p:txBody>
      </p:sp>
      <p:sp>
        <p:nvSpPr>
          <p:cNvPr id="175" name="Google Shape;175;g2773eeb5301_0_6"/>
          <p:cNvSpPr txBox="1"/>
          <p:nvPr/>
        </p:nvSpPr>
        <p:spPr>
          <a:xfrm rot="-4260863">
            <a:off x="6533681" y="1946539"/>
            <a:ext cx="1135152" cy="35909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680.98 ft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773eeb5301_0_1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After calculating the land area needed to feed your class, what did you find</a:t>
            </a:r>
            <a:endParaRPr dirty="0"/>
          </a:p>
          <a:p>
            <a:pPr marL="914400" lvl="1" indent="-355600" algn="l" rtl="0">
              <a:lnSpc>
                <a:spcPct val="100000"/>
              </a:lnSpc>
              <a:spcBef>
                <a:spcPts val="0"/>
              </a:spcBef>
              <a:spcAft>
                <a:spcPts val="0"/>
              </a:spcAft>
              <a:buSzPts val="2000"/>
              <a:buChar char="•"/>
            </a:pPr>
            <a:r>
              <a:rPr lang="en-US" dirty="0"/>
              <a:t>Surprising? </a:t>
            </a:r>
            <a:endParaRPr dirty="0"/>
          </a:p>
          <a:p>
            <a:pPr marL="914400" lvl="1" indent="-355600" algn="l" rtl="0">
              <a:lnSpc>
                <a:spcPct val="100000"/>
              </a:lnSpc>
              <a:spcBef>
                <a:spcPts val="0"/>
              </a:spcBef>
              <a:spcAft>
                <a:spcPts val="0"/>
              </a:spcAft>
              <a:buSzPts val="2000"/>
              <a:buChar char="•"/>
            </a:pPr>
            <a:r>
              <a:rPr lang="en-US" dirty="0"/>
              <a:t>Interesting?</a:t>
            </a:r>
            <a:endParaRPr dirty="0"/>
          </a:p>
          <a:p>
            <a:pPr marL="914400" lvl="1" indent="-355600" algn="l" rtl="0">
              <a:lnSpc>
                <a:spcPct val="100000"/>
              </a:lnSpc>
              <a:spcBef>
                <a:spcPts val="0"/>
              </a:spcBef>
              <a:spcAft>
                <a:spcPts val="0"/>
              </a:spcAft>
              <a:buSzPts val="2000"/>
              <a:buChar char="•"/>
            </a:pPr>
            <a:r>
              <a:rPr lang="en-US" dirty="0"/>
              <a:t>Troubling?</a:t>
            </a:r>
            <a:endParaRPr dirty="0"/>
          </a:p>
        </p:txBody>
      </p:sp>
      <p:sp>
        <p:nvSpPr>
          <p:cNvPr id="181" name="Google Shape;181;g2773eeb5301_0_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How much land would it take? Continued</a:t>
            </a:r>
            <a:endParaRPr/>
          </a:p>
        </p:txBody>
      </p:sp>
      <p:pic>
        <p:nvPicPr>
          <p:cNvPr id="182" name="Google Shape;182;g2773eeb5301_0_17"/>
          <p:cNvPicPr preferRelativeResize="0"/>
          <p:nvPr/>
        </p:nvPicPr>
        <p:blipFill rotWithShape="1">
          <a:blip r:embed="rId3">
            <a:alphaModFix/>
          </a:blip>
          <a:srcRect/>
          <a:stretch/>
        </p:blipFill>
        <p:spPr>
          <a:xfrm>
            <a:off x="4763352" y="2128700"/>
            <a:ext cx="3114659" cy="3434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5f91c23783_1_5"/>
          <p:cNvSpPr txBox="1">
            <a:spLocks noGrp="1"/>
          </p:cNvSpPr>
          <p:nvPr>
            <p:ph type="body" idx="1"/>
          </p:nvPr>
        </p:nvSpPr>
        <p:spPr>
          <a:xfrm>
            <a:off x="457200" y="1309350"/>
            <a:ext cx="83799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b="1"/>
              <a:t>Circumference:</a:t>
            </a:r>
            <a:endParaRPr b="1"/>
          </a:p>
          <a:p>
            <a:pPr marL="457200" lvl="0" indent="-393700" algn="l" rtl="0">
              <a:lnSpc>
                <a:spcPct val="100000"/>
              </a:lnSpc>
              <a:spcBef>
                <a:spcPts val="0"/>
              </a:spcBef>
              <a:spcAft>
                <a:spcPts val="0"/>
              </a:spcAft>
              <a:buSzPts val="2600"/>
              <a:buChar char="•"/>
            </a:pPr>
            <a:r>
              <a:rPr lang="en-US" b="1"/>
              <a:t>Area:</a:t>
            </a:r>
            <a:endParaRPr b="1"/>
          </a:p>
          <a:p>
            <a:pPr marL="457200" lvl="0" indent="-393700" algn="l" rtl="0">
              <a:lnSpc>
                <a:spcPct val="100000"/>
              </a:lnSpc>
              <a:spcBef>
                <a:spcPts val="0"/>
              </a:spcBef>
              <a:spcAft>
                <a:spcPts val="0"/>
              </a:spcAft>
              <a:buSzPts val="2600"/>
              <a:buChar char="•"/>
            </a:pPr>
            <a:r>
              <a:rPr lang="en-US" b="1"/>
              <a:t>Arc:</a:t>
            </a:r>
            <a:endParaRPr b="1"/>
          </a:p>
          <a:p>
            <a:pPr marL="457200" lvl="0" indent="-393700" algn="l" rtl="0">
              <a:lnSpc>
                <a:spcPct val="100000"/>
              </a:lnSpc>
              <a:spcBef>
                <a:spcPts val="0"/>
              </a:spcBef>
              <a:spcAft>
                <a:spcPts val="0"/>
              </a:spcAft>
              <a:buSzPts val="2600"/>
              <a:buChar char="•"/>
            </a:pPr>
            <a:r>
              <a:rPr lang="en-US" b="1"/>
              <a:t>Sector:</a:t>
            </a:r>
            <a:endParaRPr b="1"/>
          </a:p>
          <a:p>
            <a:pPr marL="457200" lvl="0" indent="-393700" algn="l" rtl="0">
              <a:lnSpc>
                <a:spcPct val="100000"/>
              </a:lnSpc>
              <a:spcBef>
                <a:spcPts val="0"/>
              </a:spcBef>
              <a:spcAft>
                <a:spcPts val="0"/>
              </a:spcAft>
              <a:buSzPts val="2600"/>
              <a:buChar char="•"/>
            </a:pPr>
            <a:r>
              <a:rPr lang="en-US" b="1"/>
              <a:t>Arc length equation:</a:t>
            </a:r>
            <a:endParaRPr b="1"/>
          </a:p>
          <a:p>
            <a:pPr marL="457200" lvl="0" indent="-393700" algn="l" rtl="0">
              <a:lnSpc>
                <a:spcPct val="100000"/>
              </a:lnSpc>
              <a:spcBef>
                <a:spcPts val="0"/>
              </a:spcBef>
              <a:spcAft>
                <a:spcPts val="0"/>
              </a:spcAft>
              <a:buSzPts val="2600"/>
              <a:buChar char="•"/>
            </a:pPr>
            <a:r>
              <a:rPr lang="en-US" b="1"/>
              <a:t>Sector area equation:</a:t>
            </a:r>
            <a:endParaRPr b="1"/>
          </a:p>
          <a:p>
            <a:pPr marL="0" lvl="0" indent="0" algn="l" rtl="0">
              <a:lnSpc>
                <a:spcPct val="100000"/>
              </a:lnSpc>
              <a:spcBef>
                <a:spcPts val="0"/>
              </a:spcBef>
              <a:spcAft>
                <a:spcPts val="0"/>
              </a:spcAft>
              <a:buSzPts val="2600"/>
              <a:buNone/>
            </a:pPr>
            <a:endParaRPr/>
          </a:p>
        </p:txBody>
      </p:sp>
      <p:sp>
        <p:nvSpPr>
          <p:cNvPr id="188" name="Google Shape;188;g25f91c23783_1_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Vocabulary</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762dacb9b6_0_11"/>
          <p:cNvSpPr txBox="1">
            <a:spLocks noGrp="1"/>
          </p:cNvSpPr>
          <p:nvPr>
            <p:ph type="body" idx="1"/>
          </p:nvPr>
        </p:nvSpPr>
        <p:spPr>
          <a:xfrm>
            <a:off x="457200" y="1309350"/>
            <a:ext cx="83799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b="1" dirty="0"/>
              <a:t>Circumference:</a:t>
            </a:r>
            <a:r>
              <a:rPr lang="en-US" dirty="0"/>
              <a:t> The distance around the edge of a circle (perimeter)</a:t>
            </a:r>
            <a:endParaRPr dirty="0"/>
          </a:p>
          <a:p>
            <a:pPr marL="457200" lvl="0" indent="-393700" algn="l" rtl="0">
              <a:lnSpc>
                <a:spcPct val="100000"/>
              </a:lnSpc>
              <a:spcBef>
                <a:spcPts val="0"/>
              </a:spcBef>
              <a:spcAft>
                <a:spcPts val="0"/>
              </a:spcAft>
              <a:buSzPts val="2600"/>
              <a:buChar char="•"/>
            </a:pPr>
            <a:r>
              <a:rPr lang="en-US" b="1" dirty="0"/>
              <a:t>Area: </a:t>
            </a:r>
            <a:r>
              <a:rPr lang="en-US" dirty="0"/>
              <a:t>The amount of space taken up on a plane</a:t>
            </a:r>
          </a:p>
          <a:p>
            <a:pPr marL="457200" lvl="0" indent="-393700" algn="l" rtl="0">
              <a:lnSpc>
                <a:spcPct val="100000"/>
              </a:lnSpc>
              <a:spcBef>
                <a:spcPts val="0"/>
              </a:spcBef>
              <a:spcAft>
                <a:spcPts val="0"/>
              </a:spcAft>
              <a:buSzPts val="2600"/>
              <a:buChar char="•"/>
            </a:pPr>
            <a:r>
              <a:rPr lang="en-US" b="1" dirty="0"/>
              <a:t>Arc:</a:t>
            </a:r>
            <a:r>
              <a:rPr lang="en-US" dirty="0"/>
              <a:t> Part or segment of the circumference of a circle</a:t>
            </a:r>
          </a:p>
          <a:p>
            <a:pPr marL="457200" lvl="0" indent="-393700" algn="l" rtl="0">
              <a:lnSpc>
                <a:spcPct val="100000"/>
              </a:lnSpc>
              <a:spcBef>
                <a:spcPts val="0"/>
              </a:spcBef>
              <a:spcAft>
                <a:spcPts val="0"/>
              </a:spcAft>
              <a:buSzPts val="2600"/>
              <a:buChar char="•"/>
            </a:pPr>
            <a:r>
              <a:rPr lang="en-US" b="1" dirty="0"/>
              <a:t>Sector:</a:t>
            </a:r>
            <a:r>
              <a:rPr lang="en-US" dirty="0"/>
              <a:t> Part or portion of the area of a circle</a:t>
            </a:r>
            <a:endParaRPr dirty="0"/>
          </a:p>
          <a:p>
            <a:pPr marL="457200" lvl="0" indent="-393700" algn="l" rtl="0">
              <a:lnSpc>
                <a:spcPct val="100000"/>
              </a:lnSpc>
              <a:spcBef>
                <a:spcPts val="0"/>
              </a:spcBef>
              <a:spcAft>
                <a:spcPts val="0"/>
              </a:spcAft>
              <a:buSzPts val="2600"/>
              <a:buChar char="•"/>
            </a:pPr>
            <a:r>
              <a:rPr lang="en-US" b="1" dirty="0"/>
              <a:t>Arc length equation: </a:t>
            </a:r>
            <a:r>
              <a:rPr lang="en-US" sz="1200" b="1" i="1" dirty="0"/>
              <a:t>on next slide</a:t>
            </a:r>
            <a:endParaRPr sz="1200" b="1" i="1" dirty="0"/>
          </a:p>
          <a:p>
            <a:pPr marL="457200" lvl="0" indent="-393700" algn="l" rtl="0">
              <a:lnSpc>
                <a:spcPct val="100000"/>
              </a:lnSpc>
              <a:spcBef>
                <a:spcPts val="0"/>
              </a:spcBef>
              <a:spcAft>
                <a:spcPts val="0"/>
              </a:spcAft>
              <a:buSzPts val="2600"/>
              <a:buChar char="•"/>
            </a:pPr>
            <a:r>
              <a:rPr lang="en-US" b="1" dirty="0"/>
              <a:t>Sector area equation: </a:t>
            </a:r>
            <a:r>
              <a:rPr lang="en-US" sz="1200" b="1" i="1" dirty="0"/>
              <a:t>on next slide</a:t>
            </a:r>
            <a:endParaRPr sz="1200" b="1" i="1" dirty="0"/>
          </a:p>
          <a:p>
            <a:pPr marL="0" lvl="0" indent="0" algn="l" rtl="0">
              <a:lnSpc>
                <a:spcPct val="100000"/>
              </a:lnSpc>
              <a:spcBef>
                <a:spcPts val="0"/>
              </a:spcBef>
              <a:spcAft>
                <a:spcPts val="0"/>
              </a:spcAft>
              <a:buSzPts val="2600"/>
              <a:buNone/>
            </a:pPr>
            <a:endParaRPr dirty="0"/>
          </a:p>
        </p:txBody>
      </p:sp>
      <p:sp>
        <p:nvSpPr>
          <p:cNvPr id="194" name="Google Shape;194;g2762dacb9b6_0_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Vocabulary</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1343" scaled="0"/>
        </a:gradFill>
        <a:effectLst/>
      </p:bgPr>
    </p:bg>
    <p:spTree>
      <p:nvGrpSpPr>
        <p:cNvPr id="1" name="Shape 198"/>
        <p:cNvGrpSpPr/>
        <p:nvPr/>
      </p:nvGrpSpPr>
      <p:grpSpPr>
        <a:xfrm>
          <a:off x="0" y="0"/>
          <a:ext cx="0" cy="0"/>
          <a:chOff x="0" y="0"/>
          <a:chExt cx="0" cy="0"/>
        </a:xfrm>
      </p:grpSpPr>
      <p:sp>
        <p:nvSpPr>
          <p:cNvPr id="199" name="Google Shape;199;g26013833760_0_60"/>
          <p:cNvSpPr txBox="1">
            <a:spLocks noGrp="1"/>
          </p:cNvSpPr>
          <p:nvPr>
            <p:ph type="ctrTitle"/>
          </p:nvPr>
        </p:nvSpPr>
        <p:spPr>
          <a:xfrm>
            <a:off x="646202" y="114773"/>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solidFill>
                  <a:schemeClr val="dk1"/>
                </a:solidFill>
              </a:rPr>
              <a:t>Formula </a:t>
            </a:r>
            <a:endParaRPr>
              <a:solidFill>
                <a:schemeClr val="dk1"/>
              </a:solidFill>
            </a:endParaRPr>
          </a:p>
        </p:txBody>
      </p:sp>
      <p:sp>
        <p:nvSpPr>
          <p:cNvPr id="200" name="Google Shape;200;g26013833760_0_60"/>
          <p:cNvSpPr txBox="1"/>
          <p:nvPr/>
        </p:nvSpPr>
        <p:spPr>
          <a:xfrm>
            <a:off x="5197525" y="1789525"/>
            <a:ext cx="3148500" cy="2774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1" u="none" strike="noStrike" cap="none">
                <a:solidFill>
                  <a:srgbClr val="000000"/>
                </a:solidFill>
                <a:latin typeface="Calibri"/>
                <a:ea typeface="Calibri"/>
                <a:cs typeface="Calibri"/>
                <a:sym typeface="Calibri"/>
              </a:rPr>
              <a:t>What is that symbol in the numerator?</a:t>
            </a:r>
            <a:endParaRPr sz="2000" b="0" i="1"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1" u="none" strike="noStrike" cap="none">
                <a:solidFill>
                  <a:srgbClr val="000000"/>
                </a:solidFill>
                <a:latin typeface="Calibri"/>
                <a:ea typeface="Calibri"/>
                <a:cs typeface="Calibri"/>
                <a:sym typeface="Calibri"/>
              </a:rPr>
              <a:t>What do you notice about the equations?</a:t>
            </a:r>
            <a:endParaRPr sz="2000" b="0" i="1" u="none" strike="noStrike" cap="none">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AutoNum type="arabicPeriod"/>
            </a:pPr>
            <a:r>
              <a:rPr lang="en-US" sz="2000" b="0" i="1" u="none" strike="noStrike" cap="none">
                <a:solidFill>
                  <a:srgbClr val="000000"/>
                </a:solidFill>
                <a:latin typeface="Calibri"/>
                <a:ea typeface="Calibri"/>
                <a:cs typeface="Calibri"/>
                <a:sym typeface="Calibri"/>
              </a:rPr>
              <a:t>How are they similar to area and circumference equations of a circle?</a:t>
            </a:r>
            <a:endParaRPr sz="2000" b="0" i="1" u="none" strike="noStrike" cap="none">
              <a:solidFill>
                <a:srgbClr val="000000"/>
              </a:solidFill>
              <a:latin typeface="Calibri"/>
              <a:ea typeface="Calibri"/>
              <a:cs typeface="Calibri"/>
              <a:sym typeface="Calibri"/>
            </a:endParaRPr>
          </a:p>
        </p:txBody>
      </p:sp>
      <p:pic>
        <p:nvPicPr>
          <p:cNvPr id="201" name="Google Shape;201;g26013833760_0_60"/>
          <p:cNvPicPr preferRelativeResize="0"/>
          <p:nvPr/>
        </p:nvPicPr>
        <p:blipFill rotWithShape="1">
          <a:blip r:embed="rId3">
            <a:alphaModFix/>
          </a:blip>
          <a:srcRect/>
          <a:stretch/>
        </p:blipFill>
        <p:spPr>
          <a:xfrm>
            <a:off x="1189499" y="1937849"/>
            <a:ext cx="3022600" cy="787400"/>
          </a:xfrm>
          <a:prstGeom prst="rect">
            <a:avLst/>
          </a:prstGeom>
          <a:noFill/>
          <a:ln>
            <a:noFill/>
          </a:ln>
        </p:spPr>
      </p:pic>
      <p:pic>
        <p:nvPicPr>
          <p:cNvPr id="202" name="Google Shape;202;g26013833760_0_60"/>
          <p:cNvPicPr preferRelativeResize="0"/>
          <p:nvPr/>
        </p:nvPicPr>
        <p:blipFill rotWithShape="1">
          <a:blip r:embed="rId4">
            <a:alphaModFix/>
          </a:blip>
          <a:srcRect/>
          <a:stretch/>
        </p:blipFill>
        <p:spPr>
          <a:xfrm>
            <a:off x="1149793" y="3176725"/>
            <a:ext cx="3098800" cy="787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5f91c23783_1_54"/>
          <p:cNvSpPr txBox="1">
            <a:spLocks noGrp="1"/>
          </p:cNvSpPr>
          <p:nvPr>
            <p:ph type="body" idx="1"/>
          </p:nvPr>
        </p:nvSpPr>
        <p:spPr>
          <a:xfrm>
            <a:off x="457200" y="1309350"/>
            <a:ext cx="3553500" cy="35643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What steps are you going to take to solve this problem?</a:t>
            </a:r>
            <a:endParaRPr/>
          </a:p>
        </p:txBody>
      </p:sp>
      <p:sp>
        <p:nvSpPr>
          <p:cNvPr id="208" name="Google Shape;208;g25f91c23783_1_5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1 What is the arc length of the circle?</a:t>
            </a:r>
            <a:endParaRPr dirty="0"/>
          </a:p>
        </p:txBody>
      </p:sp>
      <p:grpSp>
        <p:nvGrpSpPr>
          <p:cNvPr id="209" name="Google Shape;209;g25f91c23783_1_54"/>
          <p:cNvGrpSpPr/>
          <p:nvPr/>
        </p:nvGrpSpPr>
        <p:grpSpPr>
          <a:xfrm>
            <a:off x="4765516" y="1251900"/>
            <a:ext cx="3725759" cy="3564300"/>
            <a:chOff x="4765516" y="1251900"/>
            <a:chExt cx="3725759" cy="3564300"/>
          </a:xfrm>
        </p:grpSpPr>
        <p:pic>
          <p:nvPicPr>
            <p:cNvPr id="210" name="Google Shape;210;g25f91c23783_1_54"/>
            <p:cNvPicPr preferRelativeResize="0"/>
            <p:nvPr/>
          </p:nvPicPr>
          <p:blipFill rotWithShape="1">
            <a:blip r:embed="rId3">
              <a:alphaModFix/>
            </a:blip>
            <a:srcRect l="18777" t="13690" r="25487" b="27877"/>
            <a:stretch/>
          </p:blipFill>
          <p:spPr>
            <a:xfrm>
              <a:off x="4765516" y="1251900"/>
              <a:ext cx="3725759" cy="3564300"/>
            </a:xfrm>
            <a:prstGeom prst="rect">
              <a:avLst/>
            </a:prstGeom>
            <a:noFill/>
            <a:ln>
              <a:noFill/>
            </a:ln>
          </p:spPr>
        </p:pic>
        <p:grpSp>
          <p:nvGrpSpPr>
            <p:cNvPr id="211" name="Google Shape;211;g25f91c23783_1_54"/>
            <p:cNvGrpSpPr/>
            <p:nvPr/>
          </p:nvGrpSpPr>
          <p:grpSpPr>
            <a:xfrm>
              <a:off x="6373575" y="2161363"/>
              <a:ext cx="1127875" cy="849350"/>
              <a:chOff x="6373575" y="2161363"/>
              <a:chExt cx="1127875" cy="849350"/>
            </a:xfrm>
          </p:grpSpPr>
          <p:sp>
            <p:nvSpPr>
              <p:cNvPr id="212" name="Google Shape;212;g25f91c23783_1_54"/>
              <p:cNvSpPr txBox="1"/>
              <p:nvPr/>
            </p:nvSpPr>
            <p:spPr>
              <a:xfrm>
                <a:off x="7016050" y="2711013"/>
                <a:ext cx="485400" cy="2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39°</a:t>
                </a:r>
                <a:endParaRPr>
                  <a:latin typeface="Calibri"/>
                  <a:ea typeface="Calibri"/>
                  <a:cs typeface="Calibri"/>
                  <a:sym typeface="Calibri"/>
                </a:endParaRPr>
              </a:p>
            </p:txBody>
          </p:sp>
          <p:sp>
            <p:nvSpPr>
              <p:cNvPr id="213" name="Google Shape;213;g25f91c23783_1_54"/>
              <p:cNvSpPr txBox="1"/>
              <p:nvPr/>
            </p:nvSpPr>
            <p:spPr>
              <a:xfrm>
                <a:off x="6373575" y="2161363"/>
                <a:ext cx="7209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16.5 ft</a:t>
                </a:r>
                <a:endParaRPr>
                  <a:latin typeface="Calibri"/>
                  <a:ea typeface="Calibri"/>
                  <a:cs typeface="Calibri"/>
                  <a:sym typeface="Calibri"/>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6013833760_0_14"/>
          <p:cNvSpPr txBox="1">
            <a:spLocks noGrp="1"/>
          </p:cNvSpPr>
          <p:nvPr>
            <p:ph type="body" idx="1"/>
          </p:nvPr>
        </p:nvSpPr>
        <p:spPr>
          <a:xfrm>
            <a:off x="457200" y="1309350"/>
            <a:ext cx="3553500" cy="35643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What steps are you going to take to solve this problem?</a:t>
            </a:r>
            <a:endParaRPr/>
          </a:p>
          <a:p>
            <a:pPr marL="457200" lvl="0" indent="-228600" algn="l" rtl="0">
              <a:lnSpc>
                <a:spcPct val="100000"/>
              </a:lnSpc>
              <a:spcBef>
                <a:spcPts val="0"/>
              </a:spcBef>
              <a:spcAft>
                <a:spcPts val="0"/>
              </a:spcAft>
              <a:buSzPts val="2600"/>
              <a:buNone/>
            </a:pPr>
            <a:endParaRPr/>
          </a:p>
        </p:txBody>
      </p:sp>
      <p:pic>
        <p:nvPicPr>
          <p:cNvPr id="219" name="Google Shape;219;g26013833760_0_14"/>
          <p:cNvPicPr preferRelativeResize="0"/>
          <p:nvPr/>
        </p:nvPicPr>
        <p:blipFill rotWithShape="1">
          <a:blip r:embed="rId3">
            <a:alphaModFix/>
          </a:blip>
          <a:srcRect/>
          <a:stretch/>
        </p:blipFill>
        <p:spPr>
          <a:xfrm>
            <a:off x="1598156" y="2867496"/>
            <a:ext cx="1271587" cy="787400"/>
          </a:xfrm>
          <a:prstGeom prst="rect">
            <a:avLst/>
          </a:prstGeom>
          <a:noFill/>
          <a:ln>
            <a:noFill/>
          </a:ln>
        </p:spPr>
      </p:pic>
      <p:sp>
        <p:nvSpPr>
          <p:cNvPr id="220" name="Google Shape;220;g26013833760_0_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1 What is the arc length of the circle?</a:t>
            </a:r>
            <a:endParaRPr dirty="0"/>
          </a:p>
        </p:txBody>
      </p:sp>
      <p:grpSp>
        <p:nvGrpSpPr>
          <p:cNvPr id="221" name="Google Shape;221;g26013833760_0_14"/>
          <p:cNvGrpSpPr/>
          <p:nvPr/>
        </p:nvGrpSpPr>
        <p:grpSpPr>
          <a:xfrm>
            <a:off x="4765516" y="1251900"/>
            <a:ext cx="3725759" cy="3564300"/>
            <a:chOff x="4765516" y="1251900"/>
            <a:chExt cx="3725759" cy="3564300"/>
          </a:xfrm>
        </p:grpSpPr>
        <p:pic>
          <p:nvPicPr>
            <p:cNvPr id="222" name="Google Shape;222;g26013833760_0_14"/>
            <p:cNvPicPr preferRelativeResize="0"/>
            <p:nvPr/>
          </p:nvPicPr>
          <p:blipFill rotWithShape="1">
            <a:blip r:embed="rId4">
              <a:alphaModFix/>
            </a:blip>
            <a:srcRect l="18777" t="13690" r="25487" b="27877"/>
            <a:stretch/>
          </p:blipFill>
          <p:spPr>
            <a:xfrm>
              <a:off x="4765516" y="1251900"/>
              <a:ext cx="3725759" cy="3564300"/>
            </a:xfrm>
            <a:prstGeom prst="rect">
              <a:avLst/>
            </a:prstGeom>
            <a:noFill/>
            <a:ln>
              <a:noFill/>
            </a:ln>
          </p:spPr>
        </p:pic>
        <p:grpSp>
          <p:nvGrpSpPr>
            <p:cNvPr id="223" name="Google Shape;223;g26013833760_0_14"/>
            <p:cNvGrpSpPr/>
            <p:nvPr/>
          </p:nvGrpSpPr>
          <p:grpSpPr>
            <a:xfrm>
              <a:off x="6373575" y="2161363"/>
              <a:ext cx="1127875" cy="849350"/>
              <a:chOff x="6373575" y="2161363"/>
              <a:chExt cx="1127875" cy="849350"/>
            </a:xfrm>
          </p:grpSpPr>
          <p:sp>
            <p:nvSpPr>
              <p:cNvPr id="224" name="Google Shape;224;g26013833760_0_14"/>
              <p:cNvSpPr txBox="1"/>
              <p:nvPr/>
            </p:nvSpPr>
            <p:spPr>
              <a:xfrm>
                <a:off x="7016050" y="2711013"/>
                <a:ext cx="485400" cy="2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39°</a:t>
                </a:r>
                <a:endParaRPr>
                  <a:latin typeface="Calibri"/>
                  <a:ea typeface="Calibri"/>
                  <a:cs typeface="Calibri"/>
                  <a:sym typeface="Calibri"/>
                </a:endParaRPr>
              </a:p>
            </p:txBody>
          </p:sp>
          <p:sp>
            <p:nvSpPr>
              <p:cNvPr id="225" name="Google Shape;225;g26013833760_0_14"/>
              <p:cNvSpPr txBox="1"/>
              <p:nvPr/>
            </p:nvSpPr>
            <p:spPr>
              <a:xfrm>
                <a:off x="6373575" y="2161363"/>
                <a:ext cx="7209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16.5 ft</a:t>
                </a:r>
                <a:endParaRPr>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Edible Oasis</a:t>
            </a:r>
            <a:endParaRPr/>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Sector Area and Arc Length of a Circle</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013833760_0_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endParaRPr/>
          </a:p>
        </p:txBody>
      </p:sp>
      <p:pic>
        <p:nvPicPr>
          <p:cNvPr id="231" name="Google Shape;231;g26013833760_0_2"/>
          <p:cNvPicPr preferRelativeResize="0"/>
          <p:nvPr/>
        </p:nvPicPr>
        <p:blipFill rotWithShape="1">
          <a:blip r:embed="rId3">
            <a:alphaModFix/>
          </a:blip>
          <a:srcRect/>
          <a:stretch/>
        </p:blipFill>
        <p:spPr>
          <a:xfrm>
            <a:off x="1261502" y="2384269"/>
            <a:ext cx="2032000" cy="1739900"/>
          </a:xfrm>
          <a:prstGeom prst="rect">
            <a:avLst/>
          </a:prstGeom>
          <a:noFill/>
          <a:ln>
            <a:noFill/>
          </a:ln>
        </p:spPr>
      </p:pic>
      <p:sp>
        <p:nvSpPr>
          <p:cNvPr id="232" name="Google Shape;232;g26013833760_0_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1 What is the arc length of the circle?</a:t>
            </a:r>
            <a:endParaRPr dirty="0"/>
          </a:p>
        </p:txBody>
      </p:sp>
      <p:grpSp>
        <p:nvGrpSpPr>
          <p:cNvPr id="233" name="Google Shape;233;g26013833760_0_2"/>
          <p:cNvGrpSpPr/>
          <p:nvPr/>
        </p:nvGrpSpPr>
        <p:grpSpPr>
          <a:xfrm>
            <a:off x="4765516" y="1251900"/>
            <a:ext cx="3725759" cy="3564300"/>
            <a:chOff x="4765516" y="1251900"/>
            <a:chExt cx="3725759" cy="3564300"/>
          </a:xfrm>
        </p:grpSpPr>
        <p:pic>
          <p:nvPicPr>
            <p:cNvPr id="234" name="Google Shape;234;g26013833760_0_2"/>
            <p:cNvPicPr preferRelativeResize="0"/>
            <p:nvPr/>
          </p:nvPicPr>
          <p:blipFill rotWithShape="1">
            <a:blip r:embed="rId4">
              <a:alphaModFix/>
            </a:blip>
            <a:srcRect l="18777" t="13690" r="25487" b="27877"/>
            <a:stretch/>
          </p:blipFill>
          <p:spPr>
            <a:xfrm>
              <a:off x="4765516" y="1251900"/>
              <a:ext cx="3725759" cy="3564300"/>
            </a:xfrm>
            <a:prstGeom prst="rect">
              <a:avLst/>
            </a:prstGeom>
            <a:noFill/>
            <a:ln>
              <a:noFill/>
            </a:ln>
          </p:spPr>
        </p:pic>
        <p:grpSp>
          <p:nvGrpSpPr>
            <p:cNvPr id="235" name="Google Shape;235;g26013833760_0_2"/>
            <p:cNvGrpSpPr/>
            <p:nvPr/>
          </p:nvGrpSpPr>
          <p:grpSpPr>
            <a:xfrm>
              <a:off x="6373575" y="2161363"/>
              <a:ext cx="1127875" cy="849350"/>
              <a:chOff x="6373575" y="2161363"/>
              <a:chExt cx="1127875" cy="849350"/>
            </a:xfrm>
          </p:grpSpPr>
          <p:sp>
            <p:nvSpPr>
              <p:cNvPr id="236" name="Google Shape;236;g26013833760_0_2"/>
              <p:cNvSpPr txBox="1"/>
              <p:nvPr/>
            </p:nvSpPr>
            <p:spPr>
              <a:xfrm>
                <a:off x="7016050" y="2711013"/>
                <a:ext cx="485400" cy="2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39°</a:t>
                </a:r>
                <a:endParaRPr>
                  <a:latin typeface="Calibri"/>
                  <a:ea typeface="Calibri"/>
                  <a:cs typeface="Calibri"/>
                  <a:sym typeface="Calibri"/>
                </a:endParaRPr>
              </a:p>
            </p:txBody>
          </p:sp>
          <p:sp>
            <p:nvSpPr>
              <p:cNvPr id="237" name="Google Shape;237;g26013833760_0_2"/>
              <p:cNvSpPr txBox="1"/>
              <p:nvPr/>
            </p:nvSpPr>
            <p:spPr>
              <a:xfrm>
                <a:off x="6373575" y="2161363"/>
                <a:ext cx="7209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16.5 ft</a:t>
                </a:r>
                <a:endParaRPr>
                  <a:latin typeface="Calibri"/>
                  <a:ea typeface="Calibri"/>
                  <a:cs typeface="Calibri"/>
                  <a:sym typeface="Calibri"/>
                </a:endParaRPr>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6013833760_0_2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endParaRPr/>
          </a:p>
        </p:txBody>
      </p:sp>
      <p:pic>
        <p:nvPicPr>
          <p:cNvPr id="243" name="Google Shape;243;g26013833760_0_22"/>
          <p:cNvPicPr preferRelativeResize="0"/>
          <p:nvPr/>
        </p:nvPicPr>
        <p:blipFill rotWithShape="1">
          <a:blip r:embed="rId3">
            <a:alphaModFix/>
          </a:blip>
          <a:srcRect/>
          <a:stretch/>
        </p:blipFill>
        <p:spPr>
          <a:xfrm>
            <a:off x="908516" y="1944482"/>
            <a:ext cx="2755900" cy="2616200"/>
          </a:xfrm>
          <a:prstGeom prst="rect">
            <a:avLst/>
          </a:prstGeom>
          <a:noFill/>
          <a:ln>
            <a:noFill/>
          </a:ln>
        </p:spPr>
      </p:pic>
      <p:sp>
        <p:nvSpPr>
          <p:cNvPr id="244" name="Google Shape;244;g26013833760_0_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1 What is the arc length of the circle?</a:t>
            </a:r>
            <a:endParaRPr dirty="0"/>
          </a:p>
        </p:txBody>
      </p:sp>
      <p:grpSp>
        <p:nvGrpSpPr>
          <p:cNvPr id="245" name="Google Shape;245;g26013833760_0_22"/>
          <p:cNvGrpSpPr/>
          <p:nvPr/>
        </p:nvGrpSpPr>
        <p:grpSpPr>
          <a:xfrm>
            <a:off x="4765516" y="1251900"/>
            <a:ext cx="3725759" cy="3564300"/>
            <a:chOff x="4765516" y="1251900"/>
            <a:chExt cx="3725759" cy="3564300"/>
          </a:xfrm>
        </p:grpSpPr>
        <p:pic>
          <p:nvPicPr>
            <p:cNvPr id="246" name="Google Shape;246;g26013833760_0_22"/>
            <p:cNvPicPr preferRelativeResize="0"/>
            <p:nvPr/>
          </p:nvPicPr>
          <p:blipFill rotWithShape="1">
            <a:blip r:embed="rId4">
              <a:alphaModFix/>
            </a:blip>
            <a:srcRect l="18777" t="13690" r="25487" b="27877"/>
            <a:stretch/>
          </p:blipFill>
          <p:spPr>
            <a:xfrm>
              <a:off x="4765516" y="1251900"/>
              <a:ext cx="3725759" cy="3564300"/>
            </a:xfrm>
            <a:prstGeom prst="rect">
              <a:avLst/>
            </a:prstGeom>
            <a:noFill/>
            <a:ln>
              <a:noFill/>
            </a:ln>
          </p:spPr>
        </p:pic>
        <p:grpSp>
          <p:nvGrpSpPr>
            <p:cNvPr id="247" name="Google Shape;247;g26013833760_0_22"/>
            <p:cNvGrpSpPr/>
            <p:nvPr/>
          </p:nvGrpSpPr>
          <p:grpSpPr>
            <a:xfrm>
              <a:off x="6373575" y="2161363"/>
              <a:ext cx="1127875" cy="849350"/>
              <a:chOff x="6373575" y="2161363"/>
              <a:chExt cx="1127875" cy="849350"/>
            </a:xfrm>
          </p:grpSpPr>
          <p:sp>
            <p:nvSpPr>
              <p:cNvPr id="248" name="Google Shape;248;g26013833760_0_22"/>
              <p:cNvSpPr txBox="1"/>
              <p:nvPr/>
            </p:nvSpPr>
            <p:spPr>
              <a:xfrm>
                <a:off x="7016050" y="2711013"/>
                <a:ext cx="485400" cy="2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39°</a:t>
                </a:r>
                <a:endParaRPr>
                  <a:latin typeface="Calibri"/>
                  <a:ea typeface="Calibri"/>
                  <a:cs typeface="Calibri"/>
                  <a:sym typeface="Calibri"/>
                </a:endParaRPr>
              </a:p>
            </p:txBody>
          </p:sp>
          <p:sp>
            <p:nvSpPr>
              <p:cNvPr id="249" name="Google Shape;249;g26013833760_0_22"/>
              <p:cNvSpPr txBox="1"/>
              <p:nvPr/>
            </p:nvSpPr>
            <p:spPr>
              <a:xfrm>
                <a:off x="6373575" y="2161363"/>
                <a:ext cx="7209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16.5 ft</a:t>
                </a:r>
                <a:endParaRPr>
                  <a:latin typeface="Calibri"/>
                  <a:ea typeface="Calibri"/>
                  <a:cs typeface="Calibri"/>
                  <a:sym typeface="Calibri"/>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5f91c23783_1_48"/>
          <p:cNvSpPr txBox="1">
            <a:spLocks noGrp="1"/>
          </p:cNvSpPr>
          <p:nvPr>
            <p:ph type="body" idx="1"/>
          </p:nvPr>
        </p:nvSpPr>
        <p:spPr>
          <a:xfrm>
            <a:off x="457200" y="1353225"/>
            <a:ext cx="38391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a:t>What are you given?</a:t>
            </a:r>
            <a:endParaRPr/>
          </a:p>
          <a:p>
            <a:pPr marL="457200" lvl="0" indent="-393700" algn="l" rtl="0">
              <a:lnSpc>
                <a:spcPct val="100000"/>
              </a:lnSpc>
              <a:spcBef>
                <a:spcPts val="0"/>
              </a:spcBef>
              <a:spcAft>
                <a:spcPts val="0"/>
              </a:spcAft>
              <a:buSzPts val="2600"/>
              <a:buChar char="•"/>
            </a:pPr>
            <a:r>
              <a:rPr lang="en-US"/>
              <a:t>What are you solving for?</a:t>
            </a:r>
            <a:endParaRPr/>
          </a:p>
          <a:p>
            <a:pPr marL="457200" lvl="0" indent="-393700" algn="l" rtl="0">
              <a:lnSpc>
                <a:spcPct val="100000"/>
              </a:lnSpc>
              <a:spcBef>
                <a:spcPts val="0"/>
              </a:spcBef>
              <a:spcAft>
                <a:spcPts val="0"/>
              </a:spcAft>
              <a:buSzPts val="2600"/>
              <a:buChar char="•"/>
            </a:pPr>
            <a:r>
              <a:rPr lang="en-US"/>
              <a:t>What steps are you going to take to solve this problem?</a:t>
            </a:r>
            <a:endParaRPr/>
          </a:p>
        </p:txBody>
      </p:sp>
      <p:sp>
        <p:nvSpPr>
          <p:cNvPr id="255" name="Google Shape;255;g25f91c23783_1_4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2 What is the sector area of the circle?</a:t>
            </a:r>
            <a:endParaRPr dirty="0"/>
          </a:p>
        </p:txBody>
      </p:sp>
      <p:grpSp>
        <p:nvGrpSpPr>
          <p:cNvPr id="256" name="Google Shape;256;g25f91c23783_1_48"/>
          <p:cNvGrpSpPr/>
          <p:nvPr/>
        </p:nvGrpSpPr>
        <p:grpSpPr>
          <a:xfrm>
            <a:off x="4493248" y="1159850"/>
            <a:ext cx="4438227" cy="3856076"/>
            <a:chOff x="4493248" y="1159850"/>
            <a:chExt cx="4438227" cy="3856076"/>
          </a:xfrm>
        </p:grpSpPr>
        <p:pic>
          <p:nvPicPr>
            <p:cNvPr id="257" name="Google Shape;257;g25f91c23783_1_48"/>
            <p:cNvPicPr preferRelativeResize="0"/>
            <p:nvPr/>
          </p:nvPicPr>
          <p:blipFill>
            <a:blip r:embed="rId3">
              <a:alphaModFix/>
            </a:blip>
            <a:stretch>
              <a:fillRect/>
            </a:stretch>
          </p:blipFill>
          <p:spPr>
            <a:xfrm>
              <a:off x="4493248" y="1159850"/>
              <a:ext cx="4215675" cy="3856076"/>
            </a:xfrm>
            <a:prstGeom prst="rect">
              <a:avLst/>
            </a:prstGeom>
            <a:noFill/>
            <a:ln>
              <a:noFill/>
            </a:ln>
          </p:spPr>
        </p:pic>
        <p:sp>
          <p:nvSpPr>
            <p:cNvPr id="258" name="Google Shape;258;g25f91c23783_1_48"/>
            <p:cNvSpPr txBox="1"/>
            <p:nvPr/>
          </p:nvSpPr>
          <p:spPr>
            <a:xfrm>
              <a:off x="6487825" y="3473525"/>
              <a:ext cx="6138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5 cm</a:t>
              </a:r>
              <a:endParaRPr sz="1500">
                <a:latin typeface="Calibri"/>
                <a:ea typeface="Calibri"/>
                <a:cs typeface="Calibri"/>
                <a:sym typeface="Calibri"/>
              </a:endParaRPr>
            </a:p>
          </p:txBody>
        </p:sp>
        <p:sp>
          <p:nvSpPr>
            <p:cNvPr id="259" name="Google Shape;259;g25f91c23783_1_48"/>
            <p:cNvSpPr txBox="1"/>
            <p:nvPr/>
          </p:nvSpPr>
          <p:spPr>
            <a:xfrm>
              <a:off x="8160475" y="2224325"/>
              <a:ext cx="771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12 cm</a:t>
              </a:r>
              <a:endParaRPr sz="1500">
                <a:latin typeface="Calibri"/>
                <a:ea typeface="Calibri"/>
                <a:cs typeface="Calibri"/>
                <a:sym typeface="Calibri"/>
              </a:endParaRPr>
            </a:p>
          </p:txBody>
        </p:sp>
        <p:sp>
          <p:nvSpPr>
            <p:cNvPr id="260" name="Google Shape;260;g25f91c23783_1_48"/>
            <p:cNvSpPr txBox="1"/>
            <p:nvPr/>
          </p:nvSpPr>
          <p:spPr>
            <a:xfrm>
              <a:off x="6901850" y="2731150"/>
              <a:ext cx="5139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θ</a:t>
              </a:r>
              <a:endParaRPr sz="1500">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6013833760_0_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AutoNum type="arabicPeriod"/>
            </a:pPr>
            <a:r>
              <a:rPr lang="en-US" dirty="0"/>
              <a:t>Find the central angle</a:t>
            </a:r>
            <a:endParaRPr dirty="0"/>
          </a:p>
        </p:txBody>
      </p:sp>
      <p:pic>
        <p:nvPicPr>
          <p:cNvPr id="266" name="Google Shape;266;g26013833760_0_8"/>
          <p:cNvPicPr preferRelativeResize="0"/>
          <p:nvPr/>
        </p:nvPicPr>
        <p:blipFill rotWithShape="1">
          <a:blip r:embed="rId3">
            <a:alphaModFix/>
          </a:blip>
          <a:srcRect/>
          <a:stretch/>
        </p:blipFill>
        <p:spPr>
          <a:xfrm>
            <a:off x="1174734" y="1995281"/>
            <a:ext cx="2184400" cy="1663700"/>
          </a:xfrm>
          <a:prstGeom prst="rect">
            <a:avLst/>
          </a:prstGeom>
          <a:noFill/>
          <a:ln>
            <a:noFill/>
          </a:ln>
        </p:spPr>
      </p:pic>
      <p:sp>
        <p:nvSpPr>
          <p:cNvPr id="267" name="Google Shape;267;g26013833760_0_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2 What is the </a:t>
            </a:r>
            <a:r>
              <a:rPr lang="en-US"/>
              <a:t>sector area </a:t>
            </a:r>
            <a:r>
              <a:rPr lang="en-US" dirty="0"/>
              <a:t>of the circle?</a:t>
            </a:r>
            <a:endParaRPr dirty="0"/>
          </a:p>
        </p:txBody>
      </p:sp>
      <p:grpSp>
        <p:nvGrpSpPr>
          <p:cNvPr id="268" name="Google Shape;268;g26013833760_0_8"/>
          <p:cNvGrpSpPr/>
          <p:nvPr/>
        </p:nvGrpSpPr>
        <p:grpSpPr>
          <a:xfrm>
            <a:off x="4493248" y="1159850"/>
            <a:ext cx="4438227" cy="3856076"/>
            <a:chOff x="4493248" y="1159850"/>
            <a:chExt cx="4438227" cy="3856076"/>
          </a:xfrm>
        </p:grpSpPr>
        <p:pic>
          <p:nvPicPr>
            <p:cNvPr id="269" name="Google Shape;269;g26013833760_0_8"/>
            <p:cNvPicPr preferRelativeResize="0"/>
            <p:nvPr/>
          </p:nvPicPr>
          <p:blipFill>
            <a:blip r:embed="rId4">
              <a:alphaModFix/>
            </a:blip>
            <a:stretch>
              <a:fillRect/>
            </a:stretch>
          </p:blipFill>
          <p:spPr>
            <a:xfrm>
              <a:off x="4493248" y="1159850"/>
              <a:ext cx="4215675" cy="3856076"/>
            </a:xfrm>
            <a:prstGeom prst="rect">
              <a:avLst/>
            </a:prstGeom>
            <a:noFill/>
            <a:ln>
              <a:noFill/>
            </a:ln>
          </p:spPr>
        </p:pic>
        <p:sp>
          <p:nvSpPr>
            <p:cNvPr id="270" name="Google Shape;270;g26013833760_0_8"/>
            <p:cNvSpPr txBox="1"/>
            <p:nvPr/>
          </p:nvSpPr>
          <p:spPr>
            <a:xfrm>
              <a:off x="6487825" y="3473525"/>
              <a:ext cx="6138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5 cm</a:t>
              </a:r>
              <a:endParaRPr sz="1500">
                <a:latin typeface="Calibri"/>
                <a:ea typeface="Calibri"/>
                <a:cs typeface="Calibri"/>
                <a:sym typeface="Calibri"/>
              </a:endParaRPr>
            </a:p>
          </p:txBody>
        </p:sp>
        <p:sp>
          <p:nvSpPr>
            <p:cNvPr id="271" name="Google Shape;271;g26013833760_0_8"/>
            <p:cNvSpPr txBox="1"/>
            <p:nvPr/>
          </p:nvSpPr>
          <p:spPr>
            <a:xfrm>
              <a:off x="8160475" y="2224325"/>
              <a:ext cx="771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12 cm</a:t>
              </a:r>
              <a:endParaRPr sz="1500">
                <a:latin typeface="Calibri"/>
                <a:ea typeface="Calibri"/>
                <a:cs typeface="Calibri"/>
                <a:sym typeface="Calibri"/>
              </a:endParaRPr>
            </a:p>
          </p:txBody>
        </p:sp>
        <p:sp>
          <p:nvSpPr>
            <p:cNvPr id="272" name="Google Shape;272;g26013833760_0_8"/>
            <p:cNvSpPr txBox="1"/>
            <p:nvPr/>
          </p:nvSpPr>
          <p:spPr>
            <a:xfrm>
              <a:off x="6901850" y="2731150"/>
              <a:ext cx="5139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θ</a:t>
              </a:r>
              <a:endParaRPr sz="1500">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6013833760_0_3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AutoNum type="arabicPeriod"/>
            </a:pPr>
            <a:r>
              <a:rPr lang="en-US" dirty="0"/>
              <a:t>Find the central angle</a:t>
            </a:r>
            <a:endParaRPr dirty="0"/>
          </a:p>
        </p:txBody>
      </p:sp>
      <p:pic>
        <p:nvPicPr>
          <p:cNvPr id="278" name="Google Shape;278;g26013833760_0_31"/>
          <p:cNvPicPr preferRelativeResize="0"/>
          <p:nvPr/>
        </p:nvPicPr>
        <p:blipFill rotWithShape="1">
          <a:blip r:embed="rId3">
            <a:alphaModFix/>
          </a:blip>
          <a:srcRect/>
          <a:stretch/>
        </p:blipFill>
        <p:spPr>
          <a:xfrm>
            <a:off x="1195238" y="2018099"/>
            <a:ext cx="2476500" cy="2654300"/>
          </a:xfrm>
          <a:prstGeom prst="rect">
            <a:avLst/>
          </a:prstGeom>
          <a:noFill/>
          <a:ln>
            <a:noFill/>
          </a:ln>
        </p:spPr>
      </p:pic>
      <p:sp>
        <p:nvSpPr>
          <p:cNvPr id="279" name="Google Shape;279;g26013833760_0_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2 What is the sector area of the circle?</a:t>
            </a:r>
            <a:endParaRPr dirty="0"/>
          </a:p>
        </p:txBody>
      </p:sp>
      <p:grpSp>
        <p:nvGrpSpPr>
          <p:cNvPr id="280" name="Google Shape;280;g26013833760_0_31"/>
          <p:cNvGrpSpPr/>
          <p:nvPr/>
        </p:nvGrpSpPr>
        <p:grpSpPr>
          <a:xfrm>
            <a:off x="4493248" y="1159850"/>
            <a:ext cx="4438227" cy="3856076"/>
            <a:chOff x="4493248" y="1159850"/>
            <a:chExt cx="4438227" cy="3856076"/>
          </a:xfrm>
        </p:grpSpPr>
        <p:pic>
          <p:nvPicPr>
            <p:cNvPr id="281" name="Google Shape;281;g26013833760_0_31"/>
            <p:cNvPicPr preferRelativeResize="0"/>
            <p:nvPr/>
          </p:nvPicPr>
          <p:blipFill>
            <a:blip r:embed="rId4">
              <a:alphaModFix/>
            </a:blip>
            <a:stretch>
              <a:fillRect/>
            </a:stretch>
          </p:blipFill>
          <p:spPr>
            <a:xfrm>
              <a:off x="4493248" y="1159850"/>
              <a:ext cx="4215675" cy="3856076"/>
            </a:xfrm>
            <a:prstGeom prst="rect">
              <a:avLst/>
            </a:prstGeom>
            <a:noFill/>
            <a:ln>
              <a:noFill/>
            </a:ln>
          </p:spPr>
        </p:pic>
        <p:sp>
          <p:nvSpPr>
            <p:cNvPr id="282" name="Google Shape;282;g26013833760_0_31"/>
            <p:cNvSpPr txBox="1"/>
            <p:nvPr/>
          </p:nvSpPr>
          <p:spPr>
            <a:xfrm>
              <a:off x="6487825" y="3473525"/>
              <a:ext cx="6138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5 cm</a:t>
              </a:r>
              <a:endParaRPr sz="1500">
                <a:latin typeface="Calibri"/>
                <a:ea typeface="Calibri"/>
                <a:cs typeface="Calibri"/>
                <a:sym typeface="Calibri"/>
              </a:endParaRPr>
            </a:p>
          </p:txBody>
        </p:sp>
        <p:sp>
          <p:nvSpPr>
            <p:cNvPr id="283" name="Google Shape;283;g26013833760_0_31"/>
            <p:cNvSpPr txBox="1"/>
            <p:nvPr/>
          </p:nvSpPr>
          <p:spPr>
            <a:xfrm>
              <a:off x="8160475" y="2224325"/>
              <a:ext cx="771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12 cm</a:t>
              </a:r>
              <a:endParaRPr sz="1500">
                <a:latin typeface="Calibri"/>
                <a:ea typeface="Calibri"/>
                <a:cs typeface="Calibri"/>
                <a:sym typeface="Calibri"/>
              </a:endParaRPr>
            </a:p>
          </p:txBody>
        </p:sp>
        <p:sp>
          <p:nvSpPr>
            <p:cNvPr id="284" name="Google Shape;284;g26013833760_0_31"/>
            <p:cNvSpPr txBox="1"/>
            <p:nvPr/>
          </p:nvSpPr>
          <p:spPr>
            <a:xfrm>
              <a:off x="6901850" y="2731150"/>
              <a:ext cx="5139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θ</a:t>
              </a:r>
              <a:endParaRPr sz="1500">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26013833760_0_3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520"/>
              </a:spcBef>
              <a:spcAft>
                <a:spcPts val="0"/>
              </a:spcAft>
              <a:buSzPts val="2600"/>
              <a:buNone/>
            </a:pPr>
            <a:endParaRPr/>
          </a:p>
        </p:txBody>
      </p:sp>
      <p:pic>
        <p:nvPicPr>
          <p:cNvPr id="290" name="Google Shape;290;g26013833760_0_38"/>
          <p:cNvPicPr preferRelativeResize="0"/>
          <p:nvPr/>
        </p:nvPicPr>
        <p:blipFill rotWithShape="1">
          <a:blip r:embed="rId3">
            <a:alphaModFix/>
          </a:blip>
          <a:srcRect/>
          <a:stretch/>
        </p:blipFill>
        <p:spPr>
          <a:xfrm>
            <a:off x="1236974" y="1254752"/>
            <a:ext cx="2476500" cy="3543300"/>
          </a:xfrm>
          <a:prstGeom prst="rect">
            <a:avLst/>
          </a:prstGeom>
          <a:noFill/>
          <a:ln>
            <a:noFill/>
          </a:ln>
        </p:spPr>
      </p:pic>
      <p:sp>
        <p:nvSpPr>
          <p:cNvPr id="291" name="Google Shape;291;g26013833760_0_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2 What is the sector area of the circle?</a:t>
            </a:r>
            <a:endParaRPr dirty="0"/>
          </a:p>
        </p:txBody>
      </p:sp>
      <p:grpSp>
        <p:nvGrpSpPr>
          <p:cNvPr id="292" name="Google Shape;292;g26013833760_0_38"/>
          <p:cNvGrpSpPr/>
          <p:nvPr/>
        </p:nvGrpSpPr>
        <p:grpSpPr>
          <a:xfrm>
            <a:off x="4493248" y="1159850"/>
            <a:ext cx="4438227" cy="3856076"/>
            <a:chOff x="4493248" y="1159850"/>
            <a:chExt cx="4438227" cy="3856076"/>
          </a:xfrm>
        </p:grpSpPr>
        <p:pic>
          <p:nvPicPr>
            <p:cNvPr id="293" name="Google Shape;293;g26013833760_0_38"/>
            <p:cNvPicPr preferRelativeResize="0"/>
            <p:nvPr/>
          </p:nvPicPr>
          <p:blipFill>
            <a:blip r:embed="rId4">
              <a:alphaModFix/>
            </a:blip>
            <a:stretch>
              <a:fillRect/>
            </a:stretch>
          </p:blipFill>
          <p:spPr>
            <a:xfrm>
              <a:off x="4493248" y="1159850"/>
              <a:ext cx="4215675" cy="3856076"/>
            </a:xfrm>
            <a:prstGeom prst="rect">
              <a:avLst/>
            </a:prstGeom>
            <a:noFill/>
            <a:ln>
              <a:noFill/>
            </a:ln>
          </p:spPr>
        </p:pic>
        <p:sp>
          <p:nvSpPr>
            <p:cNvPr id="294" name="Google Shape;294;g26013833760_0_38"/>
            <p:cNvSpPr txBox="1"/>
            <p:nvPr/>
          </p:nvSpPr>
          <p:spPr>
            <a:xfrm>
              <a:off x="6487825" y="3473525"/>
              <a:ext cx="6138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5 cm</a:t>
              </a:r>
              <a:endParaRPr sz="1500">
                <a:latin typeface="Calibri"/>
                <a:ea typeface="Calibri"/>
                <a:cs typeface="Calibri"/>
                <a:sym typeface="Calibri"/>
              </a:endParaRPr>
            </a:p>
          </p:txBody>
        </p:sp>
        <p:sp>
          <p:nvSpPr>
            <p:cNvPr id="295" name="Google Shape;295;g26013833760_0_38"/>
            <p:cNvSpPr txBox="1"/>
            <p:nvPr/>
          </p:nvSpPr>
          <p:spPr>
            <a:xfrm>
              <a:off x="8160475" y="2224325"/>
              <a:ext cx="771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12 cm</a:t>
              </a:r>
              <a:endParaRPr sz="1500">
                <a:latin typeface="Calibri"/>
                <a:ea typeface="Calibri"/>
                <a:cs typeface="Calibri"/>
                <a:sym typeface="Calibri"/>
              </a:endParaRPr>
            </a:p>
          </p:txBody>
        </p:sp>
        <p:sp>
          <p:nvSpPr>
            <p:cNvPr id="296" name="Google Shape;296;g26013833760_0_38"/>
            <p:cNvSpPr txBox="1"/>
            <p:nvPr/>
          </p:nvSpPr>
          <p:spPr>
            <a:xfrm>
              <a:off x="6901850" y="2731150"/>
              <a:ext cx="5139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θ</a:t>
              </a:r>
              <a:endParaRPr sz="1500">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6013833760_0_45"/>
          <p:cNvSpPr txBox="1">
            <a:spLocks noGrp="1"/>
          </p:cNvSpPr>
          <p:nvPr>
            <p:ph type="body" idx="1"/>
          </p:nvPr>
        </p:nvSpPr>
        <p:spPr>
          <a:xfrm>
            <a:off x="457200" y="1309350"/>
            <a:ext cx="38391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solidFill>
                  <a:schemeClr val="accent6"/>
                </a:solidFill>
              </a:rPr>
              <a:t>2.</a:t>
            </a:r>
            <a:r>
              <a:rPr lang="en-US" dirty="0"/>
              <a:t> Use Central angle to solve for sector area.</a:t>
            </a:r>
            <a:endParaRPr dirty="0"/>
          </a:p>
        </p:txBody>
      </p:sp>
      <p:pic>
        <p:nvPicPr>
          <p:cNvPr id="302" name="Google Shape;302;g26013833760_0_45"/>
          <p:cNvPicPr preferRelativeResize="0"/>
          <p:nvPr/>
        </p:nvPicPr>
        <p:blipFill rotWithShape="1">
          <a:blip r:embed="rId3">
            <a:alphaModFix/>
          </a:blip>
          <a:srcRect/>
          <a:stretch/>
        </p:blipFill>
        <p:spPr>
          <a:xfrm>
            <a:off x="514012" y="2571750"/>
            <a:ext cx="4140200" cy="1739900"/>
          </a:xfrm>
          <a:prstGeom prst="rect">
            <a:avLst/>
          </a:prstGeom>
          <a:noFill/>
          <a:ln>
            <a:noFill/>
          </a:ln>
        </p:spPr>
      </p:pic>
      <p:sp>
        <p:nvSpPr>
          <p:cNvPr id="303" name="Google Shape;303;g26013833760_0_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2 What is the sector area of the circle?</a:t>
            </a:r>
            <a:endParaRPr dirty="0"/>
          </a:p>
        </p:txBody>
      </p:sp>
      <p:grpSp>
        <p:nvGrpSpPr>
          <p:cNvPr id="304" name="Google Shape;304;g26013833760_0_45"/>
          <p:cNvGrpSpPr/>
          <p:nvPr/>
        </p:nvGrpSpPr>
        <p:grpSpPr>
          <a:xfrm>
            <a:off x="4493248" y="1159850"/>
            <a:ext cx="4438227" cy="3856076"/>
            <a:chOff x="4493248" y="1159850"/>
            <a:chExt cx="4438227" cy="3856076"/>
          </a:xfrm>
        </p:grpSpPr>
        <p:pic>
          <p:nvPicPr>
            <p:cNvPr id="305" name="Google Shape;305;g26013833760_0_45"/>
            <p:cNvPicPr preferRelativeResize="0"/>
            <p:nvPr/>
          </p:nvPicPr>
          <p:blipFill>
            <a:blip r:embed="rId4">
              <a:alphaModFix/>
            </a:blip>
            <a:stretch>
              <a:fillRect/>
            </a:stretch>
          </p:blipFill>
          <p:spPr>
            <a:xfrm>
              <a:off x="4493248" y="1159850"/>
              <a:ext cx="4215675" cy="3856076"/>
            </a:xfrm>
            <a:prstGeom prst="rect">
              <a:avLst/>
            </a:prstGeom>
            <a:noFill/>
            <a:ln>
              <a:noFill/>
            </a:ln>
          </p:spPr>
        </p:pic>
        <p:sp>
          <p:nvSpPr>
            <p:cNvPr id="306" name="Google Shape;306;g26013833760_0_45"/>
            <p:cNvSpPr txBox="1"/>
            <p:nvPr/>
          </p:nvSpPr>
          <p:spPr>
            <a:xfrm>
              <a:off x="6487825" y="3473525"/>
              <a:ext cx="6138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5 cm</a:t>
              </a:r>
              <a:endParaRPr sz="1500">
                <a:latin typeface="Calibri"/>
                <a:ea typeface="Calibri"/>
                <a:cs typeface="Calibri"/>
                <a:sym typeface="Calibri"/>
              </a:endParaRPr>
            </a:p>
          </p:txBody>
        </p:sp>
        <p:sp>
          <p:nvSpPr>
            <p:cNvPr id="307" name="Google Shape;307;g26013833760_0_45"/>
            <p:cNvSpPr txBox="1"/>
            <p:nvPr/>
          </p:nvSpPr>
          <p:spPr>
            <a:xfrm>
              <a:off x="8160475" y="2224325"/>
              <a:ext cx="771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12 cm</a:t>
              </a:r>
              <a:endParaRPr sz="1500">
                <a:latin typeface="Calibri"/>
                <a:ea typeface="Calibri"/>
                <a:cs typeface="Calibri"/>
                <a:sym typeface="Calibri"/>
              </a:endParaRPr>
            </a:p>
          </p:txBody>
        </p:sp>
        <p:sp>
          <p:nvSpPr>
            <p:cNvPr id="308" name="Google Shape;308;g26013833760_0_45"/>
            <p:cNvSpPr txBox="1"/>
            <p:nvPr/>
          </p:nvSpPr>
          <p:spPr>
            <a:xfrm>
              <a:off x="6901850" y="2731150"/>
              <a:ext cx="5139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θ</a:t>
              </a:r>
              <a:endParaRPr sz="1500">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6013833760_0_53"/>
          <p:cNvSpPr txBox="1">
            <a:spLocks noGrp="1"/>
          </p:cNvSpPr>
          <p:nvPr>
            <p:ph type="body" idx="1"/>
          </p:nvPr>
        </p:nvSpPr>
        <p:spPr>
          <a:xfrm>
            <a:off x="457200" y="1309350"/>
            <a:ext cx="38391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solidFill>
                  <a:schemeClr val="accent6"/>
                </a:solidFill>
              </a:rPr>
              <a:t>2.</a:t>
            </a:r>
            <a:r>
              <a:rPr lang="en-US" dirty="0"/>
              <a:t> Use Central angle to solve for sector area.</a:t>
            </a:r>
            <a:endParaRPr dirty="0"/>
          </a:p>
        </p:txBody>
      </p:sp>
      <p:pic>
        <p:nvPicPr>
          <p:cNvPr id="314" name="Google Shape;314;g26013833760_0_53"/>
          <p:cNvPicPr preferRelativeResize="0"/>
          <p:nvPr/>
        </p:nvPicPr>
        <p:blipFill rotWithShape="1">
          <a:blip r:embed="rId3">
            <a:alphaModFix/>
          </a:blip>
          <a:srcRect/>
          <a:stretch/>
        </p:blipFill>
        <p:spPr>
          <a:xfrm>
            <a:off x="554976" y="2571750"/>
            <a:ext cx="4165600" cy="2260600"/>
          </a:xfrm>
          <a:prstGeom prst="rect">
            <a:avLst/>
          </a:prstGeom>
          <a:noFill/>
          <a:ln>
            <a:noFill/>
          </a:ln>
        </p:spPr>
      </p:pic>
      <p:sp>
        <p:nvSpPr>
          <p:cNvPr id="315" name="Google Shape;315;g26013833760_0_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Ex. 2 What is the sector area of the circle?</a:t>
            </a:r>
            <a:endParaRPr dirty="0"/>
          </a:p>
        </p:txBody>
      </p:sp>
      <p:grpSp>
        <p:nvGrpSpPr>
          <p:cNvPr id="316" name="Google Shape;316;g26013833760_0_53"/>
          <p:cNvGrpSpPr/>
          <p:nvPr/>
        </p:nvGrpSpPr>
        <p:grpSpPr>
          <a:xfrm>
            <a:off x="4493248" y="1159850"/>
            <a:ext cx="4438227" cy="3856076"/>
            <a:chOff x="4493248" y="1159850"/>
            <a:chExt cx="4438227" cy="3856076"/>
          </a:xfrm>
        </p:grpSpPr>
        <p:pic>
          <p:nvPicPr>
            <p:cNvPr id="317" name="Google Shape;317;g26013833760_0_53"/>
            <p:cNvPicPr preferRelativeResize="0"/>
            <p:nvPr/>
          </p:nvPicPr>
          <p:blipFill>
            <a:blip r:embed="rId4">
              <a:alphaModFix/>
            </a:blip>
            <a:stretch>
              <a:fillRect/>
            </a:stretch>
          </p:blipFill>
          <p:spPr>
            <a:xfrm>
              <a:off x="4493248" y="1159850"/>
              <a:ext cx="4215675" cy="3856076"/>
            </a:xfrm>
            <a:prstGeom prst="rect">
              <a:avLst/>
            </a:prstGeom>
            <a:noFill/>
            <a:ln>
              <a:noFill/>
            </a:ln>
          </p:spPr>
        </p:pic>
        <p:sp>
          <p:nvSpPr>
            <p:cNvPr id="318" name="Google Shape;318;g26013833760_0_53"/>
            <p:cNvSpPr txBox="1"/>
            <p:nvPr/>
          </p:nvSpPr>
          <p:spPr>
            <a:xfrm>
              <a:off x="6487825" y="3473525"/>
              <a:ext cx="6138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5 cm</a:t>
              </a:r>
              <a:endParaRPr sz="1500">
                <a:latin typeface="Calibri"/>
                <a:ea typeface="Calibri"/>
                <a:cs typeface="Calibri"/>
                <a:sym typeface="Calibri"/>
              </a:endParaRPr>
            </a:p>
          </p:txBody>
        </p:sp>
        <p:sp>
          <p:nvSpPr>
            <p:cNvPr id="319" name="Google Shape;319;g26013833760_0_53"/>
            <p:cNvSpPr txBox="1"/>
            <p:nvPr/>
          </p:nvSpPr>
          <p:spPr>
            <a:xfrm>
              <a:off x="8160475" y="2224325"/>
              <a:ext cx="771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12 cm</a:t>
              </a:r>
              <a:endParaRPr sz="1500">
                <a:latin typeface="Calibri"/>
                <a:ea typeface="Calibri"/>
                <a:cs typeface="Calibri"/>
                <a:sym typeface="Calibri"/>
              </a:endParaRPr>
            </a:p>
          </p:txBody>
        </p:sp>
        <p:sp>
          <p:nvSpPr>
            <p:cNvPr id="320" name="Google Shape;320;g26013833760_0_53"/>
            <p:cNvSpPr txBox="1"/>
            <p:nvPr/>
          </p:nvSpPr>
          <p:spPr>
            <a:xfrm>
              <a:off x="6901850" y="2731150"/>
              <a:ext cx="5139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latin typeface="Calibri"/>
                  <a:ea typeface="Calibri"/>
                  <a:cs typeface="Calibri"/>
                  <a:sym typeface="Calibri"/>
                </a:rPr>
                <a:t>θ</a:t>
              </a:r>
              <a:endParaRPr sz="1500">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5f91c23783_1_7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Start at any problem in the classroom.</a:t>
            </a:r>
            <a:endParaRPr dirty="0"/>
          </a:p>
          <a:p>
            <a:pPr marL="457200" lvl="0" indent="-393700" algn="l" rtl="0">
              <a:lnSpc>
                <a:spcPct val="100000"/>
              </a:lnSpc>
              <a:spcBef>
                <a:spcPts val="0"/>
              </a:spcBef>
              <a:spcAft>
                <a:spcPts val="0"/>
              </a:spcAft>
              <a:buSzPts val="2600"/>
              <a:buChar char="•"/>
            </a:pPr>
            <a:r>
              <a:rPr lang="en-US" dirty="0"/>
              <a:t>Solve each problem posted around the room.</a:t>
            </a:r>
            <a:endParaRPr dirty="0"/>
          </a:p>
          <a:p>
            <a:pPr marL="457200" lvl="0" indent="-393700" algn="l" rtl="0">
              <a:lnSpc>
                <a:spcPct val="100000"/>
              </a:lnSpc>
              <a:spcBef>
                <a:spcPts val="0"/>
              </a:spcBef>
              <a:spcAft>
                <a:spcPts val="0"/>
              </a:spcAft>
              <a:buSzPts val="2600"/>
              <a:buChar char="•"/>
            </a:pPr>
            <a:r>
              <a:rPr lang="en-US" dirty="0"/>
              <a:t>Write the letter on your answer sheet above the question.</a:t>
            </a:r>
            <a:endParaRPr dirty="0"/>
          </a:p>
          <a:p>
            <a:pPr marL="457200" lvl="0" indent="-393700" algn="l" rtl="0">
              <a:lnSpc>
                <a:spcPct val="100000"/>
              </a:lnSpc>
              <a:spcBef>
                <a:spcPts val="0"/>
              </a:spcBef>
              <a:spcAft>
                <a:spcPts val="0"/>
              </a:spcAft>
              <a:buSzPts val="2600"/>
              <a:buChar char="•"/>
            </a:pPr>
            <a:r>
              <a:rPr lang="en-US" dirty="0"/>
              <a:t>Continue working until you solve the riddle.</a:t>
            </a:r>
            <a:endParaRPr dirty="0"/>
          </a:p>
        </p:txBody>
      </p:sp>
      <p:sp>
        <p:nvSpPr>
          <p:cNvPr id="326" name="Google Shape;326;g25f91c23783_1_7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Scavenger Hunt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773eeb5301_0_24"/>
          <p:cNvSpPr txBox="1">
            <a:spLocks noGrp="1"/>
          </p:cNvSpPr>
          <p:nvPr>
            <p:ph type="body" idx="1"/>
          </p:nvPr>
        </p:nvSpPr>
        <p:spPr>
          <a:xfrm>
            <a:off x="457200" y="1309350"/>
            <a:ext cx="8379900" cy="34341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0"/>
              </a:spcBef>
              <a:spcAft>
                <a:spcPts val="0"/>
              </a:spcAft>
              <a:buSzPts val="2600"/>
              <a:buChar char="•"/>
            </a:pPr>
            <a:r>
              <a:rPr lang="en-US" dirty="0"/>
              <a:t>We have learned that living in a food desert can be difficult for people in our community.</a:t>
            </a:r>
            <a:endParaRPr dirty="0"/>
          </a:p>
          <a:p>
            <a:pPr marL="457200" lvl="0" indent="-393700" algn="l" rtl="0">
              <a:lnSpc>
                <a:spcPct val="100000"/>
              </a:lnSpc>
              <a:spcBef>
                <a:spcPts val="0"/>
              </a:spcBef>
              <a:spcAft>
                <a:spcPts val="0"/>
              </a:spcAft>
              <a:buSzPts val="2600"/>
              <a:buChar char="•"/>
            </a:pPr>
            <a:r>
              <a:rPr lang="en-US" dirty="0"/>
              <a:t>Using the map of our town from the beginning of the lesson, decide where you can place a grocery store to eliminate or reduce the food desert in your community.</a:t>
            </a:r>
            <a:endParaRPr dirty="0"/>
          </a:p>
          <a:p>
            <a:pPr marL="457200" lvl="0" indent="-393700" algn="l" rtl="0">
              <a:lnSpc>
                <a:spcPct val="100000"/>
              </a:lnSpc>
              <a:spcBef>
                <a:spcPts val="0"/>
              </a:spcBef>
              <a:spcAft>
                <a:spcPts val="0"/>
              </a:spcAft>
              <a:buSzPts val="2600"/>
              <a:buChar char="•"/>
            </a:pPr>
            <a:r>
              <a:rPr lang="en-US" dirty="0"/>
              <a:t>Write a letter to the Chamber of Commerce asking for this grocery store.</a:t>
            </a:r>
            <a:endParaRPr dirty="0"/>
          </a:p>
          <a:p>
            <a:pPr marL="914400" lvl="1" indent="-393700" algn="l" rtl="0">
              <a:lnSpc>
                <a:spcPct val="100000"/>
              </a:lnSpc>
              <a:spcBef>
                <a:spcPts val="0"/>
              </a:spcBef>
              <a:spcAft>
                <a:spcPts val="0"/>
              </a:spcAft>
              <a:buSzPct val="90000"/>
              <a:buChar char="•"/>
            </a:pPr>
            <a:r>
              <a:rPr lang="en-US" dirty="0"/>
              <a:t>Include the location of the grocery store.</a:t>
            </a:r>
            <a:endParaRPr dirty="0"/>
          </a:p>
          <a:p>
            <a:pPr marL="914400" lvl="1" indent="-355600" algn="l" rtl="0">
              <a:lnSpc>
                <a:spcPct val="100000"/>
              </a:lnSpc>
              <a:spcBef>
                <a:spcPts val="0"/>
              </a:spcBef>
              <a:spcAft>
                <a:spcPts val="0"/>
              </a:spcAft>
              <a:buSzPct val="90000"/>
              <a:buChar char="•"/>
            </a:pPr>
            <a:r>
              <a:rPr lang="en-US" dirty="0"/>
              <a:t>Describe how you decided the location of the store.</a:t>
            </a:r>
            <a:endParaRPr dirty="0"/>
          </a:p>
          <a:p>
            <a:pPr marL="914400" lvl="1" indent="-355600" algn="l" rtl="0">
              <a:lnSpc>
                <a:spcPct val="100000"/>
              </a:lnSpc>
              <a:spcBef>
                <a:spcPts val="0"/>
              </a:spcBef>
              <a:spcAft>
                <a:spcPts val="0"/>
              </a:spcAft>
              <a:buSzPts val="2000"/>
              <a:buChar char="•"/>
            </a:pPr>
            <a:r>
              <a:rPr lang="en-US" dirty="0"/>
              <a:t>Explain why this store is important to add to the community.</a:t>
            </a:r>
            <a:endParaRPr dirty="0"/>
          </a:p>
          <a:p>
            <a:pPr marL="0" lvl="0" indent="0" algn="l" rtl="0">
              <a:lnSpc>
                <a:spcPct val="100000"/>
              </a:lnSpc>
              <a:spcBef>
                <a:spcPts val="0"/>
              </a:spcBef>
              <a:spcAft>
                <a:spcPts val="0"/>
              </a:spcAft>
              <a:buSzPts val="2600"/>
              <a:buNone/>
            </a:pPr>
            <a:endParaRPr dirty="0"/>
          </a:p>
        </p:txBody>
      </p:sp>
      <p:sp>
        <p:nvSpPr>
          <p:cNvPr id="332" name="Google Shape;332;g2773eeb5301_0_24"/>
          <p:cNvSpPr txBox="1">
            <a:spLocks noGrp="1"/>
          </p:cNvSpPr>
          <p:nvPr>
            <p:ph type="title"/>
          </p:nvPr>
        </p:nvSpPr>
        <p:spPr>
          <a:xfrm>
            <a:off x="457200" y="30059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Make a Difference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800"/>
              <a:t>How do you calculate the sector area and arc length of any circle?</a:t>
            </a:r>
            <a:endParaRPr sz="420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07" name="Google Shape;107;p4"/>
          <p:cNvSpPr txBox="1">
            <a:spLocks noGrp="1"/>
          </p:cNvSpPr>
          <p:nvPr>
            <p:ph type="body" idx="1"/>
          </p:nvPr>
        </p:nvSpPr>
        <p:spPr>
          <a:xfrm>
            <a:off x="530352" y="2028497"/>
            <a:ext cx="7772400" cy="2343717"/>
          </a:xfrm>
          <a:prstGeom prst="rect">
            <a:avLst/>
          </a:prstGeom>
          <a:noFill/>
          <a:ln>
            <a:noFill/>
          </a:ln>
        </p:spPr>
        <p:txBody>
          <a:bodyPr spcFirstLastPara="1" wrap="square" lIns="45700" tIns="45700" rIns="45700" bIns="45700" anchor="t" anchorCtr="0">
            <a:noAutofit/>
          </a:bodyPr>
          <a:lstStyle/>
          <a:p>
            <a:pPr marL="457200" lvl="0" indent="-387350" algn="l" rtl="0">
              <a:lnSpc>
                <a:spcPct val="100000"/>
              </a:lnSpc>
              <a:spcBef>
                <a:spcPts val="0"/>
              </a:spcBef>
              <a:spcAft>
                <a:spcPts val="0"/>
              </a:spcAft>
              <a:buSzPct val="75000"/>
              <a:buFont typeface="Calibri"/>
              <a:buChar char="●"/>
            </a:pPr>
            <a:r>
              <a:rPr lang="en-US" sz="2500" dirty="0"/>
              <a:t>Create an equation to solve for any sector area and arc length of a circle.</a:t>
            </a:r>
            <a:endParaRPr sz="2500" dirty="0"/>
          </a:p>
          <a:p>
            <a:pPr marL="457200" lvl="0" indent="-387350" algn="l" rtl="0">
              <a:lnSpc>
                <a:spcPct val="100000"/>
              </a:lnSpc>
              <a:spcBef>
                <a:spcPts val="0"/>
              </a:spcBef>
              <a:spcAft>
                <a:spcPts val="0"/>
              </a:spcAft>
              <a:buSzPct val="75000"/>
              <a:buChar char="●"/>
            </a:pPr>
            <a:r>
              <a:rPr lang="en-US" sz="2500" dirty="0"/>
              <a:t>Solve for arc length in terms of pi and decimal form.</a:t>
            </a:r>
            <a:endParaRPr sz="2500" dirty="0"/>
          </a:p>
          <a:p>
            <a:pPr marL="457200" lvl="0" indent="-387350" algn="l" rtl="0">
              <a:lnSpc>
                <a:spcPct val="100000"/>
              </a:lnSpc>
              <a:spcBef>
                <a:spcPts val="0"/>
              </a:spcBef>
              <a:spcAft>
                <a:spcPts val="0"/>
              </a:spcAft>
              <a:buSzPct val="75000"/>
              <a:buChar char="●"/>
            </a:pPr>
            <a:r>
              <a:rPr lang="en-US" sz="2500" dirty="0"/>
              <a:t>Understand what food deserts are and their implications on my community.</a:t>
            </a:r>
            <a:endParaRPr sz="25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26a456b53d_1_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What is a Food Desert?</a:t>
            </a:r>
            <a:endParaRPr/>
          </a:p>
        </p:txBody>
      </p:sp>
      <p:pic>
        <p:nvPicPr>
          <p:cNvPr id="113" name="Google Shape;113;g226a456b53d_1_0">
            <a:hlinkClick r:id="rId3"/>
          </p:cNvPr>
          <p:cNvPicPr preferRelativeResize="0"/>
          <p:nvPr/>
        </p:nvPicPr>
        <p:blipFill rotWithShape="1">
          <a:blip r:embed="rId4">
            <a:alphaModFix/>
          </a:blip>
          <a:srcRect b="10897"/>
          <a:stretch/>
        </p:blipFill>
        <p:spPr>
          <a:xfrm>
            <a:off x="1267625" y="1281888"/>
            <a:ext cx="6608750" cy="3273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5f91c23783_1_23"/>
          <p:cNvSpPr txBox="1">
            <a:spLocks noGrp="1"/>
          </p:cNvSpPr>
          <p:nvPr>
            <p:ph type="body" idx="1"/>
          </p:nvPr>
        </p:nvSpPr>
        <p:spPr>
          <a:xfrm>
            <a:off x="457200" y="1309350"/>
            <a:ext cx="83799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Think of the struggles people who do not have access to fresh food would have.</a:t>
            </a:r>
            <a:endParaRPr dirty="0"/>
          </a:p>
          <a:p>
            <a:pPr marL="457200" lvl="0" indent="-393700" algn="l" rtl="0">
              <a:lnSpc>
                <a:spcPct val="100000"/>
              </a:lnSpc>
              <a:spcBef>
                <a:spcPts val="0"/>
              </a:spcBef>
              <a:spcAft>
                <a:spcPts val="0"/>
              </a:spcAft>
              <a:buSzPts val="2600"/>
              <a:buChar char="•"/>
            </a:pPr>
            <a:r>
              <a:rPr lang="en-US" dirty="0"/>
              <a:t>List as many things that you can think of.</a:t>
            </a:r>
            <a:endParaRPr dirty="0"/>
          </a:p>
        </p:txBody>
      </p:sp>
      <p:sp>
        <p:nvSpPr>
          <p:cNvPr id="119" name="Google Shape;119;g25f91c23783_1_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Stand Up/Sit Down</a:t>
            </a:r>
            <a:endParaRPr/>
          </a:p>
        </p:txBody>
      </p:sp>
      <p:pic>
        <p:nvPicPr>
          <p:cNvPr id="120" name="Google Shape;120;g25f91c23783_1_23" title="K20 Center 90 second timer">
            <a:hlinkClick r:id="rId3"/>
          </p:cNvPr>
          <p:cNvPicPr preferRelativeResize="0"/>
          <p:nvPr/>
        </p:nvPicPr>
        <p:blipFill rotWithShape="1">
          <a:blip r:embed="rId4">
            <a:alphaModFix/>
          </a:blip>
          <a:srcRect/>
          <a:stretch/>
        </p:blipFill>
        <p:spPr>
          <a:xfrm>
            <a:off x="457200" y="2707475"/>
            <a:ext cx="4028500" cy="2266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5f91c23783_1_28"/>
          <p:cNvSpPr txBox="1">
            <a:spLocks noGrp="1"/>
          </p:cNvSpPr>
          <p:nvPr>
            <p:ph type="body" idx="1"/>
          </p:nvPr>
        </p:nvSpPr>
        <p:spPr>
          <a:xfrm>
            <a:off x="457200" y="1309350"/>
            <a:ext cx="83799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Char char="•"/>
            </a:pPr>
            <a:r>
              <a:rPr lang="en-US" dirty="0"/>
              <a:t>Everyone stand up.</a:t>
            </a:r>
            <a:endParaRPr dirty="0"/>
          </a:p>
          <a:p>
            <a:pPr marL="457200" lvl="0" indent="-393700" algn="l" rtl="0">
              <a:lnSpc>
                <a:spcPct val="100000"/>
              </a:lnSpc>
              <a:spcBef>
                <a:spcPts val="0"/>
              </a:spcBef>
              <a:spcAft>
                <a:spcPts val="0"/>
              </a:spcAft>
              <a:buSzPts val="2600"/>
              <a:buChar char="•"/>
            </a:pPr>
            <a:r>
              <a:rPr lang="en-US" dirty="0"/>
              <a:t>We will go around the room and say our list out loud— only saying one thing at a time.</a:t>
            </a:r>
            <a:endParaRPr dirty="0"/>
          </a:p>
          <a:p>
            <a:pPr marL="457200" lvl="0" indent="-393700" algn="l" rtl="0">
              <a:lnSpc>
                <a:spcPct val="100000"/>
              </a:lnSpc>
              <a:spcBef>
                <a:spcPts val="0"/>
              </a:spcBef>
              <a:spcAft>
                <a:spcPts val="0"/>
              </a:spcAft>
              <a:buSzPts val="2600"/>
              <a:buChar char="•"/>
            </a:pPr>
            <a:r>
              <a:rPr lang="en-US" dirty="0"/>
              <a:t>Mark anything off your list that someone else has already said.</a:t>
            </a:r>
            <a:endParaRPr dirty="0"/>
          </a:p>
          <a:p>
            <a:pPr marL="457200" lvl="0" indent="-393700" algn="l" rtl="0">
              <a:lnSpc>
                <a:spcPct val="100000"/>
              </a:lnSpc>
              <a:spcBef>
                <a:spcPts val="0"/>
              </a:spcBef>
              <a:spcAft>
                <a:spcPts val="0"/>
              </a:spcAft>
              <a:buSzPts val="2600"/>
              <a:buChar char="•"/>
            </a:pPr>
            <a:r>
              <a:rPr lang="en-US" dirty="0"/>
              <a:t>Sit down when everything on your list has been said.</a:t>
            </a:r>
            <a:endParaRPr dirty="0"/>
          </a:p>
        </p:txBody>
      </p:sp>
      <p:sp>
        <p:nvSpPr>
          <p:cNvPr id="126" name="Google Shape;126;g25f91c23783_1_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Stand Up/Sit Down</a:t>
            </a:r>
            <a:endParaRPr/>
          </a:p>
        </p:txBody>
      </p:sp>
      <p:pic>
        <p:nvPicPr>
          <p:cNvPr id="127" name="Google Shape;127;g25f91c23783_1_28"/>
          <p:cNvPicPr preferRelativeResize="0"/>
          <p:nvPr/>
        </p:nvPicPr>
        <p:blipFill rotWithShape="1">
          <a:blip r:embed="rId3">
            <a:alphaModFix/>
          </a:blip>
          <a:srcRect/>
          <a:stretch/>
        </p:blipFill>
        <p:spPr>
          <a:xfrm>
            <a:off x="7135775" y="69250"/>
            <a:ext cx="1767675" cy="1695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5f91c23783_1_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Effects of living in a food desert</a:t>
            </a:r>
            <a:endParaRPr/>
          </a:p>
        </p:txBody>
      </p:sp>
      <p:pic>
        <p:nvPicPr>
          <p:cNvPr id="133" name="Google Shape;133;g25f91c23783_1_34">
            <a:hlinkClick r:id="rId3"/>
          </p:cNvPr>
          <p:cNvPicPr preferRelativeResize="0"/>
          <p:nvPr/>
        </p:nvPicPr>
        <p:blipFill rotWithShape="1">
          <a:blip r:embed="rId4">
            <a:alphaModFix/>
          </a:blip>
          <a:srcRect b="14339"/>
          <a:stretch/>
        </p:blipFill>
        <p:spPr>
          <a:xfrm>
            <a:off x="1261600" y="1461450"/>
            <a:ext cx="6620799" cy="3156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5f91c23783_1_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SzPts val="3600"/>
              <a:buNone/>
            </a:pPr>
            <a:r>
              <a:rPr lang="en-US"/>
              <a:t>Is your School in a Food Desert?</a:t>
            </a:r>
            <a:endParaRPr/>
          </a:p>
        </p:txBody>
      </p:sp>
      <p:pic>
        <p:nvPicPr>
          <p:cNvPr id="139" name="Google Shape;139;g25f91c23783_1_42"/>
          <p:cNvPicPr preferRelativeResize="0"/>
          <p:nvPr/>
        </p:nvPicPr>
        <p:blipFill rotWithShape="1">
          <a:blip r:embed="rId3">
            <a:alphaModFix/>
          </a:blip>
          <a:srcRect/>
          <a:stretch/>
        </p:blipFill>
        <p:spPr>
          <a:xfrm>
            <a:off x="3540950" y="1642225"/>
            <a:ext cx="2062099" cy="2062099"/>
          </a:xfrm>
          <a:prstGeom prst="rect">
            <a:avLst/>
          </a:prstGeom>
          <a:noFill/>
          <a:ln>
            <a:noFill/>
          </a:ln>
        </p:spPr>
      </p:pic>
      <p:sp>
        <p:nvSpPr>
          <p:cNvPr id="140" name="Google Shape;140;g25f91c23783_1_42"/>
          <p:cNvSpPr/>
          <p:nvPr/>
        </p:nvSpPr>
        <p:spPr>
          <a:xfrm>
            <a:off x="6068825" y="2040300"/>
            <a:ext cx="1223400" cy="9954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5f91c23783_1_42"/>
          <p:cNvSpPr/>
          <p:nvPr/>
        </p:nvSpPr>
        <p:spPr>
          <a:xfrm rot="10800000">
            <a:off x="1851775" y="2074050"/>
            <a:ext cx="1223400" cy="9954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5f91c23783_1_42"/>
          <p:cNvSpPr txBox="1"/>
          <p:nvPr/>
        </p:nvSpPr>
        <p:spPr>
          <a:xfrm>
            <a:off x="287850" y="1991100"/>
            <a:ext cx="1223400" cy="116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0" i="0" u="none" strike="noStrike" cap="none">
                <a:solidFill>
                  <a:srgbClr val="000000"/>
                </a:solidFill>
                <a:latin typeface="Calibri"/>
                <a:ea typeface="Calibri"/>
                <a:cs typeface="Calibri"/>
                <a:sym typeface="Calibri"/>
              </a:rPr>
              <a:t>Yes</a:t>
            </a:r>
            <a:endParaRPr sz="5000" b="0" i="0" u="none" strike="noStrike" cap="none">
              <a:solidFill>
                <a:srgbClr val="000000"/>
              </a:solidFill>
              <a:latin typeface="Calibri"/>
              <a:ea typeface="Calibri"/>
              <a:cs typeface="Calibri"/>
              <a:sym typeface="Calibri"/>
            </a:endParaRPr>
          </a:p>
        </p:txBody>
      </p:sp>
      <p:sp>
        <p:nvSpPr>
          <p:cNvPr id="143" name="Google Shape;143;g25f91c23783_1_42"/>
          <p:cNvSpPr txBox="1"/>
          <p:nvPr/>
        </p:nvSpPr>
        <p:spPr>
          <a:xfrm>
            <a:off x="7632750" y="1957350"/>
            <a:ext cx="1223400" cy="116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0" i="0" u="none" strike="noStrike" cap="none">
                <a:solidFill>
                  <a:srgbClr val="000000"/>
                </a:solidFill>
                <a:latin typeface="Calibri"/>
                <a:ea typeface="Calibri"/>
                <a:cs typeface="Calibri"/>
                <a:sym typeface="Calibri"/>
              </a:rPr>
              <a:t>No</a:t>
            </a:r>
            <a:endParaRPr sz="50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1118</Words>
  <Application>Microsoft Office PowerPoint</Application>
  <PresentationFormat>On-screen Show (16:9)</PresentationFormat>
  <Paragraphs>134</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Noto Sans Symbols</vt:lpstr>
      <vt:lpstr>LEARN theme</vt:lpstr>
      <vt:lpstr>LEARN theme</vt:lpstr>
      <vt:lpstr>PowerPoint Presentation</vt:lpstr>
      <vt:lpstr>Edible Oasis</vt:lpstr>
      <vt:lpstr>Essential Question</vt:lpstr>
      <vt:lpstr>Lesson Objectives</vt:lpstr>
      <vt:lpstr>What is a Food Desert?</vt:lpstr>
      <vt:lpstr>Stand Up/Sit Down</vt:lpstr>
      <vt:lpstr>Stand Up/Sit Down</vt:lpstr>
      <vt:lpstr>Effects of living in a food desert</vt:lpstr>
      <vt:lpstr>Is your School in a Food Desert?</vt:lpstr>
      <vt:lpstr>Is your school in a food desert?</vt:lpstr>
      <vt:lpstr>Discover the equation</vt:lpstr>
      <vt:lpstr>How much land would it take?</vt:lpstr>
      <vt:lpstr>Sample answer—based on a 20-person class</vt:lpstr>
      <vt:lpstr>How much land would it take? Continued</vt:lpstr>
      <vt:lpstr>Vocabulary</vt:lpstr>
      <vt:lpstr>Vocabulary</vt:lpstr>
      <vt:lpstr>Formula </vt:lpstr>
      <vt:lpstr>Ex. 1 What is the arc length of the circle?</vt:lpstr>
      <vt:lpstr>Ex. 1 What is the arc length of the circle?</vt:lpstr>
      <vt:lpstr>Ex. 1 What is the arc length of the circle?</vt:lpstr>
      <vt:lpstr>Ex. 1 What is the arc length of the circle?</vt:lpstr>
      <vt:lpstr>Ex. 2 What is the sector area of the circle?</vt:lpstr>
      <vt:lpstr>Ex. 2 What is the sector area of the circle?</vt:lpstr>
      <vt:lpstr>Ex. 2 What is the sector area of the circle?</vt:lpstr>
      <vt:lpstr>Ex. 2 What is the sector area of the circle?</vt:lpstr>
      <vt:lpstr>Ex. 2 What is the sector area of the circle?</vt:lpstr>
      <vt:lpstr>Ex. 2 What is the sector area of the circle?</vt:lpstr>
      <vt:lpstr>Scavenger Hunt</vt:lpstr>
      <vt:lpstr>Make a Difference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Oasis</dc:title>
  <dc:creator>K20Center@groups.ou.edu</dc:creator>
  <cp:lastModifiedBy>Bracken, Pam</cp:lastModifiedBy>
  <cp:revision>1</cp:revision>
  <dcterms:created xsi:type="dcterms:W3CDTF">2022-10-07T18:54:01Z</dcterms:created>
  <dcterms:modified xsi:type="dcterms:W3CDTF">2023-09-20T20:58:02Z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0x010100E11E9AD0FAC31148B1E69128D2042E6C</vt:lpwstr>
  </property>
</Properties>
</file>