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iOZeTCjcu45M8WWss4GTzMfXHm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 varScale="1">
        <p:scale>
          <a:sx n="206" d="100"/>
          <a:sy n="206" d="100"/>
        </p:scale>
        <p:origin x="5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customschemas.google.com/relationships/presentationmetadata" Target="meta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32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32" TargetMode="Externa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ZgIYGaeWy0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32" TargetMode="Externa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92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egGjYtstyw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5aIpUVAwZs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apa.org/bystander-effect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itly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tech-tool/2449" TargetMode="External"/><Relationship Id="rId5" Type="http://schemas.openxmlformats.org/officeDocument/2006/relationships/hyperlink" Target="https://learn.k20center.ou.edu/tech-tool/2335" TargetMode="External"/><Relationship Id="rId4" Type="http://schemas.openxmlformats.org/officeDocument/2006/relationships/hyperlink" Target="https://learn.k20center.ou.edu/strategy/164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4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2335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4571eeb66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4571eeb66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K20 Center. (n.d.). Jigsaw.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endParaRPr sz="1200">
              <a:solidFill>
                <a:srgbClr val="2929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92929"/>
                </a:solidFill>
              </a:rPr>
              <a:t>K20 Center. (n.d.). Paired texts H-chart. Strategies. </a:t>
            </a:r>
            <a:r>
              <a:rPr lang="en-US" sz="1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https://learn.k20center.ou.edu/strategy/132</a:t>
            </a:r>
            <a:r>
              <a:rPr lang="en-US" sz="1200">
                <a:solidFill>
                  <a:srgbClr val="292929"/>
                </a:solidFill>
              </a:rPr>
              <a:t>  </a:t>
            </a:r>
            <a:endParaRPr sz="1200">
              <a:solidFill>
                <a:srgbClr val="2929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rgbClr val="292929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4571eeb665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4571eeb665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K20 Center. (n.d.). Jigsaw.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endParaRPr sz="1200">
              <a:solidFill>
                <a:srgbClr val="2929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92929"/>
                </a:solidFill>
              </a:rPr>
              <a:t>K20 Center. (n.d.). Paired texts H-chart. Strategies. </a:t>
            </a:r>
            <a:r>
              <a:rPr lang="en-US" sz="1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https://learn.k20center.ou.edu/strategy/132</a:t>
            </a:r>
            <a:r>
              <a:rPr lang="en-US" sz="1200">
                <a:solidFill>
                  <a:srgbClr val="292929"/>
                </a:solidFill>
              </a:rPr>
              <a:t>  </a:t>
            </a:r>
            <a:endParaRPr sz="1200">
              <a:solidFill>
                <a:srgbClr val="2929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92929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80eb4749b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80eb4749b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Practical Psychology. (2021). The Bystander Effect (Examples + Experiments). YouTube.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https://www.youtube.com/watch?v=GZgIYGaeWy0</a:t>
            </a:r>
            <a:r>
              <a:rPr lang="en-US" dirty="0"/>
              <a:t> 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80eb4749b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80eb4749b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Jigsaw.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endParaRPr sz="1200">
              <a:solidFill>
                <a:srgbClr val="2929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292929"/>
                </a:solidFill>
              </a:rPr>
              <a:t>K20 Center. (n.d.). Paired texts H-chart. Strategies. </a:t>
            </a:r>
            <a:r>
              <a:rPr lang="en-US" sz="1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https://learn.k20center.ou.edu/strategy/132</a:t>
            </a:r>
            <a:r>
              <a:rPr lang="en-US" sz="1200">
                <a:solidFill>
                  <a:srgbClr val="292929"/>
                </a:solidFill>
              </a:rPr>
              <a:t>  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4571eeb665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4571eeb665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839bd6e5c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839bd6e5c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Use as a prop while students act out the scene. We recommend displaying this when the character Josh starts typing on the laptop.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Bain, T. A. (n.d.). </a:t>
            </a:r>
            <a:r>
              <a:rPr lang="en-US" i="1" dirty="0"/>
              <a:t>Blue Screen of Death</a:t>
            </a:r>
            <a:r>
              <a:rPr lang="en-US" dirty="0"/>
              <a:t>. </a:t>
            </a:r>
            <a:r>
              <a:rPr lang="en-US" dirty="0" err="1"/>
              <a:t>flickr</a:t>
            </a:r>
            <a:r>
              <a:rPr lang="en-US" dirty="0"/>
              <a:t>. Retrieved from https://www.flickr.com/photos/andrewbain/2228633614/in/photolist-4oWk8u-5JKGir-zWeTG-dBsLuP-KzRLhY-2ji9Kpq-24X1rQx-3Wa3Z-2jib2LT-5ocny6-2jib2LH-2mNYnVw-rovnk-2j2XqaN-ktQxs-7rmoe3-qYNPcv-hVikNa-hVhCFJ-2jYFHHa-ebcXyi-hVihba-4EpKwS-75jBjz-ebizE7-DsGzXD-hViqvB-ehirrf-6rarVd-t2QY6-dFyh9v-hVirFc-hVhBMu-hVhASd-dFyh7x-2mnGsun-ehcGSP-ehcGPR-ehcGJV-ebcX2r-7FJcsp-hVhALm-hVhipB-hVhGqC-hVhMWq-5tZeHh-ebcWqp-7CfakA-hVhDtA-hVhKT7. 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839bd6e5c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839bd6e5cc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Categorical highlighting.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https://learn.k20center.ou.edu/strategy/192</a:t>
            </a:r>
            <a:r>
              <a:rPr lang="en-US" sz="1200"/>
              <a:t> 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4571eeb66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4571eeb66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dirty="0"/>
              <a:t>Committee for Children. (2018, October 1). The importance of upstander power [Video]. YouTube. </a:t>
            </a:r>
            <a:r>
              <a:rPr lang="en-US" sz="1200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https://www.youtube.com/watch?v=JegGjYtstyw</a:t>
            </a:r>
            <a:r>
              <a:rPr lang="en-US" sz="1200" dirty="0"/>
              <a:t> </a:t>
            </a: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839bd6e5c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2839bd6e5c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Bell ringers and exit tickets.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https://learn.k20center.ou.edu/strategy/125</a:t>
            </a:r>
            <a:r>
              <a:rPr lang="en-US" sz="1200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80eb4749b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80eb4749b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I notice, I wonder.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https://learn.k20center.ou.edu/strategy/180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dirty="0">
                <a:solidFill>
                  <a:srgbClr val="292929"/>
                </a:solidFill>
              </a:rPr>
              <a:t>On Demand News. (2014, March 24). Little girl lost: More than 600 people ignore lost child in TV experiment [Video]. YouTube. </a:t>
            </a:r>
            <a:br>
              <a:rPr lang="en-US" sz="1200" dirty="0">
                <a:solidFill>
                  <a:srgbClr val="292929"/>
                </a:solidFill>
              </a:rPr>
            </a:br>
            <a:r>
              <a:rPr lang="en-US" sz="1200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https://www.youtube.com/watch?v=R5aIpUVAwZs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839bd6e5c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American Psychological Association [APA]. (n.d.). APA dictionary of psychology. American Psychological Association.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https://dictionary.apa.org/bystander-effect</a:t>
            </a:r>
            <a:r>
              <a:rPr lang="en-US"/>
              <a:t> </a:t>
            </a:r>
            <a:endParaRPr/>
          </a:p>
        </p:txBody>
      </p:sp>
      <p:sp>
        <p:nvSpPr>
          <p:cNvPr id="112" name="Google Shape;112;g2839bd6e5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1200"/>
              <a:t>Bitly. (2023, September 14).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https://bitly.com/</a:t>
            </a:r>
            <a:r>
              <a:rPr lang="en-US" sz="1200"/>
              <a:t>  </a:t>
            </a:r>
            <a:br>
              <a:rPr lang="en-US" sz="1200"/>
            </a:br>
            <a:r>
              <a:rPr lang="en-US" sz="1200"/>
              <a:t>K20 Center. (n.d.). Justified list. Strategies. </a:t>
            </a:r>
            <a:r>
              <a:rPr lang="en-US" sz="1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https://learn.k20center.ou.edu/strategy/164</a:t>
            </a:r>
            <a:r>
              <a:rPr lang="en-US" sz="1200"/>
              <a:t> </a:t>
            </a:r>
            <a:br>
              <a:rPr lang="en-US" sz="1200"/>
            </a:br>
            <a:r>
              <a:rPr lang="en-US" sz="1200"/>
              <a:t>K20 Center. (n.d.). Google Slides. Tech Tools.</a:t>
            </a:r>
            <a:r>
              <a:rPr lang="en-US" sz="1200">
                <a:uFill>
                  <a:noFill/>
                </a:uFill>
                <a:hlinkClick r:id="rId5"/>
              </a:rPr>
              <a:t> </a:t>
            </a:r>
            <a:r>
              <a:rPr lang="en-US" sz="1200" u="sng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K20 LEARN | Google Slides (ou.edu)</a:t>
            </a:r>
            <a:endParaRPr sz="1200" u="sng">
              <a:solidFill>
                <a:srgbClr val="1155CC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QR Codes. Tech Tools. </a:t>
            </a:r>
            <a:r>
              <a:rPr lang="en-US" sz="1200" u="sng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https://learn.k20center.ou.edu/tech-tool/2449</a:t>
            </a:r>
            <a:r>
              <a:rPr lang="en-US" sz="1200">
                <a:solidFill>
                  <a:srgbClr val="292929"/>
                </a:solidFill>
              </a:rPr>
              <a:t> </a:t>
            </a:r>
            <a:endParaRPr sz="1200"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4571eeb66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200"/>
              <a:t>K20 Center. (n.d.). Justified list. Strategies.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https://learn.k20center.ou.edu/strategy/164</a:t>
            </a:r>
            <a:r>
              <a:rPr lang="en-US" sz="1200"/>
              <a:t> 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K20 Center. (n.d.). Google Slides. Tech Tools.</a:t>
            </a:r>
            <a:r>
              <a:rPr lang="en-US" sz="1200">
                <a:uFill>
                  <a:noFill/>
                </a:uFill>
                <a:hlinkClick r:id="rId4"/>
              </a:rPr>
              <a:t> </a:t>
            </a:r>
            <a:r>
              <a:rPr lang="en-US" sz="1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K20 LEARN | Google Slides (ou.edu)</a:t>
            </a:r>
            <a:endParaRPr sz="1200" u="sng">
              <a:solidFill>
                <a:srgbClr val="1155CC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  <p:sp>
        <p:nvSpPr>
          <p:cNvPr id="138" name="Google Shape;138;g24571eeb66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5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7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1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ZgIYGaeWy0?feature=oembed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s://www.youtube.com/watch?v=GZgIYGaeWy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egGjYtstyw?feature=oembed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youtube.com/watch?v=JegGjYtstyw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5aIpUVAwZs?feature=oembed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www.youtube.com/watch?v=R5aIpUVAwZ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4571eeb665_0_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9577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your assigned portion of the handout.</a:t>
            </a:r>
            <a:endParaRPr dirty="0"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After reading, discuss what you read with your groupmates.</a:t>
            </a:r>
            <a:endParaRPr dirty="0"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Summarize the main points on the left side of the H-Chart.</a:t>
            </a:r>
            <a:endParaRPr dirty="0"/>
          </a:p>
        </p:txBody>
      </p:sp>
      <p:sp>
        <p:nvSpPr>
          <p:cNvPr id="148" name="Google Shape;148;g24571eeb665_0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H-Chart/Jigsaw</a:t>
            </a:r>
            <a:endParaRPr dirty="0"/>
          </a:p>
        </p:txBody>
      </p:sp>
      <p:pic>
        <p:nvPicPr>
          <p:cNvPr id="149" name="Google Shape;149;g24571eeb665_0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4025" y="244767"/>
            <a:ext cx="1839759" cy="1839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g24571eeb665_0_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4025" y="1935720"/>
            <a:ext cx="2147342" cy="2147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4571eeb665_0_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H-Chart/Jigsaw</a:t>
            </a:r>
            <a:endParaRPr/>
          </a:p>
        </p:txBody>
      </p:sp>
      <p:sp>
        <p:nvSpPr>
          <p:cNvPr id="158" name="Google Shape;158;g24571eeb665_0_26"/>
          <p:cNvSpPr txBox="1"/>
          <p:nvPr/>
        </p:nvSpPr>
        <p:spPr>
          <a:xfrm>
            <a:off x="2204350" y="2196100"/>
            <a:ext cx="4755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24571eeb665_0_26"/>
          <p:cNvSpPr txBox="1"/>
          <p:nvPr/>
        </p:nvSpPr>
        <p:spPr>
          <a:xfrm>
            <a:off x="2204350" y="2196100"/>
            <a:ext cx="4755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24571eeb665_0_26"/>
          <p:cNvSpPr txBox="1"/>
          <p:nvPr/>
        </p:nvSpPr>
        <p:spPr>
          <a:xfrm>
            <a:off x="2204350" y="2196100"/>
            <a:ext cx="4755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g24571eeb665_0_26"/>
          <p:cNvSpPr txBox="1"/>
          <p:nvPr/>
        </p:nvSpPr>
        <p:spPr>
          <a:xfrm>
            <a:off x="457200" y="1278750"/>
            <a:ext cx="47556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 the video.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viewing, summarize the main points on the right side of the H-Chart.</a:t>
            </a:r>
            <a:endParaRPr/>
          </a:p>
        </p:txBody>
      </p:sp>
      <p:pic>
        <p:nvPicPr>
          <p:cNvPr id="3" name="Google Shape;149;g24571eeb665_0_1">
            <a:extLst>
              <a:ext uri="{FF2B5EF4-FFF2-40B4-BE49-F238E27FC236}">
                <a16:creationId xmlns:a16="http://schemas.microsoft.com/office/drawing/2014/main" id="{AD5E2D48-7418-3855-D8C4-E5F6DCB3AA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4025" y="244767"/>
            <a:ext cx="1839759" cy="1839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50;g24571eeb665_0_1">
            <a:extLst>
              <a:ext uri="{FF2B5EF4-FFF2-40B4-BE49-F238E27FC236}">
                <a16:creationId xmlns:a16="http://schemas.microsoft.com/office/drawing/2014/main" id="{AFE2E801-FB2B-9376-9F5F-AC53BE3D7D9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4025" y="1935720"/>
            <a:ext cx="2147342" cy="2147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0eb4749ba_0_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“The Bystander Effect: Examples + Experiments”</a:t>
            </a:r>
            <a:endParaRPr/>
          </a:p>
        </p:txBody>
      </p:sp>
      <p:sp>
        <p:nvSpPr>
          <p:cNvPr id="167" name="Google Shape;167;g280eb4749ba_0_29"/>
          <p:cNvSpPr txBox="1"/>
          <p:nvPr/>
        </p:nvSpPr>
        <p:spPr>
          <a:xfrm>
            <a:off x="3002715" y="4043116"/>
            <a:ext cx="3138569" cy="3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1C3C58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Bystander Effect Video</a:t>
            </a:r>
            <a:endParaRPr sz="1800" dirty="0">
              <a:solidFill>
                <a:srgbClr val="1C3C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nline Media 1" title="The Bystander Effect (Examples + Experiments)">
            <a:hlinkClick r:id="" action="ppaction://media"/>
            <a:extLst>
              <a:ext uri="{FF2B5EF4-FFF2-40B4-BE49-F238E27FC236}">
                <a16:creationId xmlns:a16="http://schemas.microsoft.com/office/drawing/2014/main" id="{0CBCDD5D-F247-621F-B362-9BFEC8BC1B9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281814" y="1478806"/>
            <a:ext cx="4224600" cy="2386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80eb4749ba_0_36"/>
          <p:cNvSpPr txBox="1">
            <a:spLocks noGrp="1"/>
          </p:cNvSpPr>
          <p:nvPr>
            <p:ph type="body" idx="1"/>
          </p:nvPr>
        </p:nvSpPr>
        <p:spPr>
          <a:xfrm>
            <a:off x="267325" y="1317600"/>
            <a:ext cx="55863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the middle of the H-Chart, respond to the following question: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What is the bystander effect and how is it caused? </a:t>
            </a:r>
            <a:endParaRPr dirty="0"/>
          </a:p>
        </p:txBody>
      </p:sp>
      <p:sp>
        <p:nvSpPr>
          <p:cNvPr id="174" name="Google Shape;174;g280eb4749ba_0_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H-Chart/Jigsaw</a:t>
            </a:r>
            <a:endParaRPr/>
          </a:p>
        </p:txBody>
      </p:sp>
      <p:pic>
        <p:nvPicPr>
          <p:cNvPr id="2" name="Google Shape;149;g24571eeb665_0_1">
            <a:extLst>
              <a:ext uri="{FF2B5EF4-FFF2-40B4-BE49-F238E27FC236}">
                <a16:creationId xmlns:a16="http://schemas.microsoft.com/office/drawing/2014/main" id="{ADB50F31-ADB6-962D-FD84-27160DF3E6C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4025" y="244767"/>
            <a:ext cx="1839759" cy="1839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150;g24571eeb665_0_1">
            <a:extLst>
              <a:ext uri="{FF2B5EF4-FFF2-40B4-BE49-F238E27FC236}">
                <a16:creationId xmlns:a16="http://schemas.microsoft.com/office/drawing/2014/main" id="{FDD6BC77-36C5-149D-21F7-9CB64CD7F5E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4025" y="1935720"/>
            <a:ext cx="2147342" cy="2147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4571eeb665_0_3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Skim read the Bystander Effect Scenario Script silently to yourself.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Reflect on the following questions as we read through the scene again: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How would you react if you witnessed this situation in your classroom? </a:t>
            </a:r>
            <a:endParaRPr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If you have witnessed a situation like this, how did you react? </a:t>
            </a:r>
            <a:endParaRPr dirty="0"/>
          </a:p>
        </p:txBody>
      </p:sp>
      <p:sp>
        <p:nvSpPr>
          <p:cNvPr id="182" name="Google Shape;182;g24571eeb665_0_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Bystander Effect Scenario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839bd6e5cc_0_12"/>
          <p:cNvSpPr txBox="1">
            <a:spLocks noGrp="1"/>
          </p:cNvSpPr>
          <p:nvPr>
            <p:ph type="title"/>
          </p:nvPr>
        </p:nvSpPr>
        <p:spPr>
          <a:xfrm>
            <a:off x="457200" y="-3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Blue Screen of Death </a:t>
            </a:r>
            <a:endParaRPr/>
          </a:p>
        </p:txBody>
      </p:sp>
      <p:pic>
        <p:nvPicPr>
          <p:cNvPr id="188" name="Google Shape;188;g2839bd6e5cc_0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3349" y="946300"/>
            <a:ext cx="5292317" cy="387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839bd6e5cc_0_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780713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120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Highlight parts of the scene according to what concept they exemplify using the key below: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FF"/>
                </a:solidFill>
              </a:rPr>
              <a:t>Pink </a:t>
            </a:r>
            <a:r>
              <a:rPr lang="en-US" dirty="0"/>
              <a:t>(diffusion of responsibility)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9900"/>
                </a:solidFill>
              </a:rPr>
              <a:t>Orange </a:t>
            </a:r>
            <a:r>
              <a:rPr lang="en-US" dirty="0"/>
              <a:t>(social influence)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38761D"/>
                </a:solidFill>
              </a:rPr>
              <a:t>Green </a:t>
            </a:r>
            <a:r>
              <a:rPr lang="en-US" dirty="0"/>
              <a:t>(intimidation factor)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FF"/>
                </a:solidFill>
              </a:rPr>
              <a:t>Blue </a:t>
            </a:r>
            <a:r>
              <a:rPr lang="en-US" dirty="0"/>
              <a:t>(empathy)</a:t>
            </a:r>
            <a:endParaRPr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Write in the margins why you chose to highlight each phrase or sentence that demonstrates a concept.</a:t>
            </a:r>
            <a:endParaRPr dirty="0"/>
          </a:p>
        </p:txBody>
      </p:sp>
      <p:sp>
        <p:nvSpPr>
          <p:cNvPr id="194" name="Google Shape;194;g2839bd6e5cc_0_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Categorical Highlighting</a:t>
            </a:r>
            <a:endParaRPr/>
          </a:p>
        </p:txBody>
      </p:sp>
      <p:pic>
        <p:nvPicPr>
          <p:cNvPr id="195" name="Google Shape;195;g2839bd6e5cc_0_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31984" y="177481"/>
            <a:ext cx="1641623" cy="154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4571eeb665_0_16"/>
          <p:cNvSpPr txBox="1">
            <a:spLocks noGrp="1"/>
          </p:cNvSpPr>
          <p:nvPr>
            <p:ph type="body" idx="1"/>
          </p:nvPr>
        </p:nvSpPr>
        <p:spPr>
          <a:xfrm>
            <a:off x="2462572" y="4019516"/>
            <a:ext cx="4218853" cy="534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 u="sng" dirty="0">
                <a:solidFill>
                  <a:srgbClr val="1C3C5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“The Importance of Upstander Power”</a:t>
            </a:r>
            <a:endParaRPr sz="1800" dirty="0">
              <a:solidFill>
                <a:srgbClr val="1C3C58"/>
              </a:solidFill>
            </a:endParaRPr>
          </a:p>
        </p:txBody>
      </p:sp>
      <p:sp>
        <p:nvSpPr>
          <p:cNvPr id="201" name="Google Shape;201;g24571eeb665_0_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“The Importance of Upstander Power” </a:t>
            </a:r>
            <a:endParaRPr/>
          </a:p>
        </p:txBody>
      </p:sp>
      <p:pic>
        <p:nvPicPr>
          <p:cNvPr id="2" name="Online Media 1" title="The Importance of Upstander Power">
            <a:hlinkClick r:id="" action="ppaction://media"/>
            <a:extLst>
              <a:ext uri="{FF2B5EF4-FFF2-40B4-BE49-F238E27FC236}">
                <a16:creationId xmlns:a16="http://schemas.microsoft.com/office/drawing/2014/main" id="{CB46CBC3-E0D0-877F-6340-4AAEB3192EB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373198" y="1507183"/>
            <a:ext cx="4397603" cy="2484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839bd6e5cc_0_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182196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Write a paragraph answering the following prompt: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Now that you know about the bystander effect, what will you do differently if you witness someone in trouble? </a:t>
            </a:r>
            <a:endParaRPr dirty="0"/>
          </a:p>
        </p:txBody>
      </p:sp>
      <p:sp>
        <p:nvSpPr>
          <p:cNvPr id="208" name="Google Shape;208;g2839bd6e5cc_0_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Exit Ticket</a:t>
            </a:r>
            <a:endParaRPr dirty="0"/>
          </a:p>
        </p:txBody>
      </p:sp>
      <p:pic>
        <p:nvPicPr>
          <p:cNvPr id="209" name="Google Shape;209;g2839bd6e5cc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6609" y="157942"/>
            <a:ext cx="2232289" cy="11514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6200" y="1037363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Don’t Just Stand There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6200" y="2990503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The Bystander Effect and How to Overcome It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80eb4749ba_0_5"/>
          <p:cNvSpPr txBox="1">
            <a:spLocks noGrp="1"/>
          </p:cNvSpPr>
          <p:nvPr>
            <p:ph type="body" idx="1"/>
          </p:nvPr>
        </p:nvSpPr>
        <p:spPr>
          <a:xfrm>
            <a:off x="457199" y="1317600"/>
            <a:ext cx="6874626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Draw a vertical line down the middle of a piece of paper.</a:t>
            </a:r>
            <a:endParaRPr sz="24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Title the left side “I Notice.” </a:t>
            </a:r>
          </a:p>
          <a:p>
            <a:pPr lvl="1" indent="-393700">
              <a:spcBef>
                <a:spcPts val="520"/>
              </a:spcBef>
              <a:buSzPts val="2600"/>
              <a:buFont typeface="Wingdings" panose="05000000000000000000" pitchFamily="2" charset="2"/>
              <a:buChar char="§"/>
            </a:pPr>
            <a:r>
              <a:rPr lang="en-US" dirty="0"/>
              <a:t>Write things you </a:t>
            </a:r>
            <a:r>
              <a:rPr lang="en-US" b="1" dirty="0"/>
              <a:t>notice</a:t>
            </a:r>
            <a:r>
              <a:rPr lang="en-US" dirty="0"/>
              <a:t> about the video as you watch it.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Title the right side “I Wonder.” </a:t>
            </a:r>
          </a:p>
          <a:p>
            <a:pPr lvl="1" indent="-393700">
              <a:spcBef>
                <a:spcPts val="0"/>
              </a:spcBef>
              <a:buSzPts val="2600"/>
              <a:buFont typeface="Wingdings" panose="05000000000000000000" pitchFamily="2" charset="2"/>
              <a:buChar char="§"/>
            </a:pPr>
            <a:r>
              <a:rPr lang="en-US" dirty="0"/>
              <a:t>After the film ends, write on that side anything you might be </a:t>
            </a:r>
            <a:r>
              <a:rPr lang="en-US" b="1" dirty="0"/>
              <a:t>wondering</a:t>
            </a:r>
            <a:r>
              <a:rPr lang="en-US" dirty="0"/>
              <a:t> about the video.</a:t>
            </a:r>
            <a:endParaRPr dirty="0"/>
          </a:p>
        </p:txBody>
      </p:sp>
      <p:sp>
        <p:nvSpPr>
          <p:cNvPr id="101" name="Google Shape;101;g280eb4749ba_0_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 Notice, I Wonder</a:t>
            </a:r>
            <a:endParaRPr dirty="0"/>
          </a:p>
        </p:txBody>
      </p:sp>
      <p:pic>
        <p:nvPicPr>
          <p:cNvPr id="102" name="Google Shape;102;g280eb4749ba_0_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89827" y="127059"/>
            <a:ext cx="1996973" cy="207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“Little Girl Lost”</a:t>
            </a:r>
            <a:endParaRPr dirty="0"/>
          </a:p>
        </p:txBody>
      </p:sp>
      <p:sp>
        <p:nvSpPr>
          <p:cNvPr id="109" name="Google Shape;109;p10"/>
          <p:cNvSpPr txBox="1"/>
          <p:nvPr/>
        </p:nvSpPr>
        <p:spPr>
          <a:xfrm>
            <a:off x="3151338" y="4191775"/>
            <a:ext cx="2528700" cy="3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lang="en-US" sz="1800" u="sng" dirty="0">
                <a:solidFill>
                  <a:srgbClr val="1C3C58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Little Girl Lost” Video</a:t>
            </a:r>
            <a:r>
              <a:rPr lang="en-US" sz="1800" dirty="0">
                <a:solidFill>
                  <a:srgbClr val="1C3C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dirty="0">
              <a:solidFill>
                <a:srgbClr val="1C3C5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nline Media 1" title="Little Girl Lost: More than 600 people ignore lost child in TV experiment">
            <a:hlinkClick r:id="" action="ppaction://media"/>
            <a:extLst>
              <a:ext uri="{FF2B5EF4-FFF2-40B4-BE49-F238E27FC236}">
                <a16:creationId xmlns:a16="http://schemas.microsoft.com/office/drawing/2014/main" id="{CDD877CB-A566-47F5-3707-9D153EF8F1B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325988" y="1459886"/>
            <a:ext cx="4174373" cy="2358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839bd6e5cc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Bystander Effect</a:t>
            </a:r>
            <a:endParaRPr dirty="0"/>
          </a:p>
        </p:txBody>
      </p:sp>
      <p:sp>
        <p:nvSpPr>
          <p:cNvPr id="115" name="Google Shape;115;g2839bd6e5cc_0_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phenomenon in which people fail to offer needed help in emergencies, especially when other people are present in the same </a:t>
            </a: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setting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16" name="Google Shape;116;g2839bd6e5cc_0_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dirty="0"/>
              <a:t>-American Psychological Association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22" name="Google Shape;122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is the bystander effect, and what can we do to prevent it from happening?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>
            <a:spLocks noGrp="1"/>
          </p:cNvSpPr>
          <p:nvPr>
            <p:ph type="title"/>
          </p:nvPr>
        </p:nvSpPr>
        <p:spPr>
          <a:xfrm>
            <a:off x="530350" y="37160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28" name="Google Shape;128;p4"/>
          <p:cNvSpPr txBox="1">
            <a:spLocks noGrp="1"/>
          </p:cNvSpPr>
          <p:nvPr>
            <p:ph type="body" idx="1"/>
          </p:nvPr>
        </p:nvSpPr>
        <p:spPr>
          <a:xfrm>
            <a:off x="530350" y="1622100"/>
            <a:ext cx="7903200" cy="19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Acquire an understanding of the bystander effect and identify different factors that contribute to it.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Determine how the bystander effect has changed because of the emergence of social media.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100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Identify steps that can be taken in order to prevent the bystander effect from occurring in certain scenarios.</a:t>
            </a:r>
            <a:endParaRPr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>
            <a:spLocks noGrp="1"/>
          </p:cNvSpPr>
          <p:nvPr>
            <p:ph type="body" idx="1"/>
          </p:nvPr>
        </p:nvSpPr>
        <p:spPr>
          <a:xfrm>
            <a:off x="457201" y="1309350"/>
            <a:ext cx="6808124" cy="35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Create a Justified List that indicates whether or not the provided “cases” are examples of Bystander Effect. 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Get into small groups.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Access the “Bystander Effect or Not?” Google Slides. </a:t>
            </a:r>
            <a:endParaRPr sz="2400"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§"/>
            </a:pPr>
            <a:r>
              <a:rPr lang="en-US" sz="1800" dirty="0"/>
              <a:t>Type in</a:t>
            </a:r>
            <a:r>
              <a:rPr lang="en-US" sz="2400" dirty="0"/>
              <a:t> </a:t>
            </a:r>
            <a:r>
              <a:rPr lang="en-US" sz="1800" dirty="0">
                <a:highlight>
                  <a:srgbClr val="FFFF00"/>
                </a:highlight>
              </a:rPr>
              <a:t>[insert </a:t>
            </a:r>
            <a:r>
              <a:rPr lang="en-US" sz="1800" dirty="0" err="1">
                <a:highlight>
                  <a:srgbClr val="FFFF00"/>
                </a:highlight>
              </a:rPr>
              <a:t>url</a:t>
            </a:r>
            <a:r>
              <a:rPr lang="en-US" sz="1800" dirty="0">
                <a:highlight>
                  <a:srgbClr val="FFFF00"/>
                </a:highlight>
              </a:rPr>
              <a:t>]</a:t>
            </a:r>
            <a:endParaRPr sz="2400" dirty="0">
              <a:highlight>
                <a:srgbClr val="FFFF00"/>
              </a:highlight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§"/>
            </a:pPr>
            <a:r>
              <a:rPr lang="en-US" sz="1800" dirty="0"/>
              <a:t>Scan </a:t>
            </a:r>
            <a:r>
              <a:rPr lang="en-US" sz="1800" dirty="0">
                <a:highlight>
                  <a:srgbClr val="FFFF00"/>
                </a:highlight>
              </a:rPr>
              <a:t>QR code</a:t>
            </a:r>
            <a:endParaRPr sz="1800" dirty="0">
              <a:highlight>
                <a:srgbClr val="FFFF00"/>
              </a:highlight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Find your assigned slide. </a:t>
            </a:r>
            <a:endParaRPr sz="2400"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Bystander Effect or Not? </a:t>
            </a:r>
            <a:endParaRPr dirty="0"/>
          </a:p>
        </p:txBody>
      </p:sp>
      <p:pic>
        <p:nvPicPr>
          <p:cNvPr id="135" name="Google Shape;135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8823" y="202858"/>
            <a:ext cx="1487978" cy="1510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4571eeb665_0_6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7674000" cy="35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Analyze the “case.” 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Provide your justification and evidence.</a:t>
            </a:r>
            <a:endParaRPr sz="2400" dirty="0"/>
          </a:p>
          <a:p>
            <a:pPr marL="8890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Wingdings" panose="05000000000000000000" pitchFamily="2" charset="2"/>
              <a:buChar char="§"/>
            </a:pPr>
            <a:r>
              <a:rPr lang="en-US" sz="2200" i="1" dirty="0"/>
              <a:t>Justification: </a:t>
            </a:r>
            <a:r>
              <a:rPr lang="en-US" sz="2200" dirty="0"/>
              <a:t>Explain why your group decided whether the "case" is an example of "bystander effect" or not.</a:t>
            </a:r>
            <a:endParaRPr sz="2200" dirty="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Wingdings" panose="05000000000000000000" pitchFamily="2" charset="2"/>
              <a:buChar char="§"/>
            </a:pPr>
            <a:r>
              <a:rPr lang="en-US" sz="2200" i="1" dirty="0"/>
              <a:t>Evidence: </a:t>
            </a:r>
            <a:r>
              <a:rPr lang="en-US" sz="2200" dirty="0"/>
              <a:t>Support your justification by using evidence from the "case" (i.e., describe the images that you see or the words used), or conduct more research on the topic.</a:t>
            </a:r>
            <a:endParaRPr sz="22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Note: You may use text, quotes, images, etc.</a:t>
            </a:r>
            <a:endParaRPr dirty="0"/>
          </a:p>
        </p:txBody>
      </p:sp>
      <p:sp>
        <p:nvSpPr>
          <p:cNvPr id="141" name="Google Shape;141;g24571eeb665_0_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Bystander Effect or Not? </a:t>
            </a:r>
            <a:endParaRPr/>
          </a:p>
        </p:txBody>
      </p:sp>
      <p:pic>
        <p:nvPicPr>
          <p:cNvPr id="2" name="Google Shape;135;p5">
            <a:extLst>
              <a:ext uri="{FF2B5EF4-FFF2-40B4-BE49-F238E27FC236}">
                <a16:creationId xmlns:a16="http://schemas.microsoft.com/office/drawing/2014/main" id="{5C949CBF-0B8C-F195-91CD-B7EAC40815B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8823" y="202858"/>
            <a:ext cx="1487978" cy="1510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1167</Words>
  <Application>Microsoft Office PowerPoint</Application>
  <PresentationFormat>On-screen Show (16:9)</PresentationFormat>
  <Paragraphs>81</Paragraphs>
  <Slides>18</Slides>
  <Notes>18</Notes>
  <HiddenSlides>1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Don’t Just Stand There</vt:lpstr>
      <vt:lpstr>I Notice, I Wonder</vt:lpstr>
      <vt:lpstr>“Little Girl Lost”</vt:lpstr>
      <vt:lpstr>Bystander Effect</vt:lpstr>
      <vt:lpstr>Essential Question</vt:lpstr>
      <vt:lpstr>Lesson Objectives</vt:lpstr>
      <vt:lpstr>Bystander Effect or Not? </vt:lpstr>
      <vt:lpstr>Bystander Effect or Not? </vt:lpstr>
      <vt:lpstr>H-Chart/Jigsaw</vt:lpstr>
      <vt:lpstr>H-Chart/Jigsaw</vt:lpstr>
      <vt:lpstr>“The Bystander Effect: Examples + Experiments”</vt:lpstr>
      <vt:lpstr>H-Chart/Jigsaw</vt:lpstr>
      <vt:lpstr>Bystander Effect Scenario </vt:lpstr>
      <vt:lpstr>Blue Screen of Death </vt:lpstr>
      <vt:lpstr>Categorical Highlighting</vt:lpstr>
      <vt:lpstr>“The Importance of Upstander Power” 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Willems</dc:creator>
  <cp:lastModifiedBy>Delma Porter</cp:lastModifiedBy>
  <cp:revision>5</cp:revision>
  <dcterms:modified xsi:type="dcterms:W3CDTF">2023-10-25T18:47:22Z</dcterms:modified>
</cp:coreProperties>
</file>