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3"/>
  </p:notesMasterIdLst>
  <p:sldIdLst>
    <p:sldId id="267" r:id="rId2"/>
    <p:sldId id="256" r:id="rId3"/>
    <p:sldId id="271" r:id="rId4"/>
    <p:sldId id="272" r:id="rId5"/>
    <p:sldId id="258" r:id="rId6"/>
    <p:sldId id="257" r:id="rId7"/>
    <p:sldId id="260" r:id="rId8"/>
    <p:sldId id="269" r:id="rId9"/>
    <p:sldId id="261" r:id="rId10"/>
    <p:sldId id="266" r:id="rId11"/>
    <p:sldId id="262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75" autoAdjust="0"/>
    <p:restoredTop sz="94664"/>
  </p:normalViewPr>
  <p:slideViewPr>
    <p:cSldViewPr>
      <p:cViewPr varScale="1">
        <p:scale>
          <a:sx n="73" d="100"/>
          <a:sy n="73" d="100"/>
        </p:scale>
        <p:origin x="66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0C318-0177-4555-9DF0-38ABC7BE45FE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B77D2-AB2A-42E4-A268-DA588F670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34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Marquina</a:t>
            </a:r>
            <a:r>
              <a:rPr lang="en-US" dirty="0"/>
              <a:t>, S. (2015, July 27). Inside </a:t>
            </a:r>
            <a:r>
              <a:rPr lang="en-US" dirty="0" err="1"/>
              <a:t>Klohe</a:t>
            </a:r>
            <a:r>
              <a:rPr lang="en-US" dirty="0"/>
              <a:t> Kardashian’s fitness closet [Image]. US Magazine. https://www.usmagazine.com/stylish/news/khloe-kardashian-has-a-fitness-closet-and-its-insane-photos-2015277/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77D2-AB2A-42E4-A268-DA588F6707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6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936" y="1371600"/>
            <a:ext cx="2548128" cy="416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9663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10024" y="1903603"/>
            <a:ext cx="9387417" cy="4076019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66150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9663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609600" y="1740079"/>
            <a:ext cx="6694152" cy="4827821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82467" y="2217782"/>
            <a:ext cx="2438400" cy="243734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5663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9663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609600" y="1740079"/>
            <a:ext cx="5326000" cy="4827821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6403" y="1740080"/>
            <a:ext cx="5325533" cy="1894417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0412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/>
        </p:nvSpPr>
        <p:spPr>
          <a:xfrm>
            <a:off x="2295302" y="1751525"/>
            <a:ext cx="7601397" cy="4275787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9663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433000" y="2046310"/>
            <a:ext cx="5326000" cy="316820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4023933" y="5257800"/>
            <a:ext cx="4144135" cy="695101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2133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2437718" y="1803042"/>
            <a:ext cx="852868" cy="71549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312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9663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55596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2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3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437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3262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859536" y="1343464"/>
            <a:ext cx="10468864" cy="18288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667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59536" y="3200400"/>
            <a:ext cx="10472928" cy="1752600"/>
          </a:xfrm>
        </p:spPr>
        <p:txBody>
          <a:bodyPr lIns="0" rIns="18287">
            <a:normAutofit/>
          </a:bodyPr>
          <a:lstStyle>
            <a:lvl1pPr marL="0" marR="45718" indent="0" algn="l">
              <a:buNone/>
              <a:defRPr sz="3467">
                <a:solidFill>
                  <a:schemeClr val="tx1"/>
                </a:solidFill>
                <a:latin typeface="Calibri"/>
                <a:cs typeface="Calibri"/>
              </a:defRPr>
            </a:lvl1pPr>
            <a:lvl2pPr marL="457166" indent="0" algn="ctr">
              <a:buNone/>
            </a:lvl2pPr>
            <a:lvl3pPr marL="914330" indent="0" algn="ctr">
              <a:buNone/>
            </a:lvl3pPr>
            <a:lvl4pPr marL="1371496" indent="0" algn="ctr">
              <a:buNone/>
            </a:lvl4pPr>
            <a:lvl5pPr marL="1828661" indent="0" algn="ctr">
              <a:buNone/>
            </a:lvl5pPr>
            <a:lvl6pPr marL="2285826" indent="0" algn="ctr">
              <a:buNone/>
            </a:lvl6pPr>
            <a:lvl7pPr marL="2742991" indent="0" algn="ctr">
              <a:buNone/>
            </a:lvl7pPr>
            <a:lvl8pPr marL="3200156" indent="0" algn="ctr">
              <a:buNone/>
            </a:lvl8pPr>
            <a:lvl9pPr marL="3657322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56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45803"/>
            <a:ext cx="10972800" cy="4578797"/>
          </a:xfrm>
        </p:spPr>
        <p:txBody>
          <a:bodyPr/>
          <a:lstStyle>
            <a:lvl1pPr marL="302676" indent="-302676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3467"/>
            </a:lvl1pPr>
            <a:lvl2pPr marL="640031" indent="-246868">
              <a:buSzPct val="100000"/>
              <a:buFont typeface="Arial" panose="020B0604020202020204" pitchFamily="34" charset="0"/>
              <a:buChar char="•"/>
              <a:defRPr sz="2667"/>
            </a:lvl2pPr>
            <a:lvl3pPr marL="914330" indent="-246868">
              <a:buSzPct val="100000"/>
              <a:buFont typeface="Arial" panose="020B0604020202020204" pitchFamily="34" charset="0"/>
              <a:buChar char="•"/>
              <a:defRPr sz="2267"/>
            </a:lvl3pPr>
            <a:lvl4pPr marL="1188629" indent="-210296">
              <a:buSzPct val="100000"/>
              <a:buFont typeface="Arial" panose="020B0604020202020204" pitchFamily="34" charset="0"/>
              <a:buChar char="•"/>
              <a:defRPr/>
            </a:lvl4pPr>
            <a:lvl5pPr marL="1462929" indent="-210296">
              <a:buSzPct val="100000"/>
              <a:buFont typeface="Arial" panose="020B0604020202020204" pitchFamily="34" charset="0"/>
              <a:buChar char="•"/>
              <a:defRPr sz="180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9663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08815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45803"/>
            <a:ext cx="10972800" cy="4578797"/>
          </a:xfrm>
        </p:spPr>
        <p:txBody>
          <a:bodyPr/>
          <a:lstStyle>
            <a:lvl1pPr marL="457189" indent="-457189">
              <a:buClr>
                <a:schemeClr val="accent4"/>
              </a:buClr>
              <a:buSzPct val="100000"/>
              <a:buFont typeface="+mj-lt"/>
              <a:buAutoNum type="arabicPeriod"/>
              <a:defRPr sz="3467"/>
            </a:lvl1pPr>
            <a:lvl2pPr marL="836063" indent="-444489">
              <a:buClr>
                <a:schemeClr val="accent4"/>
              </a:buClr>
              <a:buSzPct val="100000"/>
              <a:buFont typeface="+mj-lt"/>
              <a:buAutoNum type="alphaLcParenR"/>
              <a:defRPr sz="2667"/>
            </a:lvl2pPr>
            <a:lvl3pPr marL="1219170" indent="-302676">
              <a:buClr>
                <a:schemeClr val="accent4"/>
              </a:buClr>
              <a:buSzPct val="100000"/>
              <a:buFont typeface="+mj-lt"/>
              <a:buAutoNum type="romanLcPeriod"/>
              <a:defRPr sz="2267"/>
            </a:lvl3pPr>
            <a:lvl4pPr marL="1435521" indent="-457189">
              <a:buSzPct val="100000"/>
              <a:buFont typeface="+mj-lt"/>
              <a:buAutoNum type="arabicPeriod"/>
              <a:defRPr/>
            </a:lvl4pPr>
            <a:lvl5pPr marL="1709821" indent="-457189">
              <a:buSzPct val="100000"/>
              <a:buFont typeface="+mj-lt"/>
              <a:buAutoNum type="arabicPeriod"/>
              <a:defRPr sz="180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9663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7262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6667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07136" y="2704664"/>
            <a:ext cx="10363200" cy="1509712"/>
          </a:xfrm>
        </p:spPr>
        <p:txBody>
          <a:bodyPr lIns="45718" rIns="45718" anchor="t">
            <a:normAutofit/>
          </a:bodyPr>
          <a:lstStyle>
            <a:lvl1pPr marL="531271" indent="-457189">
              <a:buClr>
                <a:schemeClr val="tx1"/>
              </a:buClr>
              <a:buFont typeface="Arial" panose="020B0604020202020204" pitchFamily="34" charset="0"/>
              <a:buChar char="•"/>
              <a:defRPr sz="3467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25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039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57251"/>
            <a:ext cx="5384800" cy="4597675"/>
          </a:xfrm>
        </p:spPr>
        <p:txBody>
          <a:bodyPr/>
          <a:lstStyle>
            <a:lvl1pPr>
              <a:buSzPct val="100000"/>
              <a:defRPr sz="3200"/>
            </a:lvl1pPr>
            <a:lvl2pPr marL="640031" indent="-246868">
              <a:buSzPct val="100000"/>
              <a:buFont typeface="Arial" panose="020B0604020202020204" pitchFamily="34" charset="0"/>
              <a:buChar char="•"/>
              <a:defRPr sz="2667"/>
            </a:lvl2pPr>
            <a:lvl3pPr marL="914330" indent="-246868">
              <a:buSzPct val="100000"/>
              <a:buFont typeface="Arial" panose="020B0604020202020204" pitchFamily="34" charset="0"/>
              <a:buChar char="•"/>
              <a:defRPr sz="2400"/>
            </a:lvl3pPr>
            <a:lvl4pPr marL="1188629" indent="-210296">
              <a:buSzPct val="100000"/>
              <a:buFont typeface="Arial" panose="020B0604020202020204" pitchFamily="34" charset="0"/>
              <a:buChar char="•"/>
              <a:defRPr sz="2000"/>
            </a:lvl4pPr>
            <a:lvl5pPr marL="1462929" indent="-210296">
              <a:buSzPct val="100000"/>
              <a:buFont typeface="Arial" panose="020B0604020202020204" pitchFamily="34" charset="0"/>
              <a:buChar char="•"/>
              <a:defRPr sz="18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7600" y="1757251"/>
            <a:ext cx="5384800" cy="4597675"/>
          </a:xfrm>
        </p:spPr>
        <p:txBody>
          <a:bodyPr/>
          <a:lstStyle>
            <a:lvl1pPr>
              <a:buSzPct val="100000"/>
              <a:defRPr sz="3200"/>
            </a:lvl1pPr>
            <a:lvl2pPr marL="640031" indent="-246868">
              <a:buSzPct val="100000"/>
              <a:buFont typeface="Arial" panose="020B0604020202020204" pitchFamily="34" charset="0"/>
              <a:buChar char="•"/>
              <a:defRPr sz="2667"/>
            </a:lvl2pPr>
            <a:lvl3pPr marL="914330" indent="-246868">
              <a:buSzPct val="100000"/>
              <a:buFont typeface="Arial" panose="020B0604020202020204" pitchFamily="34" charset="0"/>
              <a:buChar char="•"/>
              <a:defRPr sz="2400"/>
            </a:lvl3pPr>
            <a:lvl4pPr marL="1188629" indent="-210296">
              <a:buSzPct val="100000"/>
              <a:buFont typeface="Arial" panose="020B0604020202020204" pitchFamily="34" charset="0"/>
              <a:buChar char="•"/>
              <a:defRPr sz="2000"/>
            </a:lvl4pPr>
            <a:lvl5pPr marL="1462929" indent="-210296">
              <a:buSzPct val="100000"/>
              <a:buFont typeface="Arial" panose="020B0604020202020204" pitchFamily="34" charset="0"/>
              <a:buChar char="•"/>
              <a:defRPr sz="18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15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09663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855248"/>
            <a:ext cx="5386917" cy="659352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32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6193370" y="1859760"/>
            <a:ext cx="5389033" cy="654843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32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609600" y="2633013"/>
            <a:ext cx="5386917" cy="3727307"/>
          </a:xfrm>
        </p:spPr>
        <p:txBody>
          <a:bodyPr tIns="0"/>
          <a:lstStyle>
            <a:lvl1pPr>
              <a:defRPr sz="2400"/>
            </a:lvl1pPr>
            <a:lvl2pPr marL="640031" indent="-246868">
              <a:buSzPct val="100000"/>
              <a:buFont typeface="Arial" panose="020B0604020202020204" pitchFamily="34" charset="0"/>
              <a:buChar char="•"/>
              <a:defRPr sz="2000"/>
            </a:lvl2pPr>
            <a:lvl3pPr marL="914330" indent="-246868">
              <a:buSzPct val="100000"/>
              <a:buFont typeface="Arial" panose="020B0604020202020204" pitchFamily="34" charset="0"/>
              <a:buChar char="•"/>
              <a:defRPr sz="1800"/>
            </a:lvl3pPr>
            <a:lvl4pPr marL="1188629" indent="-210296">
              <a:buSzPct val="100000"/>
              <a:buFont typeface="Arial" panose="020B0604020202020204" pitchFamily="34" charset="0"/>
              <a:buChar char="•"/>
              <a:defRPr sz="1600"/>
            </a:lvl4pPr>
            <a:lvl5pPr marL="1462929" indent="-210296">
              <a:buSzPct val="100000"/>
              <a:buFont typeface="Arial" panose="020B0604020202020204" pitchFamily="34" charset="0"/>
              <a:buChar char="•"/>
              <a:defRPr sz="16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99718" y="2633014"/>
            <a:ext cx="5386917" cy="3727308"/>
          </a:xfrm>
        </p:spPr>
        <p:txBody>
          <a:bodyPr tIns="0"/>
          <a:lstStyle>
            <a:lvl1pPr>
              <a:defRPr sz="2400"/>
            </a:lvl1pPr>
            <a:lvl2pPr marL="640031" indent="-246868">
              <a:buSzPct val="100000"/>
              <a:buFont typeface="Arial" panose="020B0604020202020204" pitchFamily="34" charset="0"/>
              <a:buChar char="•"/>
              <a:defRPr sz="2000"/>
            </a:lvl2pPr>
            <a:lvl3pPr marL="914330" indent="-246868">
              <a:buSzPct val="100000"/>
              <a:buFont typeface="Arial" panose="020B0604020202020204" pitchFamily="34" charset="0"/>
              <a:buChar char="•"/>
              <a:defRPr sz="1800"/>
            </a:lvl3pPr>
            <a:lvl4pPr marL="1188629" indent="-210296">
              <a:buSzPct val="100000"/>
              <a:buFont typeface="Arial" panose="020B0604020202020204" pitchFamily="34" charset="0"/>
              <a:buChar char="•"/>
              <a:defRPr sz="1600"/>
            </a:lvl4pPr>
            <a:lvl5pPr marL="1462929" indent="-210296">
              <a:buSzPct val="100000"/>
              <a:buFont typeface="Arial" panose="020B0604020202020204" pitchFamily="34" charset="0"/>
              <a:buChar char="•"/>
              <a:defRPr sz="16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1660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4775200" y="1773349"/>
            <a:ext cx="6815667" cy="4343400"/>
          </a:xfrm>
        </p:spPr>
        <p:txBody>
          <a:bodyPr tIns="0"/>
          <a:lstStyle>
            <a:lvl1pPr marL="0" indent="0">
              <a:buNone/>
              <a:defRPr sz="2800" baseline="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601133" y="1773349"/>
            <a:ext cx="4165600" cy="4343400"/>
          </a:xfrm>
        </p:spPr>
        <p:txBody>
          <a:bodyPr tIns="0"/>
          <a:lstStyle>
            <a:lvl1pPr>
              <a:buSzPct val="100000"/>
              <a:defRPr sz="2400"/>
            </a:lvl1pPr>
            <a:lvl2pPr marL="640031" indent="-246868">
              <a:buSzPct val="100000"/>
              <a:buFont typeface="Arial" panose="020B0604020202020204" pitchFamily="34" charset="0"/>
              <a:buChar char="•"/>
              <a:defRPr sz="2133"/>
            </a:lvl2pPr>
            <a:lvl3pPr marL="914330" indent="-246868">
              <a:buSzPct val="100000"/>
              <a:buFont typeface="Arial" panose="020B0604020202020204" pitchFamily="34" charset="0"/>
              <a:buChar char="•"/>
              <a:defRPr sz="1867"/>
            </a:lvl3pPr>
            <a:lvl4pPr marL="1188629" indent="-210296">
              <a:buSzPct val="100000"/>
              <a:buFont typeface="Arial" panose="020B0604020202020204" pitchFamily="34" charset="0"/>
              <a:buChar char="•"/>
              <a:defRPr sz="1733"/>
            </a:lvl4pPr>
            <a:lvl5pPr marL="1462929" indent="-210296">
              <a:buSzPct val="100000"/>
              <a:buFont typeface="Arial" panose="020B0604020202020204" pitchFamily="34" charset="0"/>
              <a:buChar char="•"/>
              <a:defRPr sz="16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9663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90646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609601" y="1791595"/>
            <a:ext cx="8167769" cy="4544453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9663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853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503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8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309026" indent="-309026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3467" kern="1200">
          <a:solidFill>
            <a:schemeClr val="tx1"/>
          </a:solidFill>
          <a:latin typeface="Calibri"/>
          <a:ea typeface="+mn-ea"/>
          <a:cs typeface="Calibri"/>
        </a:defRPr>
      </a:lvl1pPr>
      <a:lvl2pPr marL="640031" indent="-24686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alibri"/>
          <a:ea typeface="+mn-ea"/>
          <a:cs typeface="Calibri"/>
        </a:defRPr>
      </a:lvl2pPr>
      <a:lvl3pPr marL="914330" indent="-24686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Calibri"/>
          <a:ea typeface="+mn-ea"/>
          <a:cs typeface="Calibri"/>
        </a:defRPr>
      </a:lvl3pPr>
      <a:lvl4pPr marL="1188629" indent="-21029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1462929" indent="-21029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1737227" indent="-21029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093" indent="-18286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393" indent="-182866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693" indent="-18286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Your great aunt has passed away and left you some money in her will. She has given you $15,000 because you were her “favorite.” You have a few ideas about how to spend your inheritance—maybe college or a car. The money won’t cover all the cost of a car or college, so you would like to invest and save the money for now.  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How can you make your money “grow” over time?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Will You Invest Your Money?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4"/>
              </a:buClr>
              <a:buSzPct val="100000"/>
            </a:pPr>
            <a:r>
              <a:rPr lang="en-US" sz="2800" dirty="0"/>
              <a:t>Fill out the graphic organizer.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SzPct val="100000"/>
            </a:pPr>
            <a:r>
              <a:rPr lang="en-US" sz="2800" dirty="0"/>
              <a:t>Create a brief list of the amounts and types of investments you choose. 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SzPct val="100000"/>
            </a:pPr>
            <a:r>
              <a:rPr lang="en-US" sz="2800" dirty="0"/>
              <a:t>Enter the website where you found the investment type. 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SzPct val="100000"/>
            </a:pPr>
            <a:r>
              <a:rPr lang="en-US" sz="2800" dirty="0"/>
              <a:t>Estimate what you think you might earn.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SzPct val="100000"/>
            </a:pPr>
            <a:r>
              <a:rPr lang="en-US" sz="2800" dirty="0"/>
              <a:t>Explain your reasoning for your choices.</a:t>
            </a:r>
          </a:p>
          <a:p>
            <a:pPr>
              <a:buClr>
                <a:schemeClr val="accent4"/>
              </a:buClr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203E2AE-37D7-410F-BAAA-EC30FA56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You Invest Your Money?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How Will I Save for My Future?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Lesson for Personal Financial Literacy</a:t>
            </a:r>
          </a:p>
          <a:p>
            <a:r>
              <a:rPr lang="en-US" dirty="0"/>
              <a:t>Standard 5: Saving and Investing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AC814-8FA3-44EC-B798-C9EBDC6B2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DBC28-1969-433C-826E-2EEEB694F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Is saving money important?</a:t>
            </a:r>
          </a:p>
          <a:p>
            <a:r>
              <a:rPr lang="en-US" dirty="0"/>
              <a:t>What is the best way to save and invest for the future?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3A5485A-8B6D-4F8A-BD99-B45F81B82BAA}"/>
              </a:ext>
            </a:extLst>
          </p:cNvPr>
          <p:cNvSpPr txBox="1">
            <a:spLocks/>
          </p:cNvSpPr>
          <p:nvPr/>
        </p:nvSpPr>
        <p:spPr>
          <a:xfrm>
            <a:off x="726295" y="2871324"/>
            <a:ext cx="10363200" cy="136245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000" b="0" kern="120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6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AC814-8FA3-44EC-B798-C9EBDC6B2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DBC28-1969-433C-826E-2EEEB694F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082" indent="0">
              <a:buNone/>
            </a:pPr>
            <a:r>
              <a:rPr lang="en-US" dirty="0"/>
              <a:t>By the end of this lesson, you will understand the different types of investments.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3A5485A-8B6D-4F8A-BD99-B45F81B82BAA}"/>
              </a:ext>
            </a:extLst>
          </p:cNvPr>
          <p:cNvSpPr txBox="1">
            <a:spLocks/>
          </p:cNvSpPr>
          <p:nvPr/>
        </p:nvSpPr>
        <p:spPr>
          <a:xfrm>
            <a:off x="726295" y="2871324"/>
            <a:ext cx="10363200" cy="136245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000" b="0" kern="120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E2790EC-9EC7-48D1-AB48-B70E5CFF67ED}"/>
              </a:ext>
            </a:extLst>
          </p:cNvPr>
          <p:cNvSpPr txBox="1">
            <a:spLocks/>
          </p:cNvSpPr>
          <p:nvPr/>
        </p:nvSpPr>
        <p:spPr>
          <a:xfrm>
            <a:off x="743712" y="4233780"/>
            <a:ext cx="9482764" cy="1029136"/>
          </a:xfrm>
          <a:prstGeom prst="rect">
            <a:avLst/>
          </a:prstGeom>
        </p:spPr>
        <p:txBody>
          <a:bodyPr vert="horz" lIns="45718" tIns="45718" rIns="45718" bIns="45718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50000"/>
              <a:buFont typeface="Arial" panose="020B0604020202020204" pitchFamily="34" charset="0"/>
              <a:buNone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35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05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05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6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5734484" cy="6934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0" y="457200"/>
            <a:ext cx="4552518" cy="819912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To what extent do you agree or disagree with this statement?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0" y="2028616"/>
            <a:ext cx="3276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chemeClr val="accent4"/>
                </a:solidFill>
                <a:latin typeface="+mj-lt"/>
              </a:rPr>
              <a:t>Money looks better in the bank than in your closet.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792776"/>
              </p:ext>
            </p:extLst>
          </p:nvPr>
        </p:nvGraphicFramePr>
        <p:xfrm>
          <a:off x="609600" y="2667000"/>
          <a:ext cx="8229600" cy="3352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8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Regularly,</a:t>
                      </a:r>
                      <a:r>
                        <a:rPr lang="en-US" baseline="0" dirty="0"/>
                        <a:t> like once a month.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Sometimes, when I think about it.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I’m not saving right now.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6161"/>
            <a:ext cx="10972800" cy="873374"/>
          </a:xfrm>
        </p:spPr>
        <p:txBody>
          <a:bodyPr>
            <a:normAutofit fontScale="90000"/>
          </a:bodyPr>
          <a:lstStyle/>
          <a:p>
            <a:pPr>
              <a:buClr>
                <a:schemeClr val="accent4"/>
              </a:buClr>
            </a:pPr>
            <a:br>
              <a:rPr lang="en-US" sz="2700" dirty="0"/>
            </a:br>
            <a:br>
              <a:rPr lang="en-US" sz="2200" dirty="0"/>
            </a:br>
            <a:r>
              <a:rPr lang="en-US" sz="5300" dirty="0"/>
              <a:t>Sticky Bars</a:t>
            </a:r>
            <a:endParaRPr lang="en-US" sz="53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650275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How often do you save money?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0" y="5257800"/>
            <a:ext cx="3810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28800" y="4791009"/>
            <a:ext cx="381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52600" y="4285674"/>
            <a:ext cx="381000" cy="381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281B8E-DA4E-400F-AF6C-757542F02B07}"/>
              </a:ext>
            </a:extLst>
          </p:cNvPr>
          <p:cNvSpPr txBox="1"/>
          <p:nvPr/>
        </p:nvSpPr>
        <p:spPr>
          <a:xfrm>
            <a:off x="9067800" y="3683675"/>
            <a:ext cx="2819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Place your sticky note in the column that best represents your answer.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DD753A-23E9-4FD9-8BAE-4EFF1996C229}"/>
              </a:ext>
            </a:extLst>
          </p:cNvPr>
          <p:cNvSpPr/>
          <p:nvPr/>
        </p:nvSpPr>
        <p:spPr>
          <a:xfrm>
            <a:off x="4457700" y="4295682"/>
            <a:ext cx="381000" cy="381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53EA3F-BC21-4FBE-99EB-F9F80D18C689}"/>
              </a:ext>
            </a:extLst>
          </p:cNvPr>
          <p:cNvSpPr/>
          <p:nvPr/>
        </p:nvSpPr>
        <p:spPr>
          <a:xfrm>
            <a:off x="4533512" y="4768635"/>
            <a:ext cx="3810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E6FBC5-C5A2-4807-94F2-101D2E84B5AF}"/>
              </a:ext>
            </a:extLst>
          </p:cNvPr>
          <p:cNvSpPr/>
          <p:nvPr/>
        </p:nvSpPr>
        <p:spPr>
          <a:xfrm>
            <a:off x="4457700" y="5257800"/>
            <a:ext cx="381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C53FDF-0E36-4592-B04B-7A6F84A7399B}"/>
              </a:ext>
            </a:extLst>
          </p:cNvPr>
          <p:cNvSpPr/>
          <p:nvPr/>
        </p:nvSpPr>
        <p:spPr>
          <a:xfrm>
            <a:off x="4346512" y="3806517"/>
            <a:ext cx="381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C5F8AD-ADBB-4548-97D0-0BF4303AA4E3}"/>
              </a:ext>
            </a:extLst>
          </p:cNvPr>
          <p:cNvSpPr/>
          <p:nvPr/>
        </p:nvSpPr>
        <p:spPr>
          <a:xfrm>
            <a:off x="7277490" y="4737533"/>
            <a:ext cx="381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BCB78F-9765-4354-AC2B-F39FCC80E362}"/>
              </a:ext>
            </a:extLst>
          </p:cNvPr>
          <p:cNvSpPr/>
          <p:nvPr/>
        </p:nvSpPr>
        <p:spPr>
          <a:xfrm>
            <a:off x="7348637" y="5257800"/>
            <a:ext cx="381000" cy="381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45803"/>
            <a:ext cx="10210800" cy="45787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 each subheading, stop and jot your thoughts in the margins on what the previous header’s paragraphs were about.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after you read about </a:t>
            </a:r>
            <a:r>
              <a:rPr lang="en-US" b="1" dirty="0"/>
              <a:t>STOCKS, </a:t>
            </a:r>
            <a:r>
              <a:rPr lang="en-US" dirty="0"/>
              <a:t>jot in the margins what a stock is and what the risks are.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Stop and Jot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3939"/>
            <a:ext cx="10972800" cy="891461"/>
          </a:xfrm>
        </p:spPr>
        <p:txBody>
          <a:bodyPr>
            <a:noAutofit/>
          </a:bodyPr>
          <a:lstStyle/>
          <a:p>
            <a:r>
              <a:rPr lang="en-US" sz="4000" dirty="0"/>
              <a:t>Frayer Model Definitions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2438400"/>
            <a:ext cx="5384800" cy="391652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Investment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Stocks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Stock Market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Bonds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Mutual Funds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0"/>
          </p:nvPr>
        </p:nvSpPr>
        <p:spPr>
          <a:xfrm>
            <a:off x="6197600" y="2438400"/>
            <a:ext cx="5384800" cy="391652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Brokers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Market Fluctuations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Diversification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Certificates of Deposit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 Portfolio</a:t>
            </a:r>
          </a:p>
          <a:p>
            <a:pPr marL="457200" indent="-457200">
              <a:buAutoNum type="arabicPeriod" startAt="10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9D629F-AA43-4A77-B428-0C3816FDA09D}"/>
              </a:ext>
            </a:extLst>
          </p:cNvPr>
          <p:cNvSpPr txBox="1"/>
          <p:nvPr/>
        </p:nvSpPr>
        <p:spPr>
          <a:xfrm>
            <a:off x="609600" y="1416817"/>
            <a:ext cx="10515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j-lt"/>
              </a:rPr>
              <a:t>Create a Frayer Model using your assigned vocabulary word.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336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81200" y="1239946"/>
            <a:ext cx="8229600" cy="531325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>
                <a:solidFill>
                  <a:srgbClr val="2E2E2E"/>
                </a:solidFill>
                <a:latin typeface="Calibri" panose="020F0502020204030204" pitchFamily="34" charset="0"/>
                <a:ea typeface="HGPMinchoE"/>
                <a:cs typeface="Times New Roman" panose="02020603050405020304" pitchFamily="18" charset="0"/>
              </a:rPr>
              <a:t>­­</a:t>
            </a:r>
          </a:p>
          <a:p>
            <a:r>
              <a:rPr lang="en-US" sz="900">
                <a:solidFill>
                  <a:srgbClr val="2E2E2E"/>
                </a:solidFill>
                <a:latin typeface="Calibri" panose="020F0502020204030204" pitchFamily="34" charset="0"/>
                <a:ea typeface="HGPMinchoE"/>
                <a:cs typeface="Times New Roman" panose="02020603050405020304" pitchFamily="18" charset="0"/>
              </a:rPr>
              <a:t> </a:t>
            </a:r>
          </a:p>
          <a:p>
            <a:r>
              <a:rPr lang="en-US" sz="1100" b="1">
                <a:solidFill>
                  <a:srgbClr val="2E2E2E"/>
                </a:solidFill>
                <a:latin typeface="Calibri" panose="020F0502020204030204" pitchFamily="34" charset="0"/>
                <a:ea typeface="HGPMinchoE"/>
                <a:cs typeface="Times New Roman" panose="02020603050405020304" pitchFamily="18" charset="0"/>
              </a:rPr>
              <a:t> </a:t>
            </a:r>
            <a:endParaRPr lang="en-US" sz="900">
              <a:solidFill>
                <a:srgbClr val="2E2E2E"/>
              </a:solidFill>
              <a:latin typeface="Calibri" panose="020F0502020204030204" pitchFamily="34" charset="0"/>
              <a:ea typeface="HGPMinchoE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>
            <a:cxnSpLocks/>
            <a:stCxn id="4" idx="2"/>
            <a:endCxn id="4" idx="0"/>
          </p:cNvCxnSpPr>
          <p:nvPr/>
        </p:nvCxnSpPr>
        <p:spPr>
          <a:xfrm flipV="1">
            <a:off x="6096000" y="1239946"/>
            <a:ext cx="0" cy="531325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6096000" y="4274820"/>
            <a:ext cx="1" cy="227838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1981201" y="3733800"/>
            <a:ext cx="82296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851692" y="3103786"/>
            <a:ext cx="2463508" cy="131581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kern="1400" spc="-50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51689" y="3448373"/>
            <a:ext cx="2463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SAVING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50296" y="1524001"/>
            <a:ext cx="32123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DEFINITION</a:t>
            </a:r>
          </a:p>
          <a:p>
            <a:r>
              <a:rPr lang="en-US" dirty="0">
                <a:latin typeface="+mj-lt"/>
              </a:rPr>
              <a:t>Putting aside money so that it can be used at a later time.  Usually, saving money in a bank allows the money to earn interest.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56158" y="1526747"/>
            <a:ext cx="35813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+mj-lt"/>
              </a:rPr>
              <a:t>CHARACTERISTICS</a:t>
            </a:r>
          </a:p>
          <a:p>
            <a:pPr algn="r"/>
            <a:r>
              <a:rPr lang="en-US" dirty="0">
                <a:latin typeface="+mj-lt"/>
              </a:rPr>
              <a:t>Being frugal</a:t>
            </a:r>
          </a:p>
          <a:p>
            <a:pPr algn="r"/>
            <a:r>
              <a:rPr lang="en-US" dirty="0">
                <a:latin typeface="+mj-lt"/>
              </a:rPr>
              <a:t>Not spending for extra things.</a:t>
            </a:r>
          </a:p>
          <a:p>
            <a:pPr algn="r"/>
            <a:r>
              <a:rPr lang="en-US" dirty="0">
                <a:latin typeface="+mj-lt"/>
              </a:rPr>
              <a:t>Budgeting</a:t>
            </a:r>
          </a:p>
          <a:p>
            <a:pPr algn="r"/>
            <a:r>
              <a:rPr lang="en-US" dirty="0">
                <a:latin typeface="+mj-lt"/>
              </a:rPr>
              <a:t>The opposite of spending.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34200" y="4063782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+mj-lt"/>
              </a:rPr>
              <a:t>SENTENCE</a:t>
            </a:r>
          </a:p>
          <a:p>
            <a:pPr algn="r"/>
            <a:r>
              <a:rPr lang="en-US" dirty="0">
                <a:latin typeface="+mj-lt"/>
              </a:rPr>
              <a:t>Today I started saving money for a car.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50295" y="403860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PICTURE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00" y="4182216"/>
            <a:ext cx="2067401" cy="214238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7E3E590-EF8F-BB43-8348-D8AE9ED23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957" y="480492"/>
            <a:ext cx="8229600" cy="554146"/>
          </a:xfrm>
        </p:spPr>
        <p:txBody>
          <a:bodyPr>
            <a:noAutofit/>
          </a:bodyPr>
          <a:lstStyle/>
          <a:p>
            <a:r>
              <a:rPr lang="en-US" sz="4000" dirty="0" err="1"/>
              <a:t>Frayer</a:t>
            </a:r>
            <a:r>
              <a:rPr lang="en-US" sz="4000" dirty="0"/>
              <a:t> Model Example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59C410D1-3538-4B5B-8113-739484D9CDC4}" vid="{9374FCFC-0A02-4155-AEB0-31819D445A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13580</TotalTime>
  <Words>445</Words>
  <Application>Microsoft Office PowerPoint</Application>
  <PresentationFormat>Widescreen</PresentationFormat>
  <Paragraphs>61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 2</vt:lpstr>
      <vt:lpstr>LEARN theme</vt:lpstr>
      <vt:lpstr>PowerPoint Presentation</vt:lpstr>
      <vt:lpstr>How Will I Save for My Future?</vt:lpstr>
      <vt:lpstr>Essential Questions</vt:lpstr>
      <vt:lpstr>Lesson Objective</vt:lpstr>
      <vt:lpstr>To what extent do you agree or disagree with this statement?</vt:lpstr>
      <vt:lpstr>  Sticky Bars</vt:lpstr>
      <vt:lpstr>Stop and Jot</vt:lpstr>
      <vt:lpstr>Frayer Model Definitions</vt:lpstr>
      <vt:lpstr>Frayer Model Example</vt:lpstr>
      <vt:lpstr>How Will You Invest Your Money?</vt:lpstr>
      <vt:lpstr>How Will You Invest Your Money?</vt:lpstr>
    </vt:vector>
  </TitlesOfParts>
  <Company>Norman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Will I Save For My Future?</dc:title>
  <dc:creator>K20 Center</dc:creator>
  <cp:lastModifiedBy>K20 Center</cp:lastModifiedBy>
  <cp:revision>101</cp:revision>
  <dcterms:created xsi:type="dcterms:W3CDTF">2011-02-10T18:04:52Z</dcterms:created>
  <dcterms:modified xsi:type="dcterms:W3CDTF">2021-06-17T14:55:26Z</dcterms:modified>
</cp:coreProperties>
</file>