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fCcDBsKeUAlhmfFPKjPmm5efZm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Loughlin" initials="" lastIdx="5" clrIdx="0"/>
  <p:cmAuthor id="1" name="Kelsey Willem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192"/>
    <a:srgbClr val="F16D7F"/>
    <a:srgbClr val="F8A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87464-811A-4686-A12F-698CB5C56243}" v="6" dt="2023-10-03T18:12:01.770"/>
  </p1510:revLst>
</p1510:revInfo>
</file>

<file path=ppt/tableStyles.xml><?xml version="1.0" encoding="utf-8"?>
<a:tblStyleLst xmlns:a="http://schemas.openxmlformats.org/drawingml/2006/main" def="{CC574642-4B89-4E78-9601-085272FEF0CE}">
  <a:tblStyle styleId="{CC574642-4B89-4E78-9601-085272FEF0C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212C545-A0B1-476D-83E2-F46933C55D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84222" autoAdjust="0"/>
  </p:normalViewPr>
  <p:slideViewPr>
    <p:cSldViewPr snapToGrid="0">
      <p:cViewPr varScale="1">
        <p:scale>
          <a:sx n="171" d="100"/>
          <a:sy n="171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story/the-many-legends-of-diwali/0QVxpSl4NnfrEQ?hl=e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36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36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7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ilD555O_R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52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.utoronto.ca/paraphras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story/the-many-legends-of-diwali/0QVxpSl4NnfrEQ?hl=e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0" u="none" strike="noStrike">
                <a:solidFill>
                  <a:srgbClr val="000000"/>
                </a:solidFill>
              </a:rPr>
              <a:t>Google Arts and Culture, &amp; Mukherjee, A. (n.d.). The Many Legends of Diwali. Google. </a:t>
            </a:r>
            <a:r>
              <a:rPr lang="en-US" i="0" u="sng" strike="noStrike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https://artsandculture.google.com/story/the-many-legends-of-diwali/0QVxpSl4NnfrEQ?hl=en</a:t>
            </a:r>
            <a:r>
              <a:rPr lang="en-US" i="0" u="none" strike="noStrike">
                <a:solidFill>
                  <a:srgbClr val="000000"/>
                </a:solidFill>
              </a:rPr>
              <a:t>  </a:t>
            </a:r>
            <a:endParaRPr i="0" u="none" strike="noStrike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Anchor Charts. Strategies. </a:t>
            </a:r>
            <a:r>
              <a:rPr lang="en-US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https://learn.k20center.ou.edu/strategy/2364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235f9ee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8235f9ee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Anchor Charts. Strategies. </a:t>
            </a:r>
            <a:r>
              <a:rPr lang="en-US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https://learn.k20center.ou.edu/strategy/2364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Choice boards. Strategies. Retrieved from </a:t>
            </a:r>
            <a:r>
              <a:rPr lang="en-US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https://learn.k20center.ou.edu/strategy/73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28983be5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28983be5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</a:rPr>
              <a:t>Gill, N. (2020). </a:t>
            </a:r>
            <a:r>
              <a:rPr lang="en-US" i="0" dirty="0">
                <a:effectLst/>
              </a:rPr>
              <a:t>Rangoli on Diwali 2020 at </a:t>
            </a:r>
            <a:r>
              <a:rPr lang="en-US" i="0" dirty="0" err="1">
                <a:effectLst/>
              </a:rPr>
              <a:t>Moga</a:t>
            </a:r>
            <a:r>
              <a:rPr lang="en-US" i="0" dirty="0">
                <a:effectLst/>
              </a:rPr>
              <a:t>, Punjab, India</a:t>
            </a:r>
            <a:r>
              <a:rPr lang="en-US" dirty="0">
                <a:effectLst/>
              </a:rPr>
              <a:t>. Wikimedia Commons. Creative Commons. Retrieved from https://commons.wikimedia.org/wiki/File:Rangoli_on_Diwali_2020_at_Moga,_Punjab,_India.jpg.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nux Libertine"/>
              </a:rPr>
              <a:t>Fortresseconomist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. (2022). Drawing Rangoli patterns. </a:t>
            </a:r>
            <a:r>
              <a:rPr lang="en-US" dirty="0">
                <a:effectLst/>
              </a:rPr>
              <a:t>Wikimedia Commons. Creative Commons. Retrieved from https://commons.wikimedia.org/wiki/File:Drawing_Rangoli_patterns.jpg </a:t>
            </a:r>
            <a:endParaRPr lang="en-US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</a:rPr>
              <a:t>TechnoAyan(2014). 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Rangoli Design</a:t>
            </a:r>
            <a:r>
              <a:rPr lang="en-US" dirty="0">
                <a:effectLst/>
              </a:rPr>
              <a:t>. Wikimedia Commons. Creative Commons. Retrieved from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https://commons.wikimedia.org/wiki/File:Rangoli_Design.jpg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28983be5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28983be5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>
                <a:effectLst/>
              </a:rPr>
              <a:t>Aabha</a:t>
            </a:r>
            <a:r>
              <a:rPr lang="en-US" dirty="0">
                <a:effectLst/>
              </a:rPr>
              <a:t>. (2016, November 16). </a:t>
            </a:r>
            <a:r>
              <a:rPr lang="en-US" i="1" dirty="0">
                <a:effectLst/>
              </a:rPr>
              <a:t>The Fashion Design Process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Aart</a:t>
            </a:r>
            <a:r>
              <a:rPr lang="en-US" dirty="0">
                <a:effectLst/>
              </a:rPr>
              <a:t>. https://sites.psu.edu/art101/2016/11/16/the-fashion-design-process/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nux Libertine"/>
              </a:rPr>
              <a:t>BArchBot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(2008). 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VEB Bekleidungswerk "Steppke" Görlitz, Gestaltung Kinderkonfektion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. </a:t>
            </a:r>
            <a:r>
              <a:rPr lang="en-US" dirty="0">
                <a:effectLst/>
              </a:rPr>
              <a:t>Wikimedia Commons. Creative Commons. Retrieved from https://commons.wikimedia.org/wiki/File:Bundesarchiv_Bild_183-N0409-0320,_VEB_Bekleidungswerk_%22Steppke%22_G%C3%B6rlitz,_Gestaltung_Kinderkonfektion.jpg</a:t>
            </a:r>
            <a:endParaRPr lang="en-US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28983be5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828983be5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 Li, A. (2023). Food menu of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nux Libertine"/>
              </a:rPr>
              <a:t>Unithai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. </a:t>
            </a:r>
            <a:r>
              <a:rPr lang="en-US" dirty="0">
                <a:effectLst/>
              </a:rPr>
              <a:t>Wikimedia Commons. Creative Commons. Retrieved from https://commons.wikimedia.org/wiki/File:Food_menu_of_Unithai.jpg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828983be5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828983be5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3-2-1. Strategies. </a:t>
            </a:r>
            <a:r>
              <a:rPr lang="en-US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https://learn.k20center.ou.edu/strategy/117</a:t>
            </a:r>
            <a:endParaRPr b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28983be5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28983be5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Round robin. Strategies. 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https://learn.k20center.ou.edu/strategy/778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Chain notes. Strategies. </a:t>
            </a:r>
            <a:r>
              <a:rPr lang="en-US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https://learn.k20center.ou.edu/strategy/52</a:t>
            </a:r>
            <a:endParaRPr dirty="0"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1 minute timer. [Video]. YouTube. </a:t>
            </a:r>
            <a:r>
              <a:rPr lang="da-DK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https://www.youtube.com/watch?v=6ilD555O_RE</a:t>
            </a: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da-DK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a-DK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Chain notes. Strategies. </a:t>
            </a:r>
            <a:r>
              <a:rPr lang="da-DK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https://learn.k20center.ou.edu/strategy/52</a:t>
            </a:r>
            <a:r>
              <a:rPr lang="da-DK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da-D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2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Plotnick, J. (n.d.). “Paraphrase and Summary.” University College, University of Toronto, </a:t>
            </a:r>
            <a:r>
              <a:rPr lang="en-US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https://www.uc.utoronto.ca/paraphrase</a:t>
            </a: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Arts and Culture, &amp; Mukherjee, A. (n.d.). The Many Legends of Diwali. Google. </a:t>
            </a:r>
            <a:r>
              <a:rPr lang="en-US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https://artsandculture.google.com/story/the-many-legends-of-diwali/0QVxpSl4NnfrEQ?hl=en</a:t>
            </a:r>
            <a:r>
              <a:rPr lang="en-US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story/the-many-legends-of-diwali/0QVxpSl4NnfrEQ?hl=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story/the-many-legends-of-diwali/0QVxpSl4NnfrEQ?hl=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body" idx="1"/>
          </p:nvPr>
        </p:nvSpPr>
        <p:spPr>
          <a:xfrm>
            <a:off x="457200" y="1251175"/>
            <a:ext cx="4038600" cy="3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i="0" strike="noStrike" dirty="0">
                <a:solidFill>
                  <a:schemeClr val="dk1"/>
                </a:solidFill>
              </a:rPr>
              <a:t>Access the website: </a:t>
            </a:r>
            <a:endParaRPr sz="3200" dirty="0"/>
          </a:p>
          <a:p>
            <a:pPr marL="457200" lvl="0" indent="-393700" algn="l" rtl="0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sz="2000" b="0" i="0" strike="noStrik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Type in </a:t>
            </a:r>
            <a:r>
              <a:rPr lang="en-US" sz="2000" b="0" i="0" u="sng" strike="noStrike" dirty="0">
                <a:solidFill>
                  <a:schemeClr val="accent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https://tinyurl.com/ydr9574e</a:t>
            </a:r>
            <a:r>
              <a:rPr lang="en-US" sz="2000" b="0" i="0" u="none" strike="noStrike" dirty="0">
                <a:solidFill>
                  <a:schemeClr val="accent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000" b="0" i="0" u="none" strike="noStrike" dirty="0">
                <a:solidFill>
                  <a:srgbClr val="59595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(CASE SENSITIVE)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Or scan the 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QR code</a:t>
            </a:r>
            <a:endParaRPr sz="2000" b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</a:t>
            </a:r>
            <a:r>
              <a:rPr lang="en-US" dirty="0">
                <a:solidFill>
                  <a:schemeClr val="accent6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Many Legends of Diwali</a:t>
            </a:r>
            <a:r>
              <a:rPr lang="en-US" dirty="0"/>
              <a:t>” </a:t>
            </a:r>
            <a:endParaRPr dirty="0"/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8425" y="2928775"/>
            <a:ext cx="1595550" cy="15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>
            <a:spLocks noGrp="1"/>
          </p:cNvSpPr>
          <p:nvPr>
            <p:ph type="body" idx="2"/>
          </p:nvPr>
        </p:nvSpPr>
        <p:spPr>
          <a:xfrm>
            <a:off x="4393200" y="1361592"/>
            <a:ext cx="4293600" cy="24203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Complete your handout. </a:t>
            </a:r>
            <a:endParaRPr dirty="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000" dirty="0"/>
              <a:t>Read through your assigned legend + write a summary.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000" dirty="0"/>
              <a:t>Read through every day of Diwali + write a summary for every day. </a:t>
            </a:r>
            <a:endParaRPr sz="2000" dirty="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426625" y="3788425"/>
            <a:ext cx="873900" cy="5979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 your assigned group, use chart markers and your “Diwali Summary and Paraphrase” handout to complete the prompts for each day’s poster. 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Rotate with your groupmates to each day’s poster and pick up where the last group left off. 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Keep adding new information!</a:t>
            </a:r>
            <a:endParaRPr lang="en-US" sz="2000" b="0" i="0" u="none" strike="noStrike" dirty="0">
              <a:solidFill>
                <a:srgbClr val="DCBA25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 will be reduced each round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W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will do this until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everyone has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visited the Five Days of Diwali (5 posters).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 rtl="0" fontAlgn="base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will start with 3 minutes! </a:t>
            </a:r>
            <a:endParaRPr lang="en-US" sz="2000" b="0" i="0" u="none" strike="noStrike" dirty="0">
              <a:solidFill>
                <a:srgbClr val="DCBA2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Rotating Anchor Charts</a:t>
            </a:r>
            <a:endParaRPr dirty="0"/>
          </a:p>
        </p:txBody>
      </p:sp>
      <p:pic>
        <p:nvPicPr>
          <p:cNvPr id="163" name="Google Shape;163;p9" descr="A blue anchor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2359" y="307247"/>
            <a:ext cx="1064441" cy="1072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235f9ee57_0_0"/>
          <p:cNvSpPr txBox="1">
            <a:spLocks noGrp="1"/>
          </p:cNvSpPr>
          <p:nvPr>
            <p:ph type="body" idx="1"/>
          </p:nvPr>
        </p:nvSpPr>
        <p:spPr>
          <a:xfrm>
            <a:off x="307475" y="1331300"/>
            <a:ext cx="7842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With your group, complete as much of the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following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tasks on your poster as you can within the time given:</a:t>
            </a:r>
            <a:endParaRPr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</a:ext>
              </a:extLst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457200" lvl="0" indent="-36449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sz="2517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Write what that day of Diwali is called. </a:t>
            </a:r>
            <a:endParaRPr sz="2517"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</a:ext>
              </a:extLst>
            </a:endParaRPr>
          </a:p>
          <a:p>
            <a:pPr marL="457200" lvl="0" indent="-364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517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Write 3-5 sentences </a:t>
            </a:r>
            <a:r>
              <a:rPr lang="en-US" sz="2517" dirty="0">
                <a:solidFill>
                  <a:schemeClr val="accent4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paraphrasing </a:t>
            </a:r>
            <a:r>
              <a:rPr lang="en-US" sz="2517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the significance of this day. </a:t>
            </a:r>
            <a:endParaRPr sz="2517"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</a:ext>
              </a:extLst>
            </a:endParaRPr>
          </a:p>
          <a:p>
            <a:pPr marL="457200" lvl="0" indent="-364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517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List traditions.</a:t>
            </a:r>
            <a:endParaRPr sz="2517"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</a:ext>
              </a:extLst>
            </a:endParaRPr>
          </a:p>
          <a:p>
            <a:pPr marL="457200" lvl="0" indent="-364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517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Incorporate pictures</a:t>
            </a:r>
            <a:r>
              <a:rPr lang="en-US" sz="2517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/symbols connected with this day. </a:t>
            </a:r>
            <a:endParaRPr sz="2517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After time is called, your group will move to the next day’s poster (i.e. If you start at Day 2, then move to Day 3 etc.). </a:t>
            </a:r>
            <a:endParaRPr dirty="0"/>
          </a:p>
        </p:txBody>
      </p:sp>
      <p:sp>
        <p:nvSpPr>
          <p:cNvPr id="169" name="Google Shape;169;g28235f9ee57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Rotating Anchor Charts</a:t>
            </a:r>
            <a:endParaRPr dirty="0"/>
          </a:p>
        </p:txBody>
      </p:sp>
      <p:pic>
        <p:nvPicPr>
          <p:cNvPr id="170" name="Google Shape;170;g28235f9ee57_0_0" descr="A blue anchor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2359" y="307247"/>
            <a:ext cx="1064441" cy="1072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>
            <a:spLocks noGrp="1"/>
          </p:cNvSpPr>
          <p:nvPr>
            <p:ph type="body" idx="1"/>
          </p:nvPr>
        </p:nvSpPr>
        <p:spPr>
          <a:xfrm>
            <a:off x="270000" y="1277367"/>
            <a:ext cx="43020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Explore Diwali a bit deeper! </a:t>
            </a:r>
          </a:p>
          <a:p>
            <a:pPr marL="6858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+mj-lt"/>
              <a:buAutoNum type="arabicPeriod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Choose 1 creative element from the Creative Choice Board. </a:t>
            </a:r>
          </a:p>
          <a:p>
            <a:pPr marL="6858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Choose 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 item from the Expository Writing Choice Board.</a:t>
            </a:r>
            <a:r>
              <a:rPr lang="en-US" sz="2200" b="1" i="0" u="none" strike="noStrike" dirty="0">
                <a:solidFill>
                  <a:srgbClr val="910D28"/>
                </a:solidFill>
                <a:effectLst/>
                <a:latin typeface="Calibri" panose="020F0502020204030204" pitchFamily="34" charset="0"/>
              </a:rPr>
              <a:t> </a:t>
            </a:r>
            <a:endParaRPr sz="2200" dirty="0"/>
          </a:p>
        </p:txBody>
      </p:sp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Choice Board</a:t>
            </a:r>
            <a:endParaRPr dirty="0"/>
          </a:p>
        </p:txBody>
      </p:sp>
      <p:pic>
        <p:nvPicPr>
          <p:cNvPr id="177" name="Google Shape;177;p10" descr="A hand pointing at a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1370" y="306052"/>
            <a:ext cx="1245430" cy="12454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8" name="Google Shape;178;p10"/>
          <p:cNvGraphicFramePr/>
          <p:nvPr>
            <p:extLst>
              <p:ext uri="{D42A27DB-BD31-4B8C-83A1-F6EECF244321}">
                <p14:modId xmlns:p14="http://schemas.microsoft.com/office/powerpoint/2010/main" val="815040"/>
              </p:ext>
            </p:extLst>
          </p:nvPr>
        </p:nvGraphicFramePr>
        <p:xfrm>
          <a:off x="4572000" y="1747863"/>
          <a:ext cx="4269601" cy="2118270"/>
        </p:xfrm>
        <a:graphic>
          <a:graphicData uri="http://schemas.openxmlformats.org/drawingml/2006/table">
            <a:tbl>
              <a:tblPr>
                <a:noFill/>
                <a:tableStyleId>{E212C545-A0B1-476D-83E2-F46933C55D32}</a:tableStyleId>
              </a:tblPr>
              <a:tblGrid>
                <a:gridCol w="127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742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Pick 1 out 4</a:t>
                      </a:r>
                      <a:endParaRPr sz="19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7D9E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Pick 1 out 2</a:t>
                      </a:r>
                      <a:endParaRPr sz="1900" b="1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7D9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8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Rangoli</a:t>
                      </a:r>
                      <a:endParaRPr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solidFill>
                      <a:srgbClr val="F6997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Tasting Menu</a:t>
                      </a:r>
                      <a:endParaRPr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solidFill>
                      <a:srgbClr val="F6997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Essay</a:t>
                      </a:r>
                      <a:endParaRPr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solidFill>
                      <a:srgbClr val="B9D9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8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Fashion </a:t>
                      </a:r>
                      <a:endParaRPr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solidFill>
                      <a:srgbClr val="F6997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Decor </a:t>
                      </a:r>
                      <a:endParaRPr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solidFill>
                      <a:srgbClr val="F6997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Compare/Contrast Essay</a:t>
                      </a:r>
                      <a:endParaRPr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solidFill>
                      <a:srgbClr val="B9D9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28983be5b_0_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Rangoli - Creating your own Rangoli</a:t>
            </a:r>
            <a:endParaRPr dirty="0"/>
          </a:p>
        </p:txBody>
      </p:sp>
      <p:pic>
        <p:nvPicPr>
          <p:cNvPr id="3" name="Picture 2" descr="A group of lit candles in a circle&#10;&#10;Description automatically generated">
            <a:extLst>
              <a:ext uri="{FF2B5EF4-FFF2-40B4-BE49-F238E27FC236}">
                <a16:creationId xmlns:a16="http://schemas.microsoft.com/office/drawing/2014/main" id="{490A263B-3D26-5CB4-624A-423AA8CED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4813"/>
            <a:ext cx="4761600" cy="3541440"/>
          </a:xfrm>
          <a:prstGeom prst="rect">
            <a:avLst/>
          </a:prstGeom>
        </p:spPr>
      </p:pic>
      <p:pic>
        <p:nvPicPr>
          <p:cNvPr id="5" name="Picture 4" descr="A close-up of a hand painting&#10;&#10;Description automatically generated">
            <a:extLst>
              <a:ext uri="{FF2B5EF4-FFF2-40B4-BE49-F238E27FC236}">
                <a16:creationId xmlns:a16="http://schemas.microsoft.com/office/drawing/2014/main" id="{D07A15E6-1483-F547-1C23-275065E23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200" y="1291436"/>
            <a:ext cx="2912834" cy="1752252"/>
          </a:xfrm>
          <a:prstGeom prst="rect">
            <a:avLst/>
          </a:prstGeom>
        </p:spPr>
      </p:pic>
      <p:pic>
        <p:nvPicPr>
          <p:cNvPr id="7" name="Picture 6" descr="A close-up of a person and a child coloring&#10;&#10;Description automatically generated">
            <a:extLst>
              <a:ext uri="{FF2B5EF4-FFF2-40B4-BE49-F238E27FC236}">
                <a16:creationId xmlns:a16="http://schemas.microsoft.com/office/drawing/2014/main" id="{21256BA2-EDA2-1C12-4E5B-F507E3C3F8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39" b="36762"/>
          <a:stretch/>
        </p:blipFill>
        <p:spPr>
          <a:xfrm>
            <a:off x="5563200" y="3218358"/>
            <a:ext cx="1713089" cy="16178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28983be5b_0_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g2828983be5b_0_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Fashion - Designing your Diwali  outfit</a:t>
            </a:r>
            <a:endParaRPr dirty="0"/>
          </a:p>
        </p:txBody>
      </p:sp>
      <p:pic>
        <p:nvPicPr>
          <p:cNvPr id="3" name="Picture 2" descr="Women working on a dress&#10;&#10;Description automatically generated with medium confidence">
            <a:extLst>
              <a:ext uri="{FF2B5EF4-FFF2-40B4-BE49-F238E27FC236}">
                <a16:creationId xmlns:a16="http://schemas.microsoft.com/office/drawing/2014/main" id="{1C8335B4-D61B-B3BE-0866-14ADC3239C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99" b="4112"/>
          <a:stretch/>
        </p:blipFill>
        <p:spPr>
          <a:xfrm>
            <a:off x="6084610" y="3206701"/>
            <a:ext cx="1856990" cy="1533599"/>
          </a:xfrm>
          <a:prstGeom prst="rect">
            <a:avLst/>
          </a:prstGeom>
        </p:spPr>
      </p:pic>
      <p:pic>
        <p:nvPicPr>
          <p:cNvPr id="5" name="Picture 4" descr="A close-up of a person's design&#10;&#10;Description automatically generated">
            <a:extLst>
              <a:ext uri="{FF2B5EF4-FFF2-40B4-BE49-F238E27FC236}">
                <a16:creationId xmlns:a16="http://schemas.microsoft.com/office/drawing/2014/main" id="{9380EFD6-344A-0ECA-9163-933E65C131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3" r="1463" b="5222"/>
          <a:stretch/>
        </p:blipFill>
        <p:spPr>
          <a:xfrm>
            <a:off x="5309812" y="1300745"/>
            <a:ext cx="3376988" cy="1956249"/>
          </a:xfrm>
          <a:prstGeom prst="rect">
            <a:avLst/>
          </a:prstGeom>
        </p:spPr>
      </p:pic>
      <p:pic>
        <p:nvPicPr>
          <p:cNvPr id="7" name="Picture 6" descr="A collage of different styles of clothes&#10;&#10;Description automatically generated">
            <a:extLst>
              <a:ext uri="{FF2B5EF4-FFF2-40B4-BE49-F238E27FC236}">
                <a16:creationId xmlns:a16="http://schemas.microsoft.com/office/drawing/2014/main" id="{4F053536-E1F0-1645-240C-2705BFEE0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309352"/>
            <a:ext cx="4852612" cy="3430948"/>
          </a:xfrm>
          <a:prstGeom prst="rect">
            <a:avLst/>
          </a:prstGeom>
        </p:spPr>
      </p:pic>
      <p:pic>
        <p:nvPicPr>
          <p:cNvPr id="9" name="Picture 8" descr="A collage of various clothes and accessories&#10;&#10;Description automatically generated">
            <a:extLst>
              <a:ext uri="{FF2B5EF4-FFF2-40B4-BE49-F238E27FC236}">
                <a16:creationId xmlns:a16="http://schemas.microsoft.com/office/drawing/2014/main" id="{36968F8A-E0DF-44D1-92F0-546D47B89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400" y="2792090"/>
            <a:ext cx="1948210" cy="19482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28983be5b_0_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Tasting Menu - Creating Your Own Diwali Menu</a:t>
            </a:r>
            <a:endParaRPr dirty="0"/>
          </a:p>
        </p:txBody>
      </p:sp>
      <p:pic>
        <p:nvPicPr>
          <p:cNvPr id="3" name="Picture 2" descr="A hand holding a menu&#10;&#10;Description automatically generated">
            <a:extLst>
              <a:ext uri="{FF2B5EF4-FFF2-40B4-BE49-F238E27FC236}">
                <a16:creationId xmlns:a16="http://schemas.microsoft.com/office/drawing/2014/main" id="{13FB2D57-764C-D1AC-9DD4-1CF175B22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6" t="7971" r="985" b="13532"/>
          <a:stretch/>
        </p:blipFill>
        <p:spPr>
          <a:xfrm>
            <a:off x="1453662" y="1676400"/>
            <a:ext cx="5501053" cy="28457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28983be5b_0_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Decor - Designing your space for Diwali</a:t>
            </a:r>
            <a:endParaRPr/>
          </a:p>
        </p:txBody>
      </p:sp>
      <p:pic>
        <p:nvPicPr>
          <p:cNvPr id="202" name="Google Shape;202;g2828983be5b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696" y="1164647"/>
            <a:ext cx="5419724" cy="36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On a sheet of paper reflect on the following: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rgbClr val="F8A470"/>
                </a:solidFill>
              </a:rPr>
              <a:t>Three</a:t>
            </a:r>
            <a:r>
              <a:rPr lang="en-US" dirty="0"/>
              <a:t> things you learned about this holiday.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rgbClr val="F16D7F"/>
                </a:solidFill>
              </a:rPr>
              <a:t>Two</a:t>
            </a:r>
            <a:r>
              <a:rPr lang="en-US" dirty="0"/>
              <a:t> things you liked about this lesson.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rgbClr val="86B192"/>
                </a:solidFill>
              </a:rPr>
              <a:t>One</a:t>
            </a:r>
            <a:r>
              <a:rPr lang="en-US" dirty="0"/>
              <a:t> big takeaway about cultural celebrations.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3-2-1</a:t>
            </a:r>
            <a:endParaRPr dirty="0"/>
          </a:p>
        </p:txBody>
      </p:sp>
      <p:pic>
        <p:nvPicPr>
          <p:cNvPr id="209" name="Google Shape;209;p11" descr="A diagram of a question mark and sta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5082" y="307247"/>
            <a:ext cx="1191718" cy="1191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498602" y="4002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Celebrating Diwali 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700" y="191445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Exploring the Festival of Lights through Expository Writing </a:t>
            </a:r>
            <a:endParaRPr dirty="0"/>
          </a:p>
        </p:txBody>
      </p:sp>
      <p:pic>
        <p:nvPicPr>
          <p:cNvPr id="3" name="Picture 2" descr="A colorful peacock and flowers&#10;&#10;Description automatically generated with medium confidence">
            <a:extLst>
              <a:ext uri="{FF2B5EF4-FFF2-40B4-BE49-F238E27FC236}">
                <a16:creationId xmlns:a16="http://schemas.microsoft.com/office/drawing/2014/main" id="{6A309CB8-CB1A-CA01-42C4-C06999C84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13" r="21924"/>
          <a:stretch/>
        </p:blipFill>
        <p:spPr>
          <a:xfrm>
            <a:off x="3482362" y="2727456"/>
            <a:ext cx="2061188" cy="20604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530352" y="667686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0" i="0" u="none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do we learn about other cultures’ celebrations?</a:t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520954" y="53670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546608" y="1802169"/>
            <a:ext cx="8099304" cy="153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206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0" i="0" u="none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Summarize and paraphrase information regarding Diwali 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220663" lvl="0" indent="-1778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•"/>
            </a:pPr>
            <a:r>
              <a:rPr lang="en-US" b="0" i="0" u="none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Compose an expository essay exploring one cultural aspect of Diwali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28983be5b_0_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a sheet of notebook paper, write down as many holidays as you can think of. You have </a:t>
            </a:r>
            <a:r>
              <a:rPr lang="en-US" sz="2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 minutes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do this.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Next, we’re going to generate a list as a class. 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Say one holiday from your list. </a:t>
            </a:r>
            <a:endParaRPr lang="en-US" sz="2000" b="0" i="0" u="none" strike="noStrike" dirty="0">
              <a:solidFill>
                <a:srgbClr val="DCBA25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your holiday has been said, say “Pass”. </a:t>
            </a:r>
            <a:endParaRPr lang="en-US" sz="2000" b="0" i="0" u="none" strike="noStrike" dirty="0">
              <a:solidFill>
                <a:srgbClr val="DCBA25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We’ll continue this process until we’ve listed all of the holidays we know.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Google Shape;114;g2828983be5b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Round Robin</a:t>
            </a: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F1BFF4-E872-2F5C-E295-993AAA95C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16" y="-189738"/>
            <a:ext cx="2005584" cy="20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 dirty="0"/>
              <a:t>Each group will be assigned a “traditional holiday.” 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 dirty="0"/>
              <a:t>Answer one question on your sheet of notebook paper about your holiday. 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 dirty="0"/>
              <a:t>Rotate your paper to the next person in your group. 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 dirty="0"/>
              <a:t>Answer the next question on your groupmate’s paper.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 dirty="0"/>
              <a:t>Repeat this process until all questions have been answered.  </a:t>
            </a:r>
            <a:endParaRPr dirty="0"/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Chain Notes</a:t>
            </a:r>
            <a:endParaRPr dirty="0"/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3446" y="307248"/>
            <a:ext cx="1043354" cy="10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42D64E-C1FD-12D8-B6CA-6FCBFC188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1330012"/>
            <a:ext cx="4921250" cy="3257550"/>
          </a:xfrm>
        </p:spPr>
        <p:txBody>
          <a:bodyPr>
            <a:normAutofit/>
          </a:bodyPr>
          <a:lstStyle/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1800" dirty="0"/>
              <a:t>Round 1: What is this holiday celebrating?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1800" dirty="0"/>
              <a:t>Round 2: Where is this holiday celebrated?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1800" dirty="0"/>
              <a:t>Round 3: What kinds of décor or symbols reflect your holidays?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1800" dirty="0"/>
              <a:t>Round 4: What is typically worn during your holiday?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1800" dirty="0"/>
              <a:t>Round 5:  What foods are usually eaten?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1800" dirty="0"/>
              <a:t>Round 6: What other holiday traditions are there that have not already been stated?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2CB2E5-F063-51B8-A5E1-E16FDA400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85" y="1505377"/>
            <a:ext cx="3286029" cy="18533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A68564-8125-6E82-CE98-720A1F43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Notes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754AE8-0065-4EB6-A553-B990BE257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247" y="307247"/>
            <a:ext cx="1042506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Review</a:t>
            </a:r>
            <a:endParaRPr dirty="0"/>
          </a:p>
        </p:txBody>
      </p:sp>
      <p:graphicFrame>
        <p:nvGraphicFramePr>
          <p:cNvPr id="141" name="Google Shape;141;p6"/>
          <p:cNvGraphicFramePr/>
          <p:nvPr>
            <p:extLst>
              <p:ext uri="{D42A27DB-BD31-4B8C-83A1-F6EECF244321}">
                <p14:modId xmlns:p14="http://schemas.microsoft.com/office/powerpoint/2010/main" val="2443091880"/>
              </p:ext>
            </p:extLst>
          </p:nvPr>
        </p:nvGraphicFramePr>
        <p:xfrm>
          <a:off x="457199" y="1309688"/>
          <a:ext cx="7482469" cy="3309630"/>
        </p:xfrm>
        <a:graphic>
          <a:graphicData uri="http://schemas.openxmlformats.org/drawingml/2006/table">
            <a:tbl>
              <a:tblPr>
                <a:noFill/>
                <a:tableStyleId>{CC574642-4B89-4E78-9601-085272FEF0CE}</a:tableStyleId>
              </a:tblPr>
              <a:tblGrid>
                <a:gridCol w="3741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0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Summary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Paraphrase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Definition: </a:t>
                      </a:r>
                      <a:r>
                        <a:rPr lang="en-US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Minimize someone’s message or work to the most important points. 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Definition: 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Using your own words to restate someone else’s thoughts and ideas. 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Characteristics: 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Generalize overall message 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Don’t need details from every sentence 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Should be shorter th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lang="en-US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the original work 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Characteristics: 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Still keep original intent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Can’t just change 1-2 words (that’s Patchwork Plagiarism) </a:t>
                      </a:r>
                      <a:endParaRPr sz="1400" u="none" strike="noStrike" cap="none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sz="2200" dirty="0"/>
              <a:t>Pronounced </a:t>
            </a:r>
            <a:r>
              <a:rPr lang="en-US" sz="2200" i="1" dirty="0"/>
              <a:t>duh – </a:t>
            </a:r>
            <a:r>
              <a:rPr lang="en-US" sz="2200" i="1" dirty="0" err="1"/>
              <a:t>vaa</a:t>
            </a:r>
            <a:r>
              <a:rPr lang="en-US" sz="2200" i="1" dirty="0"/>
              <a:t> – lee</a:t>
            </a:r>
            <a:endParaRPr sz="22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Choose one of the following legends and write the title on your handout:  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 dirty="0"/>
              <a:t>Diwali in Ramayana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 dirty="0"/>
              <a:t>Diwali in Mahabharata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 dirty="0"/>
              <a:t>Day of Diwali in Jainism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 dirty="0" err="1"/>
              <a:t>Bandi</a:t>
            </a:r>
            <a:r>
              <a:rPr lang="en-US" dirty="0"/>
              <a:t> </a:t>
            </a:r>
            <a:r>
              <a:rPr lang="en-US" dirty="0" err="1"/>
              <a:t>Chorh</a:t>
            </a:r>
            <a:r>
              <a:rPr lang="en-US" dirty="0"/>
              <a:t> Diwas in Sikhism</a:t>
            </a:r>
            <a:endParaRPr dirty="0"/>
          </a:p>
        </p:txBody>
      </p:sp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</a:t>
            </a:r>
            <a:r>
              <a:rPr lang="en-US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Many Legends of Diwali</a:t>
            </a:r>
            <a:r>
              <a:rPr lang="en-US" dirty="0"/>
              <a:t>”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1262</Words>
  <Application>Microsoft Macintosh PowerPoint</Application>
  <PresentationFormat>On-screen Show (16:9)</PresentationFormat>
  <Paragraphs>113</Paragraphs>
  <Slides>18</Slides>
  <Notes>18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Linux Libertine</vt:lpstr>
      <vt:lpstr>Noto Sans Symbols</vt:lpstr>
      <vt:lpstr>Wingdings</vt:lpstr>
      <vt:lpstr>LEARN theme</vt:lpstr>
      <vt:lpstr>LEARN theme</vt:lpstr>
      <vt:lpstr>PowerPoint Presentation</vt:lpstr>
      <vt:lpstr>Celebrating Diwali </vt:lpstr>
      <vt:lpstr>Essential Question</vt:lpstr>
      <vt:lpstr>Lesson Objectives</vt:lpstr>
      <vt:lpstr>Round Robin</vt:lpstr>
      <vt:lpstr>Chain Notes</vt:lpstr>
      <vt:lpstr>Chain Notes</vt:lpstr>
      <vt:lpstr>Review</vt:lpstr>
      <vt:lpstr>“The Many Legends of Diwali” </vt:lpstr>
      <vt:lpstr>“The Many Legends of Diwali” </vt:lpstr>
      <vt:lpstr>Rotating Anchor Charts</vt:lpstr>
      <vt:lpstr>Rotating Anchor Charts</vt:lpstr>
      <vt:lpstr>Choice Board</vt:lpstr>
      <vt:lpstr>Rangoli - Creating your own Rangoli</vt:lpstr>
      <vt:lpstr>Fashion - Designing your Diwali  outfit</vt:lpstr>
      <vt:lpstr>Tasting Menu - Creating Your Own Diwali Menu</vt:lpstr>
      <vt:lpstr>Decor - Designing your space for Diwali</vt:lpstr>
      <vt:lpstr>3-2-1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Willems</dc:creator>
  <cp:lastModifiedBy>Gracia, Ann M.</cp:lastModifiedBy>
  <cp:revision>5</cp:revision>
  <dcterms:modified xsi:type="dcterms:W3CDTF">2023-10-16T15:52:35Z</dcterms:modified>
</cp:coreProperties>
</file>