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102" y="258"/>
      </p:cViewPr>
      <p:guideLst>
        <p:guide orient="horz" pos="1620"/>
        <p:guide pos="2880"/>
      </p:guideLst>
    </p:cSldViewPr>
  </p:slideViewPr>
  <p:notesTextViewPr>
    <p:cViewPr>
      <p:scale>
        <a:sx n="1" d="1"/>
        <a:sy n="1" d="1"/>
      </p:scale>
      <p:origin x="0" y="-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32"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jd7Jdug5SR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3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learn.k20center.ou.edu/strategy/98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3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learn.k20center.ou.edu/strategy/13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87a8955a7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K20 Center. (n.d.). Paired texts H-chart. Strategies.</a:t>
            </a:r>
            <a:r>
              <a:rPr lang="en-US" dirty="0">
                <a:uFill>
                  <a:noFill/>
                </a:uFill>
                <a:hlinkClick r:id="rId3"/>
              </a:rPr>
              <a:t> </a:t>
            </a:r>
            <a:r>
              <a:rPr lang="en-US" u="sng" dirty="0">
                <a:solidFill>
                  <a:schemeClr val="hlink"/>
                </a:solidFill>
                <a:hlinkClick r:id="rId3"/>
              </a:rPr>
              <a:t>https://learn.k20center.ou.edu/strategy/132</a:t>
            </a:r>
            <a:endParaRPr dirty="0"/>
          </a:p>
          <a:p>
            <a:pPr marL="0" lvl="0" indent="0" algn="l" rtl="0">
              <a:lnSpc>
                <a:spcPct val="100000"/>
              </a:lnSpc>
              <a:spcBef>
                <a:spcPts val="0"/>
              </a:spcBef>
              <a:spcAft>
                <a:spcPts val="0"/>
              </a:spcAft>
              <a:buSzPts val="1400"/>
              <a:buNone/>
            </a:pPr>
            <a:r>
              <a:rPr lang="en-US" dirty="0"/>
              <a:t>Sprouts (2020). Pavlov’s Classical Conditioning [Video]. </a:t>
            </a:r>
            <a:r>
              <a:rPr lang="en-US" dirty="0" err="1"/>
              <a:t>Youtube</a:t>
            </a:r>
            <a:r>
              <a:rPr lang="en-US" dirty="0"/>
              <a:t>. </a:t>
            </a:r>
            <a:r>
              <a:rPr lang="en-US" u="sng" dirty="0">
                <a:solidFill>
                  <a:schemeClr val="hlink"/>
                </a:solidFill>
                <a:hlinkClick r:id="rId4"/>
              </a:rPr>
              <a:t>https://www.youtube.com/watch?v=jd7Jdug5SRc</a:t>
            </a:r>
            <a:r>
              <a:rPr lang="en-US" dirty="0"/>
              <a:t> </a:t>
            </a:r>
            <a:endParaRPr dirty="0"/>
          </a:p>
        </p:txBody>
      </p:sp>
      <p:sp>
        <p:nvSpPr>
          <p:cNvPr id="141" name="Google Shape;141;g287a8955a7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87a8955a77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K20 Center. (n.d.). Conditioning: Pavlov’s dog experiment. [Image]. </a:t>
            </a:r>
            <a:endParaRPr/>
          </a:p>
        </p:txBody>
      </p:sp>
      <p:sp>
        <p:nvSpPr>
          <p:cNvPr id="148" name="Google Shape;148;g287a8955a7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87a8955a7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a:t>K20 Center. (n.d.). What do you meme. Strategies.</a:t>
            </a:r>
            <a:r>
              <a:rPr lang="en-US">
                <a:uFill>
                  <a:noFill/>
                </a:uFill>
                <a:hlinkClick r:id="rId3"/>
              </a:rPr>
              <a:t> </a:t>
            </a:r>
            <a:r>
              <a:rPr lang="en-US" u="sng">
                <a:solidFill>
                  <a:schemeClr val="hlink"/>
                </a:solidFill>
                <a:hlinkClick r:id="rId4"/>
              </a:rPr>
              <a:t>https://learn.k20center.ou.edu/strategy/984</a:t>
            </a:r>
            <a:r>
              <a:rPr lang="en-US"/>
              <a:t> </a:t>
            </a:r>
            <a:endParaRPr/>
          </a:p>
          <a:p>
            <a:pPr marL="0" lvl="0" indent="0" algn="l" rtl="0">
              <a:spcBef>
                <a:spcPts val="0"/>
              </a:spcBef>
              <a:spcAft>
                <a:spcPts val="0"/>
              </a:spcAft>
              <a:buClr>
                <a:schemeClr val="dk1"/>
              </a:buClr>
              <a:buSzPts val="1100"/>
              <a:buFont typeface="Arial"/>
              <a:buNone/>
            </a:pPr>
            <a:r>
              <a:rPr lang="en-US"/>
              <a:t>Halstied, L. (2023). Pavlov’s puppies meme. [Image]. </a:t>
            </a:r>
            <a:endParaRPr/>
          </a:p>
        </p:txBody>
      </p:sp>
      <p:sp>
        <p:nvSpPr>
          <p:cNvPr id="155" name="Google Shape;155;g287a8955a7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K20 Center. (n.d.). Think-Pair-Share. Strategies.</a:t>
            </a:r>
            <a:r>
              <a:rPr lang="en-US">
                <a:uFill>
                  <a:noFill/>
                </a:uFill>
                <a:hlinkClick r:id="rId3"/>
              </a:rPr>
              <a:t> </a:t>
            </a:r>
            <a:r>
              <a:rPr lang="en-US" u="sng">
                <a:solidFill>
                  <a:schemeClr val="hlink"/>
                </a:solidFill>
                <a:hlinkClick r:id="rId4"/>
              </a:rPr>
              <a:t>https://learn.k20center.ou.edu/strategy/139</a:t>
            </a:r>
            <a:r>
              <a:rPr lang="en-US" u="sng">
                <a:solidFill>
                  <a:schemeClr val="hlink"/>
                </a:solidFill>
              </a:rPr>
              <a:t> </a:t>
            </a:r>
            <a:endParaRPr u="sng">
              <a:solidFill>
                <a:schemeClr val="hlink"/>
              </a:solidFill>
            </a:endParaRPr>
          </a:p>
          <a:p>
            <a:pPr marL="0" lvl="0" indent="0" algn="l" rtl="0">
              <a:lnSpc>
                <a:spcPct val="100000"/>
              </a:lnSpc>
              <a:spcBef>
                <a:spcPts val="0"/>
              </a:spcBef>
              <a:spcAft>
                <a:spcPts val="0"/>
              </a:spcAft>
              <a:buSzPts val="1400"/>
              <a:buNone/>
            </a:pPr>
            <a:endParaRPr/>
          </a:p>
        </p:txBody>
      </p:sp>
      <p:sp>
        <p:nvSpPr>
          <p:cNvPr id="98" name="Google Shape;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87a8955a7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g287a8955a7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87a8955a7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9" name="Google Shape;129;g287a8955a7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7a8955a77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5" name="Google Shape;135;g287a8955a7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jd7Jdug5SRc?feature=oembed" TargetMode="External"/><Relationship Id="rId5" Type="http://schemas.openxmlformats.org/officeDocument/2006/relationships/hyperlink" Target="https://www.youtube.com/watch?v=jd7Jdug5SRc"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imgflip.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1"/>
          <p:cNvSpPr txBox="1">
            <a:spLocks noGrp="1"/>
          </p:cNvSpPr>
          <p:nvPr>
            <p:ph type="title"/>
          </p:nvPr>
        </p:nvSpPr>
        <p:spPr>
          <a:xfrm>
            <a:off x="457200" y="217441"/>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H-Chart</a:t>
            </a:r>
            <a:endParaRPr dirty="0"/>
          </a:p>
        </p:txBody>
      </p:sp>
      <p:sp>
        <p:nvSpPr>
          <p:cNvPr id="144" name="Google Shape;144;p31"/>
          <p:cNvSpPr txBox="1">
            <a:spLocks noGrp="1"/>
          </p:cNvSpPr>
          <p:nvPr>
            <p:ph type="body" idx="1"/>
          </p:nvPr>
        </p:nvSpPr>
        <p:spPr>
          <a:xfrm>
            <a:off x="457200" y="1127259"/>
            <a:ext cx="4343400" cy="3621000"/>
          </a:xfrm>
          <a:prstGeom prst="rect">
            <a:avLst/>
          </a:prstGeom>
          <a:noFill/>
          <a:ln>
            <a:noFill/>
          </a:ln>
        </p:spPr>
        <p:txBody>
          <a:bodyPr spcFirstLastPara="1" wrap="square" lIns="91400" tIns="91400" rIns="91400" bIns="91400" anchor="t" anchorCtr="0">
            <a:normAutofit/>
          </a:bodyPr>
          <a:lstStyle/>
          <a:p>
            <a:pPr marL="457200" lvl="0" indent="-381000" algn="l" rtl="0">
              <a:lnSpc>
                <a:spcPct val="100000"/>
              </a:lnSpc>
              <a:spcBef>
                <a:spcPts val="0"/>
              </a:spcBef>
              <a:spcAft>
                <a:spcPts val="0"/>
              </a:spcAft>
              <a:buSzPts val="2400"/>
              <a:buChar char="•"/>
            </a:pPr>
            <a:r>
              <a:rPr lang="en-US" sz="2000" dirty="0"/>
              <a:t>On the left side of your H-Chart, summarize the main points of the reading. </a:t>
            </a:r>
            <a:endParaRPr sz="2000" dirty="0"/>
          </a:p>
          <a:p>
            <a:pPr marL="457200" lvl="0" indent="-381000" algn="l" rtl="0">
              <a:lnSpc>
                <a:spcPct val="100000"/>
              </a:lnSpc>
              <a:spcBef>
                <a:spcPts val="0"/>
              </a:spcBef>
              <a:spcAft>
                <a:spcPts val="0"/>
              </a:spcAft>
              <a:buSzPts val="2400"/>
              <a:buChar char="•"/>
            </a:pPr>
            <a:r>
              <a:rPr lang="en-US" sz="2000" dirty="0"/>
              <a:t>On the right side, summarize the main points of the video.</a:t>
            </a:r>
            <a:endParaRPr sz="2000" dirty="0"/>
          </a:p>
          <a:p>
            <a:pPr marL="457200" lvl="0" indent="-381000" algn="l" rtl="0">
              <a:lnSpc>
                <a:spcPct val="100000"/>
              </a:lnSpc>
              <a:spcBef>
                <a:spcPts val="0"/>
              </a:spcBef>
              <a:spcAft>
                <a:spcPts val="0"/>
              </a:spcAft>
              <a:buSzPts val="2400"/>
              <a:buChar char="•"/>
            </a:pPr>
            <a:r>
              <a:rPr lang="en-US" sz="2000" dirty="0"/>
              <a:t>In  the middle, answer the question, “According to classical conditioning learning theory, how can behavior be influenced?” </a:t>
            </a:r>
            <a:endParaRPr sz="2000" dirty="0"/>
          </a:p>
        </p:txBody>
      </p:sp>
      <p:pic>
        <p:nvPicPr>
          <p:cNvPr id="2" name="Online Media 1" title="Pavlov’s Classical Conditioning">
            <a:hlinkClick r:id="" action="ppaction://media"/>
            <a:extLst>
              <a:ext uri="{FF2B5EF4-FFF2-40B4-BE49-F238E27FC236}">
                <a16:creationId xmlns:a16="http://schemas.microsoft.com/office/drawing/2014/main" id="{B87372B3-728E-941F-20C5-285B69CBCE35}"/>
              </a:ext>
            </a:extLst>
          </p:cNvPr>
          <p:cNvPicPr>
            <a:picLocks noRot="1" noChangeAspect="1"/>
          </p:cNvPicPr>
          <p:nvPr>
            <a:videoFile r:link="rId1"/>
          </p:nvPr>
        </p:nvPicPr>
        <p:blipFill>
          <a:blip r:embed="rId4"/>
          <a:stretch>
            <a:fillRect/>
          </a:stretch>
        </p:blipFill>
        <p:spPr>
          <a:xfrm>
            <a:off x="5306127" y="1198880"/>
            <a:ext cx="3380673" cy="1910080"/>
          </a:xfrm>
          <a:prstGeom prst="rect">
            <a:avLst/>
          </a:prstGeom>
        </p:spPr>
      </p:pic>
      <p:sp>
        <p:nvSpPr>
          <p:cNvPr id="3" name="TextBox 2">
            <a:extLst>
              <a:ext uri="{FF2B5EF4-FFF2-40B4-BE49-F238E27FC236}">
                <a16:creationId xmlns:a16="http://schemas.microsoft.com/office/drawing/2014/main" id="{27F9CEB8-F288-DD60-134D-CB80ABC20A03}"/>
              </a:ext>
            </a:extLst>
          </p:cNvPr>
          <p:cNvSpPr txBox="1"/>
          <p:nvPr/>
        </p:nvSpPr>
        <p:spPr>
          <a:xfrm>
            <a:off x="5397567" y="3162300"/>
            <a:ext cx="3380673" cy="523220"/>
          </a:xfrm>
          <a:prstGeom prst="rect">
            <a:avLst/>
          </a:prstGeom>
          <a:noFill/>
        </p:spPr>
        <p:txBody>
          <a:bodyPr wrap="square" rtlCol="0">
            <a:spAutoFit/>
          </a:bodyPr>
          <a:lstStyle/>
          <a:p>
            <a:r>
              <a:rPr lang="en-US" u="sng" dirty="0">
                <a:solidFill>
                  <a:schemeClr val="tx1"/>
                </a:solidFill>
                <a:hlinkClick r:id="rId5">
                  <a:extLst>
                    <a:ext uri="{A12FA001-AC4F-418D-AE19-62706E023703}">
                      <ahyp:hlinkClr xmlns:ahyp="http://schemas.microsoft.com/office/drawing/2018/hyperlinkcolor" val="tx"/>
                    </a:ext>
                  </a:extLst>
                </a:hlinkClick>
              </a:rPr>
              <a:t>https://www.youtube.com/watch?v=jd7Jdug5SRc</a:t>
            </a:r>
            <a:r>
              <a:rPr lang="en-US" u="sng" dirty="0">
                <a:solidFill>
                  <a:schemeClr val="tx1"/>
                </a:solidFill>
              </a:rPr>
              <a:t> </a:t>
            </a:r>
            <a:r>
              <a:rPr lang="en-US" dirty="0">
                <a:solidFill>
                  <a:schemeClr val="tx1"/>
                </a:solidFill>
              </a:rPr>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2"/>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Conditioning Chart</a:t>
            </a:r>
            <a:endParaRPr/>
          </a:p>
        </p:txBody>
      </p:sp>
      <p:sp>
        <p:nvSpPr>
          <p:cNvPr id="151" name="Google Shape;151;p32"/>
          <p:cNvSpPr txBox="1">
            <a:spLocks noGrp="1"/>
          </p:cNvSpPr>
          <p:nvPr>
            <p:ph type="body" idx="4294967295"/>
          </p:nvPr>
        </p:nvSpPr>
        <p:spPr>
          <a:xfrm>
            <a:off x="457200" y="1305059"/>
            <a:ext cx="5020500" cy="2485891"/>
          </a:xfrm>
          <a:prstGeom prst="rect">
            <a:avLst/>
          </a:prstGeom>
          <a:noFill/>
          <a:ln>
            <a:noFill/>
          </a:ln>
        </p:spPr>
        <p:txBody>
          <a:bodyPr spcFirstLastPara="1" wrap="square" lIns="91400" tIns="91400" rIns="91400" bIns="91400" anchor="t" anchorCtr="0">
            <a:normAutofit/>
          </a:bodyPr>
          <a:lstStyle/>
          <a:p>
            <a:pPr marL="457200" lvl="0" indent="-381000" algn="l" rtl="0">
              <a:lnSpc>
                <a:spcPct val="100000"/>
              </a:lnSpc>
              <a:spcBef>
                <a:spcPts val="0"/>
              </a:spcBef>
              <a:spcAft>
                <a:spcPts val="0"/>
              </a:spcAft>
              <a:buSzPts val="2400"/>
              <a:buChar char="•"/>
            </a:pPr>
            <a:r>
              <a:rPr lang="en-US" sz="2000" dirty="0"/>
              <a:t>On your graphic organizer, create your own conditioning chart. Use the example as a model.  </a:t>
            </a:r>
            <a:endParaRPr sz="2000" dirty="0"/>
          </a:p>
          <a:p>
            <a:pPr marL="457200" lvl="0" indent="-381000" algn="l" rtl="0">
              <a:lnSpc>
                <a:spcPct val="100000"/>
              </a:lnSpc>
              <a:spcBef>
                <a:spcPts val="0"/>
              </a:spcBef>
              <a:spcAft>
                <a:spcPts val="0"/>
              </a:spcAft>
              <a:buSzPts val="2400"/>
              <a:buChar char="•"/>
            </a:pPr>
            <a:r>
              <a:rPr lang="en-US" sz="2000" dirty="0"/>
              <a:t>Come up with your own example of classical conditioning and not one that you have already been shown. </a:t>
            </a:r>
            <a:endParaRPr sz="2000" dirty="0"/>
          </a:p>
        </p:txBody>
      </p:sp>
      <p:pic>
        <p:nvPicPr>
          <p:cNvPr id="152" name="Google Shape;152;p32"/>
          <p:cNvPicPr preferRelativeResize="0"/>
          <p:nvPr/>
        </p:nvPicPr>
        <p:blipFill>
          <a:blip r:embed="rId3">
            <a:alphaModFix/>
          </a:blip>
          <a:stretch>
            <a:fillRect/>
          </a:stretch>
        </p:blipFill>
        <p:spPr>
          <a:xfrm>
            <a:off x="5477700" y="890997"/>
            <a:ext cx="3361500" cy="3361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body" idx="1"/>
          </p:nvPr>
        </p:nvSpPr>
        <p:spPr>
          <a:xfrm>
            <a:off x="457200" y="1309350"/>
            <a:ext cx="4682100" cy="34341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SzPts val="2600"/>
              <a:buChar char="•"/>
            </a:pPr>
            <a:r>
              <a:rPr lang="en-US" sz="2000" dirty="0"/>
              <a:t>Create a Meme about classical conditioning: </a:t>
            </a:r>
            <a:r>
              <a:rPr lang="en-US" sz="2000" u="sng" dirty="0">
                <a:solidFill>
                  <a:srgbClr val="3C78D8"/>
                </a:solidFill>
                <a:hlinkClick r:id="rId3">
                  <a:extLst>
                    <a:ext uri="{A12FA001-AC4F-418D-AE19-62706E023703}">
                      <ahyp:hlinkClr xmlns:ahyp="http://schemas.microsoft.com/office/drawing/2018/hyperlinkcolor" val="tx"/>
                    </a:ext>
                  </a:extLst>
                </a:hlinkClick>
              </a:rPr>
              <a:t>https://imgflip.com/</a:t>
            </a:r>
            <a:r>
              <a:rPr lang="en-US" sz="2000" dirty="0">
                <a:solidFill>
                  <a:srgbClr val="3C78D8"/>
                </a:solidFill>
              </a:rPr>
              <a:t>.</a:t>
            </a:r>
            <a:endParaRPr sz="2000" dirty="0">
              <a:solidFill>
                <a:srgbClr val="3C78D8"/>
              </a:solidFill>
            </a:endParaRPr>
          </a:p>
          <a:p>
            <a:pPr marL="227012" lvl="0" indent="-227012" algn="l" rtl="0">
              <a:lnSpc>
                <a:spcPct val="100000"/>
              </a:lnSpc>
              <a:spcBef>
                <a:spcPts val="0"/>
              </a:spcBef>
              <a:spcAft>
                <a:spcPts val="0"/>
              </a:spcAft>
              <a:buClr>
                <a:schemeClr val="accent4"/>
              </a:buClr>
              <a:buSzPts val="2600"/>
              <a:buFont typeface="Arial"/>
              <a:buChar char="•"/>
            </a:pPr>
            <a:r>
              <a:rPr lang="en-US" sz="2000" dirty="0"/>
              <a:t>Be ready to share your meme and rationale with the class.</a:t>
            </a:r>
            <a:endParaRPr sz="2000" dirty="0"/>
          </a:p>
          <a:p>
            <a:pPr marL="1645836" lvl="7" indent="-60952" algn="l" rtl="0">
              <a:lnSpc>
                <a:spcPct val="100000"/>
              </a:lnSpc>
              <a:spcBef>
                <a:spcPts val="240"/>
              </a:spcBef>
              <a:spcAft>
                <a:spcPts val="0"/>
              </a:spcAft>
              <a:buSzPts val="1200"/>
              <a:buFont typeface="Calibri"/>
              <a:buNone/>
            </a:pPr>
            <a:endParaRPr dirty="0"/>
          </a:p>
        </p:txBody>
      </p:sp>
      <p:sp>
        <p:nvSpPr>
          <p:cNvPr id="158" name="Google Shape;158;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What Do You Meme?</a:t>
            </a:r>
            <a:endParaRPr/>
          </a:p>
        </p:txBody>
      </p:sp>
      <p:pic>
        <p:nvPicPr>
          <p:cNvPr id="159" name="Google Shape;159;p33"/>
          <p:cNvPicPr preferRelativeResize="0"/>
          <p:nvPr/>
        </p:nvPicPr>
        <p:blipFill>
          <a:blip r:embed="rId4">
            <a:alphaModFix/>
          </a:blip>
          <a:stretch>
            <a:fillRect/>
          </a:stretch>
        </p:blipFill>
        <p:spPr>
          <a:xfrm>
            <a:off x="5562400" y="734722"/>
            <a:ext cx="2181469" cy="36740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536702" y="5884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Pavlov’s Puppies</a:t>
            </a:r>
            <a:endParaRPr dirty="0"/>
          </a:p>
        </p:txBody>
      </p:sp>
      <p:sp>
        <p:nvSpPr>
          <p:cNvPr id="95" name="Google Shape;95;p23"/>
          <p:cNvSpPr txBox="1">
            <a:spLocks noGrp="1"/>
          </p:cNvSpPr>
          <p:nvPr>
            <p:ph type="subTitle" idx="1"/>
          </p:nvPr>
        </p:nvSpPr>
        <p:spPr>
          <a:xfrm>
            <a:off x="644700" y="216535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Classical Conditioning </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Think-Pair-Share</a:t>
            </a:r>
            <a:endParaRPr/>
          </a:p>
        </p:txBody>
      </p:sp>
      <p:sp>
        <p:nvSpPr>
          <p:cNvPr id="101" name="Google Shape;101;p2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p>
            <a:pPr marL="457200" lvl="0" indent="-381000" algn="l" rtl="0">
              <a:lnSpc>
                <a:spcPct val="100000"/>
              </a:lnSpc>
              <a:spcBef>
                <a:spcPts val="0"/>
              </a:spcBef>
              <a:spcAft>
                <a:spcPts val="0"/>
              </a:spcAft>
              <a:buSzPts val="2400"/>
              <a:buChar char="•"/>
            </a:pPr>
            <a:r>
              <a:rPr lang="en-US" sz="2400"/>
              <a:t>What do you do when you hear your phone ding or vibrate?</a:t>
            </a:r>
            <a:endParaRPr sz="2400"/>
          </a:p>
          <a:p>
            <a:pPr marL="457200" lvl="0" indent="-381000" algn="l" rtl="0">
              <a:lnSpc>
                <a:spcPct val="100000"/>
              </a:lnSpc>
              <a:spcBef>
                <a:spcPts val="0"/>
              </a:spcBef>
              <a:spcAft>
                <a:spcPts val="0"/>
              </a:spcAft>
              <a:buSzPts val="2400"/>
              <a:buChar char="•"/>
            </a:pPr>
            <a:r>
              <a:rPr lang="en-US" sz="2400"/>
              <a:t>What do you do when the bell rings at the end of class?</a:t>
            </a:r>
            <a:endParaRPr sz="2400"/>
          </a:p>
          <a:p>
            <a:pPr marL="457200" lvl="0" indent="-381000" algn="l" rtl="0">
              <a:lnSpc>
                <a:spcPct val="100000"/>
              </a:lnSpc>
              <a:spcBef>
                <a:spcPts val="0"/>
              </a:spcBef>
              <a:spcAft>
                <a:spcPts val="0"/>
              </a:spcAft>
              <a:buSzPts val="2400"/>
              <a:buChar char="•"/>
            </a:pPr>
            <a:r>
              <a:rPr lang="en-US" sz="2400"/>
              <a:t>What do you do when someone sneezes?</a:t>
            </a:r>
            <a:endParaRPr sz="2400"/>
          </a:p>
          <a:p>
            <a:pPr marL="457200" lvl="0" indent="-381000" algn="l" rtl="0">
              <a:lnSpc>
                <a:spcPct val="100000"/>
              </a:lnSpc>
              <a:spcBef>
                <a:spcPts val="0"/>
              </a:spcBef>
              <a:spcAft>
                <a:spcPts val="0"/>
              </a:spcAft>
              <a:buSzPts val="2400"/>
              <a:buChar char="•"/>
            </a:pPr>
            <a:r>
              <a:rPr lang="en-US" sz="2400"/>
              <a:t>How did you learn these three behaviors?</a:t>
            </a:r>
            <a:endParaRPr sz="2400"/>
          </a:p>
        </p:txBody>
      </p:sp>
      <p:pic>
        <p:nvPicPr>
          <p:cNvPr id="102" name="Google Shape;102;p24"/>
          <p:cNvPicPr preferRelativeResize="0"/>
          <p:nvPr/>
        </p:nvPicPr>
        <p:blipFill>
          <a:blip r:embed="rId3">
            <a:alphaModFix/>
          </a:blip>
          <a:stretch>
            <a:fillRect/>
          </a:stretch>
        </p:blipFill>
        <p:spPr>
          <a:xfrm>
            <a:off x="5477814" y="1819272"/>
            <a:ext cx="3219450" cy="1504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08" name="Google Shape;108;p2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Clr>
                <a:srgbClr val="000000"/>
              </a:buClr>
              <a:buSzPts val="2600"/>
              <a:buFont typeface="Arial"/>
              <a:buNone/>
            </a:pPr>
            <a:r>
              <a:rPr lang="en-US"/>
              <a:t>How is behavior influenced?</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454152" y="61290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14" name="Google Shape;114;p2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fontScale="70000" lnSpcReduction="20000"/>
          </a:bodyPr>
          <a:lstStyle/>
          <a:p>
            <a:pPr marL="457200" lvl="0" indent="-366499" algn="l" rtl="0">
              <a:lnSpc>
                <a:spcPct val="100000"/>
              </a:lnSpc>
              <a:spcBef>
                <a:spcPts val="0"/>
              </a:spcBef>
              <a:spcAft>
                <a:spcPts val="0"/>
              </a:spcAft>
              <a:buSzPct val="100000"/>
              <a:buChar char="•"/>
            </a:pPr>
            <a:r>
              <a:rPr lang="en-US" sz="3948"/>
              <a:t>Explain the stages of classical conditioning.</a:t>
            </a:r>
            <a:endParaRPr sz="3948"/>
          </a:p>
          <a:p>
            <a:pPr marL="457200" lvl="0" indent="-366499" algn="l" rtl="0">
              <a:lnSpc>
                <a:spcPct val="100000"/>
              </a:lnSpc>
              <a:spcBef>
                <a:spcPts val="0"/>
              </a:spcBef>
              <a:spcAft>
                <a:spcPts val="0"/>
              </a:spcAft>
              <a:buSzPct val="100000"/>
              <a:buChar char="•"/>
            </a:pPr>
            <a:r>
              <a:rPr lang="en-US" sz="3948"/>
              <a:t>Identify real-life situations where classical conditioning can change behavior.</a:t>
            </a:r>
            <a:endParaRPr sz="3948"/>
          </a:p>
          <a:p>
            <a:pPr marL="398463" lvl="0" indent="-177800" algn="l" rtl="0">
              <a:lnSpc>
                <a:spcPct val="100000"/>
              </a:lnSpc>
              <a:spcBef>
                <a:spcPts val="0"/>
              </a:spcBef>
              <a:spcAft>
                <a:spcPts val="0"/>
              </a:spcAft>
              <a:buClr>
                <a:schemeClr val="lt1"/>
              </a:buClr>
              <a:buSzPct val="1000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76250" y="1144252"/>
            <a:ext cx="8229600" cy="3434098"/>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dirty="0"/>
              <a:t>Look at your conditioning scenarios handout and decide which response is appropriate:</a:t>
            </a:r>
            <a:endParaRPr dirty="0"/>
          </a:p>
          <a:p>
            <a:pPr marL="580629" lvl="1" indent="-285750">
              <a:buFont typeface="Wingdings" panose="05000000000000000000" pitchFamily="2" charset="2"/>
              <a:buChar char="§"/>
            </a:pPr>
            <a:r>
              <a:rPr lang="en-US" sz="1800" dirty="0"/>
              <a:t>Unconditioned Stimulus (US): A stimulus that leads to an automatic response.</a:t>
            </a:r>
            <a:endParaRPr sz="1800" dirty="0"/>
          </a:p>
          <a:p>
            <a:pPr marL="580629" lvl="1" indent="-285750" algn="l" rtl="0">
              <a:lnSpc>
                <a:spcPct val="100000"/>
              </a:lnSpc>
              <a:spcBef>
                <a:spcPts val="400"/>
              </a:spcBef>
              <a:spcAft>
                <a:spcPts val="0"/>
              </a:spcAft>
              <a:buSzPts val="2000"/>
              <a:buFont typeface="Wingdings" panose="05000000000000000000" pitchFamily="2" charset="2"/>
              <a:buChar char="§"/>
            </a:pPr>
            <a:r>
              <a:rPr lang="en-US" sz="1800" dirty="0"/>
              <a:t>Unconditioned Response (UR): An unlearned, automatic response that occurs naturally in reaction to an unconditioned stimulus. </a:t>
            </a:r>
            <a:endParaRPr sz="1800" dirty="0"/>
          </a:p>
          <a:p>
            <a:pPr marL="580629" lvl="1" indent="-285750" algn="l" rtl="0">
              <a:lnSpc>
                <a:spcPct val="100000"/>
              </a:lnSpc>
              <a:spcBef>
                <a:spcPts val="400"/>
              </a:spcBef>
              <a:spcAft>
                <a:spcPts val="0"/>
              </a:spcAft>
              <a:buSzPts val="2000"/>
              <a:buFont typeface="Wingdings" panose="05000000000000000000" pitchFamily="2" charset="2"/>
              <a:buChar char="§"/>
            </a:pPr>
            <a:r>
              <a:rPr lang="en-US" sz="1800" dirty="0"/>
              <a:t>Conditioned Stimulus (CS): A previously neutral stimulus that, after becoming associated with the unconditioned stimulus, eventually triggers a conditioned response.</a:t>
            </a:r>
            <a:endParaRPr sz="1800" dirty="0"/>
          </a:p>
          <a:p>
            <a:pPr marL="580629" lvl="1" indent="-285750" algn="l" rtl="0">
              <a:lnSpc>
                <a:spcPct val="100000"/>
              </a:lnSpc>
              <a:spcBef>
                <a:spcPts val="400"/>
              </a:spcBef>
              <a:spcAft>
                <a:spcPts val="0"/>
              </a:spcAft>
              <a:buSzPts val="2000"/>
              <a:buFont typeface="Wingdings" panose="05000000000000000000" pitchFamily="2" charset="2"/>
              <a:buChar char="§"/>
            </a:pPr>
            <a:r>
              <a:rPr lang="en-US" sz="1800" dirty="0"/>
              <a:t>Conditioned Response (CR): A learned response to a previously neutral stimulus. </a:t>
            </a:r>
            <a:endParaRPr sz="1800" dirty="0"/>
          </a:p>
          <a:p>
            <a:pPr marL="1645836" lvl="7" indent="-60951" algn="l" rtl="0">
              <a:lnSpc>
                <a:spcPct val="100000"/>
              </a:lnSpc>
              <a:spcBef>
                <a:spcPts val="240"/>
              </a:spcBef>
              <a:spcAft>
                <a:spcPts val="0"/>
              </a:spcAft>
              <a:buSzPts val="1200"/>
              <a:buFont typeface="Calibri"/>
              <a:buNone/>
            </a:pPr>
            <a:endParaRPr dirty="0"/>
          </a:p>
        </p:txBody>
      </p:sp>
      <p:sp>
        <p:nvSpPr>
          <p:cNvPr id="120" name="Google Shape;120;p27"/>
          <p:cNvSpPr txBox="1">
            <a:spLocks noGrp="1"/>
          </p:cNvSpPr>
          <p:nvPr>
            <p:ph type="title"/>
          </p:nvPr>
        </p:nvSpPr>
        <p:spPr>
          <a:xfrm>
            <a:off x="457200" y="19929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Conditioning Scenarios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a:t>Getting a flu shot (US) hurts and makes a child cry (UR). The child associates the needle (CS) with getting hurt and cries at the sight of the needle (CR).</a:t>
            </a:r>
            <a:endParaRPr/>
          </a:p>
        </p:txBody>
      </p:sp>
      <p:sp>
        <p:nvSpPr>
          <p:cNvPr id="126" name="Google Shape;126;p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Conditioning Scenario Example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a:spLocks noGrp="1"/>
          </p:cNvSpPr>
          <p:nvPr>
            <p:ph type="body" idx="1"/>
          </p:nvPr>
        </p:nvSpPr>
        <p:spPr>
          <a:xfrm>
            <a:off x="457200" y="1083652"/>
            <a:ext cx="8229600" cy="34341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dirty="0"/>
              <a:t>Solutions</a:t>
            </a:r>
            <a:endParaRPr dirty="0"/>
          </a:p>
          <a:p>
            <a:pPr marL="637779" lvl="1" indent="-342900" algn="l" rtl="0">
              <a:lnSpc>
                <a:spcPct val="100000"/>
              </a:lnSpc>
              <a:spcBef>
                <a:spcPts val="400"/>
              </a:spcBef>
              <a:spcAft>
                <a:spcPts val="0"/>
              </a:spcAft>
              <a:buSzPts val="2000"/>
              <a:buFont typeface="Wingdings" panose="05000000000000000000" pitchFamily="2" charset="2"/>
              <a:buChar char="§"/>
            </a:pPr>
            <a:r>
              <a:rPr lang="en-US" sz="1800" dirty="0"/>
              <a:t>Every time Jim’s computer plays the sound to shut down (US), he offers Dwight a mint (UR). Dwight associates the sound of the computer shutting down (CS) with asking for a mint (CR).</a:t>
            </a:r>
            <a:endParaRPr sz="1800" dirty="0"/>
          </a:p>
          <a:p>
            <a:pPr marL="637779" lvl="1" indent="-342900" algn="l" rtl="0">
              <a:lnSpc>
                <a:spcPct val="100000"/>
              </a:lnSpc>
              <a:spcBef>
                <a:spcPts val="400"/>
              </a:spcBef>
              <a:spcAft>
                <a:spcPts val="0"/>
              </a:spcAft>
              <a:buSzPts val="2000"/>
              <a:buFont typeface="Wingdings" panose="05000000000000000000" pitchFamily="2" charset="2"/>
              <a:buChar char="§"/>
            </a:pPr>
            <a:r>
              <a:rPr lang="en-US" sz="1800" dirty="0"/>
              <a:t>For every book she reads (UR), the school gives Shawna a pizza, her favorite food (US). Shawna reads more books (CR) so that she can get more tasty pizza (CS).</a:t>
            </a:r>
            <a:endParaRPr sz="1800" dirty="0"/>
          </a:p>
          <a:p>
            <a:pPr marL="580629" lvl="1" indent="-285750" algn="l" rtl="0">
              <a:lnSpc>
                <a:spcPct val="100000"/>
              </a:lnSpc>
              <a:spcBef>
                <a:spcPts val="400"/>
              </a:spcBef>
              <a:spcAft>
                <a:spcPts val="0"/>
              </a:spcAft>
              <a:buSzPts val="2000"/>
              <a:buFont typeface="Wingdings" panose="05000000000000000000" pitchFamily="2" charset="2"/>
              <a:buChar char="§"/>
            </a:pPr>
            <a:r>
              <a:rPr lang="en-US" sz="1800" dirty="0"/>
              <a:t>During a holiday, festive music is played (US). People are often happy and receive gifts during the holidays (UR). When people hear festive music (CS), they feel happy and ready for the holiday (CR).</a:t>
            </a:r>
            <a:endParaRPr sz="1800" dirty="0"/>
          </a:p>
        </p:txBody>
      </p:sp>
      <p:sp>
        <p:nvSpPr>
          <p:cNvPr id="132" name="Google Shape;132;p29"/>
          <p:cNvSpPr txBox="1">
            <a:spLocks noGrp="1"/>
          </p:cNvSpPr>
          <p:nvPr>
            <p:ph type="title"/>
          </p:nvPr>
        </p:nvSpPr>
        <p:spPr>
          <a:xfrm>
            <a:off x="457200" y="1675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Conditioning Scenarios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body" idx="1"/>
          </p:nvPr>
        </p:nvSpPr>
        <p:spPr>
          <a:xfrm>
            <a:off x="439875" y="1344002"/>
            <a:ext cx="8229600" cy="34341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dirty="0"/>
              <a:t>Solutions</a:t>
            </a:r>
            <a:endParaRPr dirty="0"/>
          </a:p>
          <a:p>
            <a:pPr marL="580629" lvl="1" indent="-285750" algn="l" rtl="0">
              <a:lnSpc>
                <a:spcPct val="100000"/>
              </a:lnSpc>
              <a:spcBef>
                <a:spcPts val="400"/>
              </a:spcBef>
              <a:spcAft>
                <a:spcPts val="0"/>
              </a:spcAft>
              <a:buSzPts val="2000"/>
              <a:buFont typeface="Wingdings" panose="05000000000000000000" pitchFamily="2" charset="2"/>
              <a:buChar char="§"/>
            </a:pPr>
            <a:r>
              <a:rPr lang="en-US" sz="1800" dirty="0"/>
              <a:t>The first time Katrina went to the beach (US), she got a bad sunburn (UR). Katrina now avoids trips to the beach (CR) because she is afraid of another sunburn (CS).</a:t>
            </a:r>
            <a:endParaRPr sz="1800" dirty="0"/>
          </a:p>
          <a:p>
            <a:pPr marL="637779" lvl="1" indent="-342900" algn="l" rtl="0">
              <a:lnSpc>
                <a:spcPct val="100000"/>
              </a:lnSpc>
              <a:spcBef>
                <a:spcPts val="400"/>
              </a:spcBef>
              <a:spcAft>
                <a:spcPts val="0"/>
              </a:spcAft>
              <a:buSzPts val="2000"/>
              <a:buFont typeface="Wingdings" panose="05000000000000000000" pitchFamily="2" charset="2"/>
              <a:buChar char="§"/>
            </a:pPr>
            <a:r>
              <a:rPr lang="en-US" sz="1800" dirty="0"/>
              <a:t>When Manuel sees the doctor (US), he gets a piece of candy (UR). Manuel starts to like going to the doctor (CR) because he looks forward to getting candy (CS).</a:t>
            </a:r>
            <a:endParaRPr sz="1800" dirty="0"/>
          </a:p>
        </p:txBody>
      </p:sp>
      <p:sp>
        <p:nvSpPr>
          <p:cNvPr id="138" name="Google Shape;138;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Conditioning Scenarios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679</Words>
  <Application>Microsoft Office PowerPoint</Application>
  <PresentationFormat>On-screen Show (16:9)</PresentationFormat>
  <Paragraphs>46</Paragraphs>
  <Slides>12</Slides>
  <Notes>12</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LEARN theme</vt:lpstr>
      <vt:lpstr>LEARN theme</vt:lpstr>
      <vt:lpstr>PowerPoint Presentation</vt:lpstr>
      <vt:lpstr>Pavlov’s Puppies</vt:lpstr>
      <vt:lpstr>Think-Pair-Share</vt:lpstr>
      <vt:lpstr>Essential Question</vt:lpstr>
      <vt:lpstr>Lesson Objectives</vt:lpstr>
      <vt:lpstr>Conditioning Scenarios</vt:lpstr>
      <vt:lpstr>Conditioning Scenario Example</vt:lpstr>
      <vt:lpstr>Conditioning Scenarios</vt:lpstr>
      <vt:lpstr>Conditioning Scenarios</vt:lpstr>
      <vt:lpstr>H-Chart</vt:lpstr>
      <vt:lpstr>Conditioning Chart</vt:lpstr>
      <vt:lpstr>What Do You Meme?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Halstied, Laura E.</dc:creator>
  <cp:lastModifiedBy>Halstied, Laura E.</cp:lastModifiedBy>
  <cp:revision>4</cp:revision>
  <dcterms:modified xsi:type="dcterms:W3CDTF">2023-10-18T13:54:05Z</dcterms:modified>
</cp:coreProperties>
</file>