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4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1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62" r:id="rId21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4" roundtripDataSignature="AMtx7mif31q0td4PP53aE4j6L5ZpsS/p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0544"/>
  </p:normalViewPr>
  <p:slideViewPr>
    <p:cSldViewPr snapToGrid="0">
      <p:cViewPr varScale="1">
        <p:scale>
          <a:sx n="129" d="100"/>
          <a:sy n="129" d="100"/>
        </p:scale>
        <p:origin x="17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1.fntdata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" name="Google Shape;7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8425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1049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0311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3455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32673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097924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15108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19029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222664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c05525206a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c05525206a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c05525206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c05525206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6640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4472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4195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05525206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05525206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I think / we think.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186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5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5" name="Google Shape;55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>
                <a:solidFill>
                  <a:srgbClr val="971D2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3" name="Google Shape;6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70" name="Google Shape;70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" name="Google Shape;13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9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6" name="Google Shape;2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0" name="Google Shape;30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5" name="Google Shape;35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8" name="Google Shape;3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1" r:id="rId11"/>
    <p:sldLayoutId id="2147483662" r:id="rId12"/>
    <p:sldLayoutId id="2147483663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hyperlink" Target="http://www.youtube.com/watch?v=9gy-1Z2Sa-c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hyperlink" Target="http://www.youtube.com/watch?v=9gy-1Z2Sa-c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hyperlink" Target="http://www.youtube.com/watch?v=EVS_yYQoLJ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EVS_yYQoLJ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Review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Review your </a:t>
            </a:r>
            <a:r>
              <a:rPr lang="en-US" dirty="0" err="1"/>
              <a:t>sketchnotes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>
              <a:buClr>
                <a:srgbClr val="991B1E"/>
              </a:buClr>
            </a:pPr>
            <a:r>
              <a:rPr lang="en-US" dirty="0"/>
              <a:t>What </a:t>
            </a:r>
            <a:r>
              <a:rPr lang="en-US" b="1" dirty="0"/>
              <a:t>feelings</a:t>
            </a:r>
            <a:r>
              <a:rPr lang="en-US" dirty="0"/>
              <a:t> come through in your drawings? </a:t>
            </a:r>
          </a:p>
          <a:p>
            <a:pPr indent="0">
              <a:buNone/>
            </a:pPr>
            <a:endParaRPr lang="en-US" dirty="0"/>
          </a:p>
          <a:p>
            <a:pPr>
              <a:buClr>
                <a:srgbClr val="991B1E"/>
              </a:buClr>
            </a:pPr>
            <a:r>
              <a:rPr lang="en-US" dirty="0"/>
              <a:t>Which parts of the story made you feel this way? </a:t>
            </a:r>
          </a:p>
        </p:txBody>
      </p:sp>
    </p:spTree>
    <p:extLst>
      <p:ext uri="{BB962C8B-B14F-4D97-AF65-F5344CB8AC3E}">
        <p14:creationId xmlns:p14="http://schemas.microsoft.com/office/powerpoint/2010/main" val="3516321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Mood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Mood</a:t>
            </a:r>
            <a:r>
              <a:rPr lang="en-US" dirty="0"/>
              <a:t> is a literary term that describes the feeling an author creates through their writing.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How can an author create a specific mood? </a:t>
            </a:r>
          </a:p>
        </p:txBody>
      </p:sp>
    </p:spTree>
    <p:extLst>
      <p:ext uri="{BB962C8B-B14F-4D97-AF65-F5344CB8AC3E}">
        <p14:creationId xmlns:p14="http://schemas.microsoft.com/office/powerpoint/2010/main" val="4026276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Author’s Style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b="1" dirty="0"/>
              <a:t>Author’s style </a:t>
            </a:r>
            <a:r>
              <a:rPr lang="en-US" dirty="0"/>
              <a:t>is the way an author uses language to express or establish the mood of their writing.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/>
              <a:t>When you analyze an author’s style, look for the following important literary elements…</a:t>
            </a:r>
          </a:p>
        </p:txBody>
      </p:sp>
    </p:spTree>
    <p:extLst>
      <p:ext uri="{BB962C8B-B14F-4D97-AF65-F5344CB8AC3E}">
        <p14:creationId xmlns:p14="http://schemas.microsoft.com/office/powerpoint/2010/main" val="3734512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Simile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A </a:t>
            </a:r>
            <a:r>
              <a:rPr lang="en-US" b="1" dirty="0"/>
              <a:t>simile</a:t>
            </a:r>
            <a:r>
              <a:rPr lang="en-US" dirty="0"/>
              <a:t> is a comparison between two unlike things using “like” or “as.”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en-US" dirty="0"/>
          </a:p>
          <a:p>
            <a:pPr marL="457200" lvl="1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600" dirty="0"/>
              <a:t>Example: “Her eyes glinted in the dark like the gleam of a distant, haunted lighthouse.”</a:t>
            </a:r>
          </a:p>
        </p:txBody>
      </p:sp>
    </p:spTree>
    <p:extLst>
      <p:ext uri="{BB962C8B-B14F-4D97-AF65-F5344CB8AC3E}">
        <p14:creationId xmlns:p14="http://schemas.microsoft.com/office/powerpoint/2010/main" val="226670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Metaphor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A </a:t>
            </a:r>
            <a:r>
              <a:rPr lang="en-US" b="1" dirty="0"/>
              <a:t>metaphor</a:t>
            </a:r>
            <a:r>
              <a:rPr lang="en-US" dirty="0"/>
              <a:t>, like a simile, is a comparison between two unlike things, but a metaphor does not use “like” or “as.”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en-US" dirty="0"/>
          </a:p>
          <a:p>
            <a:pPr marL="457200" lvl="1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600" dirty="0"/>
              <a:t>Example: “The storm outside was a raging beast, clawing at the windows and howling its fury into the night.”</a:t>
            </a:r>
          </a:p>
        </p:txBody>
      </p:sp>
    </p:spTree>
    <p:extLst>
      <p:ext uri="{BB962C8B-B14F-4D97-AF65-F5344CB8AC3E}">
        <p14:creationId xmlns:p14="http://schemas.microsoft.com/office/powerpoint/2010/main" val="650766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Repetition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b="1" dirty="0"/>
              <a:t>Repetition</a:t>
            </a:r>
            <a:r>
              <a:rPr lang="en-US" dirty="0"/>
              <a:t> is when an author repeats certain words, phrases, or even sentences to achieve a certain effect in writing.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en-US" dirty="0"/>
          </a:p>
          <a:p>
            <a:pPr marL="457200" lvl="1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600" dirty="0"/>
              <a:t>Example: "The shadows grew longer, the shadows grew darker, and the shadows seemed to consume the very light of day."</a:t>
            </a:r>
          </a:p>
        </p:txBody>
      </p:sp>
    </p:spTree>
    <p:extLst>
      <p:ext uri="{BB962C8B-B14F-4D97-AF65-F5344CB8AC3E}">
        <p14:creationId xmlns:p14="http://schemas.microsoft.com/office/powerpoint/2010/main" val="672718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67139" y="229892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Imagery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67139" y="1153436"/>
            <a:ext cx="7971183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400" b="1" dirty="0"/>
              <a:t>Imagery</a:t>
            </a:r>
            <a:r>
              <a:rPr lang="en-US" sz="2400" dirty="0"/>
              <a:t> is when an author uses descriptive sensory words to “paint a picture” for the reader. Imagery can include all five senses—taste, touch, sound, sight, and smell.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457200" lvl="1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400" dirty="0"/>
              <a:t>Example: “A dull, unsettling silence filled the dimly lit room, where only the faint drip of a leaky ceiling made a sound. The walls, lined with dusty, moth-eaten tapestries, seemed to close in with every heartbeat. In the center of the room, an old, cobweb-covered mirror reflected not just the room but a chilling sense of being watched from behind its glass.”</a:t>
            </a:r>
          </a:p>
        </p:txBody>
      </p:sp>
    </p:spTree>
    <p:extLst>
      <p:ext uri="{BB962C8B-B14F-4D97-AF65-F5344CB8AC3E}">
        <p14:creationId xmlns:p14="http://schemas.microsoft.com/office/powerpoint/2010/main" val="2440461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67139" y="349162"/>
            <a:ext cx="8209722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>
              <a:buSzPts val="1250"/>
            </a:pPr>
            <a:r>
              <a:rPr lang="en-US" sz="3400" dirty="0"/>
              <a:t>Why-Lighting in “The Tell-Tale Heart”</a:t>
            </a:r>
            <a:endParaRPr sz="3400"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67139" y="1272706"/>
            <a:ext cx="6142383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Look for examples of literary devices in “The Tell-Tale Heart” and highlight them as you listen to the text.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After reading the story, use your highlighted information to fill out the remaining sections on your Literary Devices Chart.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Be prepared to share your responses with the class.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en-US" dirty="0"/>
          </a:p>
        </p:txBody>
      </p:sp>
      <p:pic>
        <p:nvPicPr>
          <p:cNvPr id="2" name="Google Shape;157;p13" title="Why-Lighting.png">
            <a:extLst>
              <a:ext uri="{FF2B5EF4-FFF2-40B4-BE49-F238E27FC236}">
                <a16:creationId xmlns:a16="http://schemas.microsoft.com/office/drawing/2014/main" id="{2C356FAB-1448-35BC-FFE2-9BF39AF1DDA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53418" y="-159146"/>
            <a:ext cx="1881252" cy="1881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156;p13" title="K20 Center 10 minute timer">
            <a:hlinkClick r:id="rId4"/>
            <a:extLst>
              <a:ext uri="{FF2B5EF4-FFF2-40B4-BE49-F238E27FC236}">
                <a16:creationId xmlns:a16="http://schemas.microsoft.com/office/drawing/2014/main" id="{3D443727-8C88-DB42-F12F-FBCF216D302E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79725" y="1504857"/>
            <a:ext cx="2254945" cy="12684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379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Gallery Walk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6003235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Walk around the room and observe your classmates’ sketches. As you observe, notice and think about the following: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lnSpc>
                <a:spcPct val="80000"/>
              </a:lnSpc>
              <a:spcBef>
                <a:spcPts val="0"/>
              </a:spcBef>
              <a:buClr>
                <a:srgbClr val="991B1E"/>
              </a:buClr>
            </a:pPr>
            <a:r>
              <a:rPr lang="en-US" dirty="0"/>
              <a:t>What mood word does the sketch make you think of or feel? </a:t>
            </a:r>
          </a:p>
          <a:p>
            <a:pPr>
              <a:lnSpc>
                <a:spcPct val="80000"/>
              </a:lnSpc>
              <a:spcBef>
                <a:spcPts val="0"/>
              </a:spcBef>
              <a:buClr>
                <a:srgbClr val="991B1E"/>
              </a:buClr>
            </a:pPr>
            <a:r>
              <a:rPr lang="en-US" dirty="0"/>
              <a:t>What elements of the sketch make you think of or feel this mood?</a:t>
            </a:r>
          </a:p>
        </p:txBody>
      </p:sp>
      <p:pic>
        <p:nvPicPr>
          <p:cNvPr id="2" name="Google Shape;164;p14" title="Gallery Walk Carousel.png">
            <a:extLst>
              <a:ext uri="{FF2B5EF4-FFF2-40B4-BE49-F238E27FC236}">
                <a16:creationId xmlns:a16="http://schemas.microsoft.com/office/drawing/2014/main" id="{5A1AD133-A330-78F6-A9C9-E84A7255651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8730" y="207878"/>
            <a:ext cx="2192395" cy="110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56;p13" title="K20 Center 10 minute timer">
            <a:hlinkClick r:id="rId4"/>
            <a:extLst>
              <a:ext uri="{FF2B5EF4-FFF2-40B4-BE49-F238E27FC236}">
                <a16:creationId xmlns:a16="http://schemas.microsoft.com/office/drawing/2014/main" id="{6AC05F70-3AE4-11B6-5C93-3CA0BC7499B6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79725" y="1504857"/>
            <a:ext cx="2254945" cy="12684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770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c05525206a_0_26"/>
          <p:cNvSpPr txBox="1">
            <a:spLocks noGrp="1"/>
          </p:cNvSpPr>
          <p:nvPr>
            <p:ph type="title"/>
          </p:nvPr>
        </p:nvSpPr>
        <p:spPr>
          <a:xfrm>
            <a:off x="530352" y="401143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Reflection</a:t>
            </a:r>
            <a:endParaRPr dirty="0"/>
          </a:p>
        </p:txBody>
      </p:sp>
      <p:sp>
        <p:nvSpPr>
          <p:cNvPr id="111" name="Google Shape;111;g2c05525206a_0_26"/>
          <p:cNvSpPr txBox="1">
            <a:spLocks noGrp="1"/>
          </p:cNvSpPr>
          <p:nvPr>
            <p:ph type="body" idx="1"/>
          </p:nvPr>
        </p:nvSpPr>
        <p:spPr>
          <a:xfrm>
            <a:off x="530349" y="1442091"/>
            <a:ext cx="8414867" cy="3209421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63500" indent="0">
              <a:lnSpc>
                <a:spcPct val="80000"/>
              </a:lnSpc>
              <a:spcBef>
                <a:spcPts val="0"/>
              </a:spcBef>
              <a:buClr>
                <a:srgbClr val="FFFFFF"/>
              </a:buClr>
              <a:buSzPts val="2600"/>
            </a:pPr>
            <a:r>
              <a:rPr lang="en-US" sz="2600" dirty="0">
                <a:solidFill>
                  <a:srgbClr val="FFFFFF"/>
                </a:solidFill>
              </a:rPr>
              <a:t>Reflect on what you learned by responding to the following questions in two complete paragraphs: </a:t>
            </a:r>
          </a:p>
          <a:p>
            <a:pPr lvl="1" indent="-228599">
              <a:lnSpc>
                <a:spcPct val="80000"/>
              </a:lnSpc>
              <a:spcBef>
                <a:spcPts val="1200"/>
              </a:spcBef>
              <a:buClr>
                <a:srgbClr val="FFFFFF"/>
              </a:buClr>
              <a:buSzPts val="2210"/>
              <a:buChar char="○"/>
            </a:pPr>
            <a:r>
              <a:rPr lang="en-US" sz="2600" dirty="0">
                <a:solidFill>
                  <a:srgbClr val="FFFFFF"/>
                </a:solidFill>
              </a:rPr>
              <a:t>How does an author convey mood?</a:t>
            </a:r>
            <a:endParaRPr lang="en-US" dirty="0"/>
          </a:p>
          <a:p>
            <a:pPr lvl="1" indent="-228599">
              <a:lnSpc>
                <a:spcPct val="80000"/>
              </a:lnSpc>
              <a:spcBef>
                <a:spcPts val="0"/>
              </a:spcBef>
              <a:buClr>
                <a:srgbClr val="FFFFFF"/>
              </a:buClr>
              <a:buSzPts val="2210"/>
              <a:buChar char="○"/>
            </a:pPr>
            <a:r>
              <a:rPr lang="en-US" sz="2600" dirty="0">
                <a:solidFill>
                  <a:srgbClr val="FFFFFF"/>
                </a:solidFill>
              </a:rPr>
              <a:t>How does understanding an author’s style contribute to your understanding of the work?</a:t>
            </a:r>
            <a:endParaRPr lang="en-US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Clr>
                <a:srgbClr val="000000"/>
              </a:buClr>
              <a:buSzPts val="1100"/>
            </a:pPr>
            <a:endParaRPr lang="en-US" sz="2600" dirty="0">
              <a:solidFill>
                <a:srgbClr val="FFFFFF"/>
              </a:solidFill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Clr>
                <a:srgbClr val="000000"/>
              </a:buClr>
              <a:buSzPts val="1100"/>
            </a:pPr>
            <a:r>
              <a:rPr lang="en-US" sz="2600" dirty="0">
                <a:solidFill>
                  <a:srgbClr val="FFFFFF"/>
                </a:solidFill>
              </a:rPr>
              <a:t>In your response, please cite evidence from Poe’s work as well as what you noticed from the drawing activity.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Clr>
                <a:srgbClr val="000000"/>
              </a:buClr>
              <a:buSzPts val="1100"/>
            </a:pPr>
            <a:endParaRPr lang="en-US" sz="2600" dirty="0">
              <a:solidFill>
                <a:srgbClr val="FFFFFF"/>
              </a:solidFill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Clr>
                <a:srgbClr val="000000"/>
              </a:buClr>
              <a:buSzPts val="1100"/>
            </a:pPr>
            <a:endParaRPr lang="en-US" sz="2600" dirty="0">
              <a:solidFill>
                <a:srgbClr val="FFFFFF"/>
              </a:solidFill>
            </a:endParaRPr>
          </a:p>
          <a:p>
            <a:pPr marL="0" indent="0">
              <a:lnSpc>
                <a:spcPct val="80000"/>
              </a:lnSpc>
              <a:spcBef>
                <a:spcPts val="341"/>
              </a:spcBef>
              <a:buSzPts val="426"/>
            </a:pPr>
            <a:endParaRPr lang="en-US" sz="17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"/>
          <p:cNvSpPr txBox="1">
            <a:spLocks noGrp="1"/>
          </p:cNvSpPr>
          <p:nvPr>
            <p:ph type="ctrTitle"/>
          </p:nvPr>
        </p:nvSpPr>
        <p:spPr>
          <a:xfrm>
            <a:off x="646176" y="1488385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5000" dirty="0"/>
              <a:t>A Multimodal Approach to Edgar Allan Poe</a:t>
            </a:r>
            <a:endParaRPr dirty="0"/>
          </a:p>
        </p:txBody>
      </p:sp>
      <p:sp>
        <p:nvSpPr>
          <p:cNvPr id="80" name="Google Shape;80;p2"/>
          <p:cNvSpPr txBox="1">
            <a:spLocks noGrp="1"/>
          </p:cNvSpPr>
          <p:nvPr>
            <p:ph type="subTitle" idx="1"/>
          </p:nvPr>
        </p:nvSpPr>
        <p:spPr>
          <a:xfrm>
            <a:off x="646176" y="2881087"/>
            <a:ext cx="7854696" cy="508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English Language Arts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86" name="Google Shape;86;p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t" anchorCtr="0">
            <a:noAutofit/>
          </a:bodyPr>
          <a:lstStyle/>
          <a:p>
            <a:pPr marL="685800" indent="-457200">
              <a:lnSpc>
                <a:spcPct val="80000"/>
              </a:lnSpc>
              <a:spcBef>
                <a:spcPts val="0"/>
              </a:spcBef>
              <a:buClr>
                <a:srgbClr val="FFFFFF"/>
              </a:buClr>
              <a:buSzPts val="247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How does an author convey mood?</a:t>
            </a:r>
            <a:endParaRPr lang="en-US" dirty="0"/>
          </a:p>
          <a:p>
            <a:pPr indent="-457200">
              <a:lnSpc>
                <a:spcPct val="80000"/>
              </a:lnSpc>
              <a:spcBef>
                <a:spcPts val="0"/>
              </a:spcBef>
              <a:buSzPts val="2470"/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685800" indent="-457200">
              <a:lnSpc>
                <a:spcPct val="80000"/>
              </a:lnSpc>
              <a:spcBef>
                <a:spcPts val="0"/>
              </a:spcBef>
              <a:buClr>
                <a:srgbClr val="FFFFFF"/>
              </a:buClr>
              <a:buSzPts val="247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How does understanding the elements of an author’s style contribute to your understanding of the work?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c05525206a_0_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Learning Objective</a:t>
            </a:r>
            <a:endParaRPr dirty="0"/>
          </a:p>
        </p:txBody>
      </p:sp>
      <p:sp>
        <p:nvSpPr>
          <p:cNvPr id="92" name="Google Shape;92;g2c05525206a_0_5"/>
          <p:cNvSpPr txBox="1">
            <a:spLocks noGrp="1"/>
          </p:cNvSpPr>
          <p:nvPr>
            <p:ph type="body" idx="1"/>
          </p:nvPr>
        </p:nvSpPr>
        <p:spPr>
          <a:xfrm>
            <a:off x="530350" y="2028500"/>
            <a:ext cx="7772400" cy="2260695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685800" indent="-457200">
              <a:lnSpc>
                <a:spcPct val="80000"/>
              </a:lnSpc>
              <a:spcBef>
                <a:spcPts val="0"/>
              </a:spcBef>
              <a:buClr>
                <a:srgbClr val="FFFFFF"/>
              </a:buClr>
              <a:buSzPts val="2470"/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FFFFFF"/>
                </a:solidFill>
              </a:rPr>
              <a:t>Identify aspects of an author’s style and understand how those elements are used to achieve a particular effect in writing.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 Notice, I Wonder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On one of your sticky notes, write down things that you NOTICE are different about the classroom.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On the other sticky note, write down what the classroom environment makes you WONDER about our lesson today.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  <p:pic>
        <p:nvPicPr>
          <p:cNvPr id="2" name="Google Shape;77;p4" title="I Notice I Wonder.png">
            <a:extLst>
              <a:ext uri="{FF2B5EF4-FFF2-40B4-BE49-F238E27FC236}">
                <a16:creationId xmlns:a16="http://schemas.microsoft.com/office/drawing/2014/main" id="{28B675AC-81CC-5BF4-79B7-6B5BDA376DA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5176" y="182158"/>
            <a:ext cx="1221624" cy="12694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Sticky Note Discussion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991B1E"/>
              </a:buClr>
            </a:pPr>
            <a:r>
              <a:rPr lang="en-US" dirty="0"/>
              <a:t>What are a few words you would use to describe the </a:t>
            </a:r>
            <a:r>
              <a:rPr lang="en-US" b="1" dirty="0"/>
              <a:t>feeling</a:t>
            </a:r>
            <a:r>
              <a:rPr lang="en-US" dirty="0"/>
              <a:t> of the room? </a:t>
            </a:r>
          </a:p>
          <a:p>
            <a:pPr marL="0" indent="0">
              <a:buNone/>
            </a:pPr>
            <a:endParaRPr lang="en-US" dirty="0"/>
          </a:p>
          <a:p>
            <a:pPr>
              <a:buClr>
                <a:srgbClr val="991B1E"/>
              </a:buClr>
            </a:pPr>
            <a:r>
              <a:rPr lang="en-US" dirty="0"/>
              <a:t>Which </a:t>
            </a:r>
            <a:r>
              <a:rPr lang="en-US" b="1" dirty="0"/>
              <a:t>specific elements </a:t>
            </a:r>
            <a:r>
              <a:rPr lang="en-US" dirty="0"/>
              <a:t>of the room contribute to these feelings? </a:t>
            </a:r>
          </a:p>
        </p:txBody>
      </p:sp>
      <p:pic>
        <p:nvPicPr>
          <p:cNvPr id="2" name="Google Shape;77;p4" title="I Notice I Wonder.png">
            <a:extLst>
              <a:ext uri="{FF2B5EF4-FFF2-40B4-BE49-F238E27FC236}">
                <a16:creationId xmlns:a16="http://schemas.microsoft.com/office/drawing/2014/main" id="{28B675AC-81CC-5BF4-79B7-6B5BDA376DA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5176" y="182158"/>
            <a:ext cx="1221624" cy="12694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53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Sketchnotes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Take visual notes while listening to the story. As you sketch, think about the following:</a:t>
            </a:r>
          </a:p>
          <a:p>
            <a:pPr>
              <a:spcBef>
                <a:spcPts val="0"/>
              </a:spcBef>
              <a:buClr>
                <a:srgbClr val="991B1E"/>
              </a:buClr>
            </a:pPr>
            <a:r>
              <a:rPr lang="en-US" dirty="0"/>
              <a:t>Main ideas</a:t>
            </a:r>
          </a:p>
          <a:p>
            <a:pPr>
              <a:spcBef>
                <a:spcPts val="0"/>
              </a:spcBef>
              <a:buClr>
                <a:srgbClr val="991B1E"/>
              </a:buClr>
            </a:pPr>
            <a:r>
              <a:rPr lang="en-US" dirty="0"/>
              <a:t>New knowledge</a:t>
            </a:r>
          </a:p>
          <a:p>
            <a:pPr>
              <a:spcBef>
                <a:spcPts val="0"/>
              </a:spcBef>
              <a:buClr>
                <a:srgbClr val="991B1E"/>
              </a:buClr>
            </a:pPr>
            <a:r>
              <a:rPr lang="en-US" dirty="0"/>
              <a:t>Key information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Sketch a variety of designs (ex: images, shapes, words, lines, etc.) and use a variety of colors.</a:t>
            </a:r>
          </a:p>
        </p:txBody>
      </p:sp>
      <p:pic>
        <p:nvPicPr>
          <p:cNvPr id="3" name="Google Shape;91;p5" title="Sketchnote.png">
            <a:extLst>
              <a:ext uri="{FF2B5EF4-FFF2-40B4-BE49-F238E27FC236}">
                <a16:creationId xmlns:a16="http://schemas.microsoft.com/office/drawing/2014/main" id="{B8F8A42B-5093-AEEE-0B45-B48BA19436B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0102" y="199890"/>
            <a:ext cx="1187876" cy="11855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324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On the back of your </a:t>
            </a:r>
            <a:r>
              <a:rPr lang="en-US" dirty="0" err="1"/>
              <a:t>Sketchnotes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06" indent="-274306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</a:pPr>
            <a:r>
              <a:rPr lang="en-US" dirty="0"/>
              <a:t>Explain </a:t>
            </a:r>
            <a:r>
              <a:rPr lang="en-US" b="1" dirty="0"/>
              <a:t>what </a:t>
            </a:r>
            <a:r>
              <a:rPr lang="en-US" dirty="0"/>
              <a:t>you sketched and </a:t>
            </a:r>
            <a:r>
              <a:rPr lang="en-US" b="1" dirty="0"/>
              <a:t>why </a:t>
            </a:r>
            <a:r>
              <a:rPr lang="en-US" dirty="0"/>
              <a:t>in a complete paragraph.</a:t>
            </a:r>
          </a:p>
          <a:p>
            <a:pPr marL="274306" indent="-274306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</a:pPr>
            <a:endParaRPr lang="en-US" dirty="0"/>
          </a:p>
          <a:p>
            <a:pPr lvl="1" indent="-45720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SzPts val="2470"/>
              <a:buFont typeface="Courier New" panose="02070309020205020404" pitchFamily="49" charset="0"/>
              <a:buChar char="o"/>
            </a:pPr>
            <a:r>
              <a:rPr lang="en-US" sz="2600" dirty="0"/>
              <a:t>Think about the shapes you drew, the colors you used, etc.</a:t>
            </a:r>
          </a:p>
        </p:txBody>
      </p:sp>
      <p:pic>
        <p:nvPicPr>
          <p:cNvPr id="3" name="Google Shape;91;p5" title="Sketchnote.png">
            <a:extLst>
              <a:ext uri="{FF2B5EF4-FFF2-40B4-BE49-F238E27FC236}">
                <a16:creationId xmlns:a16="http://schemas.microsoft.com/office/drawing/2014/main" id="{B8F8A42B-5093-AEEE-0B45-B48BA19436B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0102" y="199890"/>
            <a:ext cx="1187876" cy="1185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98;p6" title="K20 Center 5 minute timer">
            <a:hlinkClick r:id="rId4"/>
            <a:extLst>
              <a:ext uri="{FF2B5EF4-FFF2-40B4-BE49-F238E27FC236}">
                <a16:creationId xmlns:a16="http://schemas.microsoft.com/office/drawing/2014/main" id="{3E022B78-D2E9-BADF-F280-8BCF60D6F524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9483" y="3299791"/>
            <a:ext cx="2905034" cy="16340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5578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05525206a_0_20"/>
          <p:cNvSpPr txBox="1">
            <a:spLocks noGrp="1"/>
          </p:cNvSpPr>
          <p:nvPr>
            <p:ph type="title"/>
          </p:nvPr>
        </p:nvSpPr>
        <p:spPr>
          <a:xfrm>
            <a:off x="457200" y="209639"/>
            <a:ext cx="66294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Think-Pair-Share</a:t>
            </a:r>
            <a:endParaRPr dirty="0"/>
          </a:p>
        </p:txBody>
      </p:sp>
      <p:sp>
        <p:nvSpPr>
          <p:cNvPr id="104" name="Google Shape;104;g2c05525206a_0_20"/>
          <p:cNvSpPr txBox="1">
            <a:spLocks noGrp="1"/>
          </p:cNvSpPr>
          <p:nvPr>
            <p:ph type="body" idx="1"/>
          </p:nvPr>
        </p:nvSpPr>
        <p:spPr>
          <a:xfrm>
            <a:off x="457200" y="1133183"/>
            <a:ext cx="6380922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en-US" sz="2200" dirty="0"/>
              <a:t>Find a partner and discuss your </a:t>
            </a:r>
            <a:r>
              <a:rPr lang="en-US" sz="2200" dirty="0" err="1"/>
              <a:t>sketchnotes</a:t>
            </a:r>
            <a:r>
              <a:rPr lang="en-US" sz="2200" dirty="0"/>
              <a:t> using the following questions: </a:t>
            </a:r>
          </a:p>
          <a:p>
            <a:pPr>
              <a:buClr>
                <a:srgbClr val="991B1E"/>
              </a:buClr>
            </a:pPr>
            <a:r>
              <a:rPr lang="en-US" sz="2200" dirty="0"/>
              <a:t>Why did you choose specific colors and images for your sketch notes? Describe your notes to your partner and explain your choices. </a:t>
            </a:r>
          </a:p>
          <a:p>
            <a:pPr>
              <a:spcBef>
                <a:spcPts val="0"/>
              </a:spcBef>
              <a:buClr>
                <a:srgbClr val="991B1E"/>
              </a:buClr>
            </a:pPr>
            <a:r>
              <a:rPr lang="en-US" sz="2200" dirty="0"/>
              <a:t>When looking over your notes, which theme words come to mind?</a:t>
            </a:r>
          </a:p>
          <a:p>
            <a:pPr>
              <a:spcBef>
                <a:spcPts val="0"/>
              </a:spcBef>
              <a:buClr>
                <a:srgbClr val="991B1E"/>
              </a:buClr>
            </a:pPr>
            <a:r>
              <a:rPr lang="en-US" sz="2200" dirty="0"/>
              <a:t>What do you and your partner’s notes have in common? How do they differ? </a:t>
            </a:r>
          </a:p>
          <a:p>
            <a:pPr marL="0" indent="0">
              <a:buNone/>
            </a:pPr>
            <a:r>
              <a:rPr lang="en-US" sz="2200" dirty="0"/>
              <a:t>Prepare to share your responses with the whole class. </a:t>
            </a:r>
          </a:p>
        </p:txBody>
      </p:sp>
      <p:pic>
        <p:nvPicPr>
          <p:cNvPr id="2" name="Google Shape;98;p6" title="K20 Center 5 minute timer">
            <a:hlinkClick r:id="rId3"/>
            <a:extLst>
              <a:ext uri="{FF2B5EF4-FFF2-40B4-BE49-F238E27FC236}">
                <a16:creationId xmlns:a16="http://schemas.microsoft.com/office/drawing/2014/main" id="{3E022B78-D2E9-BADF-F280-8BCF60D6F52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36673" y="1742287"/>
            <a:ext cx="2194431" cy="123435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07;g27a19428291_0_0" title="Think.png">
            <a:extLst>
              <a:ext uri="{FF2B5EF4-FFF2-40B4-BE49-F238E27FC236}">
                <a16:creationId xmlns:a16="http://schemas.microsoft.com/office/drawing/2014/main" id="{29A61151-3E97-98D9-B089-59C8245AEB6D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86601" y="209639"/>
            <a:ext cx="1694576" cy="12927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383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1202</Words>
  <Application>Microsoft Macintosh PowerPoint</Application>
  <PresentationFormat>On-screen Show (16:9)</PresentationFormat>
  <Paragraphs>94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Courier New</vt:lpstr>
      <vt:lpstr>Arial</vt:lpstr>
      <vt:lpstr>Constantia</vt:lpstr>
      <vt:lpstr>LEARN theme</vt:lpstr>
      <vt:lpstr>LEARN theme</vt:lpstr>
      <vt:lpstr>PowerPoint Presentation</vt:lpstr>
      <vt:lpstr>A Multimodal Approach to Edgar Allan Poe</vt:lpstr>
      <vt:lpstr>Essential Question</vt:lpstr>
      <vt:lpstr>Learning Objective</vt:lpstr>
      <vt:lpstr>I Notice, I Wonder</vt:lpstr>
      <vt:lpstr>Sticky Note Discussion</vt:lpstr>
      <vt:lpstr>Sketchnotes</vt:lpstr>
      <vt:lpstr>On the back of your Sketchnotes</vt:lpstr>
      <vt:lpstr>Think-Pair-Share</vt:lpstr>
      <vt:lpstr>Review</vt:lpstr>
      <vt:lpstr>Mood</vt:lpstr>
      <vt:lpstr>Author’s Style</vt:lpstr>
      <vt:lpstr>Simile</vt:lpstr>
      <vt:lpstr>Metaphor</vt:lpstr>
      <vt:lpstr>Repetition</vt:lpstr>
      <vt:lpstr>Imagery</vt:lpstr>
      <vt:lpstr>Why-Lighting in “The Tell-Tale Heart”</vt:lpstr>
      <vt:lpstr>Gallery Walk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K20 Center</dc:creator>
  <cp:lastModifiedBy>Gracia, Ann M.</cp:lastModifiedBy>
  <cp:revision>5</cp:revision>
  <dcterms:modified xsi:type="dcterms:W3CDTF">2024-08-14T19:24:32Z</dcterms:modified>
</cp:coreProperties>
</file>