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62" r:id="rId18"/>
    <p:sldId id="273" r:id="rId19"/>
  </p:sldIdLst>
  <p:sldSz cx="9144000" cy="6858000" type="screen4x3"/>
  <p:notesSz cx="6858000" cy="9144000"/>
  <p:embeddedFontLst>
    <p:embeddedFont>
      <p:font typeface="Constantia" panose="02030602050306030303" pitchFamily="18" charset="0"/>
      <p:regular r:id="rId21"/>
      <p:bold r:id="rId22"/>
      <p:italic r:id="rId23"/>
      <p:boldItalic r:id="rId24"/>
    </p:embeddedFont>
    <p:embeddedFont>
      <p:font typeface="Georgia" panose="02040502050405020303" pitchFamily="18" charset="0"/>
      <p:regular r:id="rId25"/>
      <p:bold r:id="rId26"/>
      <p:italic r:id="rId27"/>
      <p:boldItalic r:id="rId28"/>
    </p:embeddedFont>
    <p:embeddedFont>
      <p:font typeface="Calibri" panose="020F0502020204030204" pitchFamily="3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8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78363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3265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3986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595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7123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1810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7623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958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1083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4583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3735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870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2411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407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3480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3620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1343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468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91332" y="1335962"/>
            <a:ext cx="2548128" cy="4163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woCol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991B1E"/>
              </a:buClr>
              <a:buFont typeface="Georgia"/>
              <a:buNone/>
              <a:defRPr sz="48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5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5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5026" y="1859758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6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575050" y="1905000"/>
            <a:ext cx="5111750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buClr>
                <a:schemeClr val="accent3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18711" algn="l" rtl="0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47272" algn="l" rtl="0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905000"/>
            <a:ext cx="312419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METAPHOR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34137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●"/>
            </a:pPr>
            <a:r>
              <a:rPr lang="en-US" dirty="0"/>
              <a:t>As with simile, metaphor is a comparison between two unlike things but does NOT use “like” or “as.”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REPETITION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34137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●"/>
            </a:pPr>
            <a:r>
              <a:rPr lang="en-US"/>
              <a:t>When an author repeats certain words, phrases, or even sentences to achieve a certain effect in writing.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IMAGERY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34137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●"/>
            </a:pPr>
            <a:r>
              <a:rPr lang="en-US"/>
              <a:t>When an author uses very descriptive sensory words to “paint a picture” for the reader. Imagery can include all five senses - taste, touch, sound, sight, and smell.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Literary Elements in “The Tell-Tale Heart”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34137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●"/>
            </a:pPr>
            <a:r>
              <a:rPr lang="en-US" dirty="0"/>
              <a:t>Look for examples of the lit terms in “The </a:t>
            </a:r>
            <a:r>
              <a:rPr lang="en-US" dirty="0" smtClean="0"/>
              <a:t>Tell-Tale </a:t>
            </a:r>
            <a:r>
              <a:rPr lang="en-US" dirty="0"/>
              <a:t>Heart” as we read today. Add them to your chart. Be prepared to discuss them.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GALLERY WALK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34137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●"/>
            </a:pPr>
            <a:r>
              <a:rPr lang="en-US" dirty="0"/>
              <a:t>As you walk around the room, notice how each student has captured the STYLE and/or MOOD of the story in a unique </a:t>
            </a:r>
            <a:r>
              <a:rPr lang="en-US" dirty="0" smtClean="0"/>
              <a:t>way.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lang="en-US"/>
              <a:t>Final Reflection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63500" lvl="0" rtl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SzPct val="100000"/>
            </a:pPr>
            <a:r>
              <a:rPr lang="en-US" sz="2600" dirty="0" smtClean="0">
                <a:solidFill>
                  <a:srgbClr val="FFFFFF"/>
                </a:solidFill>
              </a:rPr>
              <a:t>While writing for 20 minutes, </a:t>
            </a:r>
            <a:r>
              <a:rPr lang="en-US" sz="2600" dirty="0">
                <a:solidFill>
                  <a:srgbClr val="FFFFFF"/>
                </a:solidFill>
              </a:rPr>
              <a:t>please answer the following questions:</a:t>
            </a:r>
          </a:p>
          <a:p>
            <a:pPr marL="914400" lvl="1" indent="-228600" rtl="0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Char char="○"/>
            </a:pPr>
            <a:r>
              <a:rPr lang="en-US" sz="2600" b="1" dirty="0">
                <a:solidFill>
                  <a:srgbClr val="FFFFFF"/>
                </a:solidFill>
              </a:rPr>
              <a:t>How does an author convey mood?</a:t>
            </a:r>
          </a:p>
          <a:p>
            <a:pPr marL="914400" lvl="1" indent="-228600" rtl="0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Char char="○"/>
            </a:pPr>
            <a:r>
              <a:rPr lang="en-US" sz="2600" b="1" dirty="0">
                <a:solidFill>
                  <a:srgbClr val="FFFFFF"/>
                </a:solidFill>
              </a:rPr>
              <a:t>How does understanding an author’s style contribute to your understanding of the work?</a:t>
            </a:r>
          </a:p>
          <a:p>
            <a:pPr lvl="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42307"/>
              <a:buFont typeface="Arial"/>
              <a:buNone/>
            </a:pPr>
            <a:endParaRPr sz="2600" dirty="0">
              <a:solidFill>
                <a:srgbClr val="FFFFFF"/>
              </a:solidFill>
            </a:endParaRPr>
          </a:p>
          <a:p>
            <a:pPr lvl="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42307"/>
              <a:buFont typeface="Arial"/>
              <a:buNone/>
            </a:pPr>
            <a:r>
              <a:rPr lang="en-US" sz="2600" dirty="0">
                <a:solidFill>
                  <a:srgbClr val="FFFFFF"/>
                </a:solidFill>
              </a:rPr>
              <a:t>In your answer, please cite evidence from Poe’s work as well as what you noticed from the drawing activity.</a:t>
            </a:r>
          </a:p>
          <a:p>
            <a:pPr marL="0" marR="0" lvl="0" indent="0" algn="l" rtl="0">
              <a:lnSpc>
                <a:spcPct val="80000"/>
              </a:lnSpc>
              <a:spcBef>
                <a:spcPts val="341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1704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After close reading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/>
              <a:t>Go back to your drawing.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/>
              <a:t>On the back, answer these two questions: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659299"/>
              </a:buClr>
              <a:buAutoNum type="arabicPeriod"/>
            </a:pPr>
            <a:r>
              <a:rPr lang="en-US" dirty="0"/>
              <a:t>How did your understanding of the story change from your first listen? Did you “get” the story the first time? If not, why?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659299"/>
              </a:buClr>
              <a:buAutoNum type="arabicPeriod"/>
            </a:pPr>
            <a:r>
              <a:rPr lang="en-US" dirty="0"/>
              <a:t>How would you rate your picture? Think about how well your picture captured either the events of the story or the MOOD/STYLE of the story. EXPLAIN YOUR RATING.</a:t>
            </a:r>
          </a:p>
          <a:p>
            <a:pPr marL="365741" marR="0" lvl="1" indent="-10140" algn="l" rtl="0">
              <a:spcBef>
                <a:spcPts val="480"/>
              </a:spcBef>
              <a:buClr>
                <a:schemeClr val="accent4"/>
              </a:buClr>
              <a:buSzPct val="2500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6000"/>
              <a:t>Tell-Tale Heart Multimodal Lesson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533400" y="39143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0" tIns="45700" rIns="18275" bIns="45700" anchor="t" anchorCtr="0">
            <a:noAutofit/>
          </a:bodyPr>
          <a:lstStyle/>
          <a:p>
            <a:pPr marL="0" marR="45718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/>
              <a:t>English Language 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lang="en-US"/>
              <a:t>Essential questions: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lvl="0" rtl="0">
              <a:lnSpc>
                <a:spcPct val="80000"/>
              </a:lnSpc>
              <a:spcBef>
                <a:spcPts val="0"/>
              </a:spcBef>
              <a:buNone/>
            </a:pPr>
            <a:endParaRPr sz="2600">
              <a:solidFill>
                <a:srgbClr val="FFFFFF"/>
              </a:solidFill>
            </a:endParaRP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-US" sz="2600" b="1">
                <a:solidFill>
                  <a:srgbClr val="FFFFFF"/>
                </a:solidFill>
              </a:rPr>
              <a:t>How does an author convey mood?</a:t>
            </a:r>
          </a:p>
          <a:p>
            <a:pPr lvl="0" rtl="0">
              <a:lnSpc>
                <a:spcPct val="80000"/>
              </a:lnSpc>
              <a:spcBef>
                <a:spcPts val="0"/>
              </a:spcBef>
              <a:buNone/>
            </a:pPr>
            <a:endParaRPr sz="2600" b="1">
              <a:solidFill>
                <a:srgbClr val="FFFFFF"/>
              </a:solidFill>
            </a:endParaRP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-US" sz="2600" b="1">
                <a:solidFill>
                  <a:srgbClr val="FFFFFF"/>
                </a:solidFill>
              </a:rPr>
              <a:t>How does understanding an author’s style contribute to your understanding of the work?</a:t>
            </a:r>
          </a:p>
          <a:p>
            <a:pPr lvl="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42307"/>
              <a:buFont typeface="Arial"/>
              <a:buNone/>
            </a:pPr>
            <a:endParaRPr sz="260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41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170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As you are seated. . .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US">
                <a:solidFill>
                  <a:srgbClr val="000000"/>
                </a:solidFill>
              </a:rPr>
              <a:t>On one of your sticky notes, write about what you NOTICE is different about this classroom.  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US">
                <a:solidFill>
                  <a:srgbClr val="000000"/>
                </a:solidFill>
              </a:rPr>
              <a:t>On the other sticky note, write about what you WONDER about the way the room is set up or about what we will be studying today.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/>
              <a:t>While the story </a:t>
            </a:r>
            <a:r>
              <a:rPr lang="en-US" dirty="0" smtClean="0"/>
              <a:t>plays . </a:t>
            </a:r>
            <a:r>
              <a:rPr lang="en-US" dirty="0"/>
              <a:t>. .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520"/>
              </a:spcBef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/>
              <a:t>Draw anything that comes to mind while listening to the story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On the back of your drawing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/>
              <a:t>EXPLAIN in a few sentences what you drew and why. Think about the shapes you drew, the colors you used, etc.</a:t>
            </a:r>
          </a:p>
          <a:p>
            <a:pPr marL="365741" marR="0" lvl="1" indent="-10140" algn="l" rtl="0">
              <a:lnSpc>
                <a:spcPct val="90000"/>
              </a:lnSpc>
              <a:spcBef>
                <a:spcPts val="480"/>
              </a:spcBef>
              <a:buClr>
                <a:schemeClr val="accent4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MOOD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520"/>
              </a:spcBef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/>
              <a:t>A literary element that evokes certain feelings or vibes in readers through words and descriptions. Usually, mood is referred to as the atmosphere of a </a:t>
            </a:r>
            <a:r>
              <a:rPr lang="en-US" dirty="0" smtClean="0"/>
              <a:t>work </a:t>
            </a:r>
            <a:r>
              <a:rPr lang="en-US" dirty="0"/>
              <a:t>as it creates an emotional situation that surrounds the readers.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STYLE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2916"/>
              <a:buFont typeface="Noto Sans Symbols"/>
              <a:buChar char="●"/>
            </a:pPr>
            <a:r>
              <a:rPr lang="en-US"/>
              <a:t>The way an author writes. Many authors have a unique style that sets them apart and makes their work almost instantly recognizable.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/>
              <a:t>SIMILE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34137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●"/>
            </a:pPr>
            <a:r>
              <a:rPr lang="en-US"/>
              <a:t>A comparison between two unlike things using “like” or “as.”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On-screen Show (4:3)</PresentationFormat>
  <Paragraphs>43</Paragraphs>
  <Slides>17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Noto Sans Symbols</vt:lpstr>
      <vt:lpstr>Constantia</vt:lpstr>
      <vt:lpstr>Georgia</vt:lpstr>
      <vt:lpstr>Calibri</vt:lpstr>
      <vt:lpstr>Arial</vt:lpstr>
      <vt:lpstr>LEARN</vt:lpstr>
      <vt:lpstr>LEARN</vt:lpstr>
      <vt:lpstr>PowerPoint Presentation</vt:lpstr>
      <vt:lpstr>Tell-Tale Heart Multimodal Lesson</vt:lpstr>
      <vt:lpstr>Essential questions:</vt:lpstr>
      <vt:lpstr>As you are seated. . .</vt:lpstr>
      <vt:lpstr>While the story plays . . .</vt:lpstr>
      <vt:lpstr>On the back of your drawing</vt:lpstr>
      <vt:lpstr>MOOD</vt:lpstr>
      <vt:lpstr>STYLE</vt:lpstr>
      <vt:lpstr>SIMILE</vt:lpstr>
      <vt:lpstr>METAPHOR</vt:lpstr>
      <vt:lpstr>REPETITION</vt:lpstr>
      <vt:lpstr>IMAGERY</vt:lpstr>
      <vt:lpstr>Literary Elements in “The Tell-Tale Heart”</vt:lpstr>
      <vt:lpstr>GALLERY WALK</vt:lpstr>
      <vt:lpstr>Final Reflection</vt:lpstr>
      <vt:lpstr>After close reading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Schlasner, Jacqueline</cp:lastModifiedBy>
  <cp:revision>1</cp:revision>
  <dcterms:modified xsi:type="dcterms:W3CDTF">2017-09-21T15:30:32Z</dcterms:modified>
</cp:coreProperties>
</file>