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  <p:sldMasterId id="2147483661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62" r:id="rId18"/>
    <p:sldId id="273" r:id="rId19"/>
  </p:sldIdLst>
  <p:sldSz cx="9144000" cy="6858000" type="screen4x3"/>
  <p:notesSz cx="6858000" cy="9144000"/>
  <p:embeddedFontLst>
    <p:embeddedFont>
      <p:font typeface="Constantia" panose="02030602050306030303" pitchFamily="18" charset="0"/>
      <p:regular r:id="rId21"/>
      <p:bold r:id="rId22"/>
      <p:italic r:id="rId23"/>
      <p:boldItalic r:id="rId24"/>
    </p:embeddedFont>
    <p:embeddedFont>
      <p:font typeface="Georgia" panose="02040502050405020303" pitchFamily="18" charset="0"/>
      <p:regular r:id="rId25"/>
      <p:bold r:id="rId26"/>
      <p:italic r:id="rId27"/>
      <p:boldItalic r:id="rId28"/>
    </p:embeddedFont>
    <p:embeddedFont>
      <p:font typeface="Calibri" panose="020F0502020204030204" pitchFamily="34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8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6.fntdata"/><Relationship Id="rId3" Type="http://schemas.openxmlformats.org/officeDocument/2006/relationships/slide" Target="slides/slide1.xml"/><Relationship Id="rId21" Type="http://schemas.openxmlformats.org/officeDocument/2006/relationships/font" Target="fonts/font1.fntdata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5.fntdata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4.fntdata"/><Relationship Id="rId32" Type="http://schemas.openxmlformats.org/officeDocument/2006/relationships/font" Target="fonts/font12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1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783635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32653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39861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595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7123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1810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76233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9588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10839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4583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3735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8700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2411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407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3480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3620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1343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4685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91332" y="1335962"/>
            <a:ext cx="2548128" cy="41637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woColTx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991B1E"/>
              </a:buClr>
              <a:buFont typeface="Georgia"/>
              <a:buNone/>
              <a:defRPr sz="4800" b="0" i="0" u="none" strike="noStrike" cap="none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0608" algn="l" rtl="0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28209" algn="l" rtl="0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44069" algn="l" rtl="0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01500" algn="l" rtl="0">
              <a:spcBef>
                <a:spcPts val="360"/>
              </a:spcBef>
              <a:buClr>
                <a:schemeClr val="accent6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73548" algn="l" rtl="0">
              <a:spcBef>
                <a:spcPts val="360"/>
              </a:spcBef>
              <a:buClr>
                <a:schemeClr val="dk2"/>
              </a:buClr>
              <a:buSzPct val="100000"/>
              <a:buFont typeface="Constantia"/>
              <a:buChar char="•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81153" algn="l" rtl="0">
              <a:spcBef>
                <a:spcPts val="360"/>
              </a:spcBef>
              <a:buClr>
                <a:schemeClr val="dk2"/>
              </a:buClr>
              <a:buSzPct val="100000"/>
              <a:buFont typeface="Constantia"/>
              <a:buChar char="•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0608" algn="l" rtl="0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28209" algn="l" rtl="0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44069" algn="l" rtl="0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01500" algn="l" rtl="0">
              <a:spcBef>
                <a:spcPts val="360"/>
              </a:spcBef>
              <a:buClr>
                <a:schemeClr val="accent6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73548" algn="l" rtl="0">
              <a:spcBef>
                <a:spcPts val="360"/>
              </a:spcBef>
              <a:buClr>
                <a:schemeClr val="dk2"/>
              </a:buClr>
              <a:buSzPct val="100000"/>
              <a:buFont typeface="Constantia"/>
              <a:buChar char="•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81153" algn="l" rtl="0">
              <a:spcBef>
                <a:spcPts val="360"/>
              </a:spcBef>
              <a:buClr>
                <a:schemeClr val="dk2"/>
              </a:buClr>
              <a:buSzPct val="100000"/>
              <a:buFont typeface="Constantia"/>
              <a:buChar char="•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5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533400" y="3228535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45718" lvl="0" indent="0" algn="l" rtl="0">
              <a:spcBef>
                <a:spcPts val="520"/>
              </a:spcBef>
              <a:buClr>
                <a:schemeClr val="accent3"/>
              </a:buClr>
              <a:buFont typeface="Noto Sans Symbols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77" marR="0" lvl="1" indent="-12676" algn="ctr" rtl="0">
              <a:spcBef>
                <a:spcPts val="480"/>
              </a:spcBef>
              <a:buClr>
                <a:schemeClr val="accent1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2653" algn="ctr" rtl="0">
              <a:spcBef>
                <a:spcPts val="420"/>
              </a:spcBef>
              <a:buClr>
                <a:schemeClr val="accent2"/>
              </a:buClr>
              <a:buFont typeface="Noto Sans Symbols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30" marR="0" lvl="3" indent="-12630" algn="ctr" rtl="0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06" marR="0" lvl="4" indent="-12606" algn="ctr" rtl="0"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883" marR="0" lvl="5" indent="-12582" algn="ctr" rtl="0">
              <a:spcBef>
                <a:spcPts val="360"/>
              </a:spcBef>
              <a:buClr>
                <a:schemeClr val="accent5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2743060" marR="0" lvl="6" indent="-12560" algn="ctr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200236" marR="0" lvl="7" indent="-12536" algn="ctr" rtl="0">
              <a:spcBef>
                <a:spcPts val="320"/>
              </a:spcBef>
              <a:buClr>
                <a:schemeClr val="lt2"/>
              </a:buClr>
              <a:buFont typeface="Constantia"/>
              <a:buNone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3657413" marR="0" lvl="8" indent="-12513" algn="ctr" rtl="0">
              <a:spcBef>
                <a:spcPts val="280"/>
              </a:spcBef>
              <a:buClr>
                <a:schemeClr val="lt2"/>
              </a:buClr>
              <a:buFont typeface="Constantia"/>
              <a:buNone/>
              <a:defRPr sz="1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FFFF"/>
              </a:buClr>
              <a:buFont typeface="Calibri"/>
              <a:buNone/>
              <a:defRPr sz="5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440"/>
              </a:spcBef>
              <a:buClr>
                <a:schemeClr val="accent3"/>
              </a:buClr>
              <a:buFont typeface="Noto Sans Symbols"/>
              <a:buNone/>
              <a:def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259046" algn="l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253953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210759" algn="l" rtl="0"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218364" algn="l" rtl="0">
              <a:spcBef>
                <a:spcPts val="280"/>
              </a:spcBef>
              <a:buClr>
                <a:schemeClr val="accent4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lt2"/>
              </a:buClr>
              <a:buSzPct val="100000"/>
              <a:buFont typeface="Constantia"/>
              <a:buChar char="•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lt2"/>
              </a:buClr>
              <a:buSzPct val="100000"/>
              <a:buFont typeface="Constantia"/>
              <a:buChar char="•"/>
              <a:defRPr sz="1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4"/>
              </a:buClr>
              <a:buFont typeface="Calibri"/>
              <a:buNone/>
              <a:defRPr sz="5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0608" algn="l" rtl="0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28209" algn="l" rtl="0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35814" algn="l" rtl="0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5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533400" y="3228535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45718" lvl="0" indent="0" algn="l" rtl="0">
              <a:spcBef>
                <a:spcPts val="520"/>
              </a:spcBef>
              <a:buClr>
                <a:schemeClr val="accent3"/>
              </a:buClr>
              <a:buFont typeface="Noto Sans Symbols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77" marR="0" lvl="1" indent="-12676" algn="ctr" rtl="0">
              <a:spcBef>
                <a:spcPts val="480"/>
              </a:spcBef>
              <a:buClr>
                <a:schemeClr val="accent1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2653" algn="ctr" rtl="0">
              <a:spcBef>
                <a:spcPts val="420"/>
              </a:spcBef>
              <a:buClr>
                <a:schemeClr val="accent2"/>
              </a:buClr>
              <a:buFont typeface="Noto Sans Symbols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30" marR="0" lvl="3" indent="-12630" algn="ctr" rtl="0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06" marR="0" lvl="4" indent="-12606" algn="ctr" rtl="0"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883" marR="0" lvl="5" indent="-12582" algn="ctr" rtl="0">
              <a:spcBef>
                <a:spcPts val="360"/>
              </a:spcBef>
              <a:buClr>
                <a:schemeClr val="accent5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2743060" marR="0" lvl="6" indent="-12560" algn="ctr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200236" marR="0" lvl="7" indent="-12536" algn="ctr" rtl="0">
              <a:spcBef>
                <a:spcPts val="320"/>
              </a:spcBef>
              <a:buClr>
                <a:schemeClr val="lt2"/>
              </a:buClr>
              <a:buFont typeface="Constantia"/>
              <a:buNone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3657413" marR="0" lvl="8" indent="-12513" algn="ctr" rtl="0">
              <a:spcBef>
                <a:spcPts val="280"/>
              </a:spcBef>
              <a:buClr>
                <a:schemeClr val="lt2"/>
              </a:buClr>
              <a:buFont typeface="Constantia"/>
              <a:buNone/>
              <a:defRPr sz="1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FFFF"/>
              </a:buClr>
              <a:buFont typeface="Calibri"/>
              <a:buNone/>
              <a:defRPr sz="5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440"/>
              </a:spcBef>
              <a:buClr>
                <a:schemeClr val="accent3"/>
              </a:buClr>
              <a:buFont typeface="Noto Sans Symbols"/>
              <a:buNone/>
              <a:def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259046" algn="l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253953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210759" algn="l" rtl="0"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218364" algn="l" rtl="0">
              <a:spcBef>
                <a:spcPts val="280"/>
              </a:spcBef>
              <a:buClr>
                <a:schemeClr val="accent4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lt2"/>
              </a:buClr>
              <a:buSzPct val="100000"/>
              <a:buFont typeface="Constantia"/>
              <a:buChar char="•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lt2"/>
              </a:buClr>
              <a:buSzPct val="100000"/>
              <a:buFont typeface="Constantia"/>
              <a:buChar char="•"/>
              <a:defRPr sz="1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4"/>
              </a:buClr>
              <a:buFont typeface="Calibri"/>
              <a:buNone/>
              <a:defRPr sz="5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5053" algn="l" rtl="0">
              <a:spcBef>
                <a:spcPts val="40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36464" algn="l" rtl="0">
              <a:spcBef>
                <a:spcPts val="36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44069" algn="l" rtl="0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48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5053" algn="l" rtl="0">
              <a:spcBef>
                <a:spcPts val="40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36464" algn="l" rtl="0">
              <a:spcBef>
                <a:spcPts val="36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44069" algn="l" rtl="0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4"/>
              </a:buClr>
              <a:buFont typeface="Calibri"/>
              <a:buNone/>
              <a:defRPr sz="5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855248"/>
            <a:ext cx="4040187" cy="659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80"/>
              </a:spcBef>
              <a:buClr>
                <a:schemeClr val="accent3"/>
              </a:buClr>
              <a:buFont typeface="Noto Sans Symbols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259046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253953" algn="l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210759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218364" algn="l" rtl="0"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645026" y="1859758"/>
            <a:ext cx="4041774" cy="654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80"/>
              </a:spcBef>
              <a:buClr>
                <a:schemeClr val="accent3"/>
              </a:buClr>
              <a:buFont typeface="Noto Sans Symbols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259046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253953" algn="l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210759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218364" algn="l" rtl="0"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3"/>
          </p:nvPr>
        </p:nvSpPr>
        <p:spPr>
          <a:xfrm>
            <a:off x="457200" y="2514600"/>
            <a:ext cx="4040187" cy="38457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41591" algn="l" rtl="0">
              <a:spcBef>
                <a:spcPts val="44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51096" algn="l" rtl="0">
              <a:spcBef>
                <a:spcPts val="40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73943" algn="l" rtl="0">
              <a:spcBef>
                <a:spcPts val="36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44719" algn="l" rtl="0">
              <a:spcBef>
                <a:spcPts val="32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52325" algn="l" rtl="0">
              <a:spcBef>
                <a:spcPts val="32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4"/>
          </p:nvPr>
        </p:nvSpPr>
        <p:spPr>
          <a:xfrm>
            <a:off x="4645026" y="2514600"/>
            <a:ext cx="4041774" cy="38457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41591" algn="l" rtl="0">
              <a:spcBef>
                <a:spcPts val="44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51096" algn="l" rtl="0">
              <a:spcBef>
                <a:spcPts val="40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73943" algn="l" rtl="0">
              <a:spcBef>
                <a:spcPts val="36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44719" algn="l" rtl="0">
              <a:spcBef>
                <a:spcPts val="32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52325" algn="l" rtl="0">
              <a:spcBef>
                <a:spcPts val="32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305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 sz="5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with 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575050" y="1905000"/>
            <a:ext cx="5111750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560"/>
              </a:spcBef>
              <a:buClr>
                <a:schemeClr val="accent3"/>
              </a:buClr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18711" algn="l" rtl="0">
              <a:spcBef>
                <a:spcPts val="52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47272" algn="l" rtl="0">
              <a:spcBef>
                <a:spcPts val="48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28209" algn="l" rtl="0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44069" algn="l" rtl="0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4"/>
              </a:buClr>
              <a:buFont typeface="Calibri"/>
              <a:buNone/>
              <a:defRPr sz="5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57200" y="1905000"/>
            <a:ext cx="3124199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41591" algn="l" rtl="0">
              <a:spcBef>
                <a:spcPts val="44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51096" algn="l" rtl="0">
              <a:spcBef>
                <a:spcPts val="40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73943" algn="l" rtl="0">
              <a:spcBef>
                <a:spcPts val="36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44719" algn="l" rtl="0">
              <a:spcBef>
                <a:spcPts val="32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52325" algn="l" rtl="0">
              <a:spcBef>
                <a:spcPts val="32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4"/>
              </a:buClr>
              <a:buFont typeface="Calibri"/>
              <a:buNone/>
              <a:defRPr sz="5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0608" algn="l" rtl="0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28209" algn="l" rtl="0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35814" algn="l" rtl="0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39967" scaled="0"/>
        </a:gra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4"/>
              </a:buClr>
              <a:buFont typeface="Calibri"/>
              <a:buNone/>
              <a:defRPr sz="5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0608" algn="l" rtl="0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28209" algn="l" rtl="0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35814" algn="l" rtl="0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lt2"/>
              </a:buClr>
              <a:buSzPct val="100000"/>
              <a:buFont typeface="Constantia"/>
              <a:buChar char="•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lt2"/>
              </a:buClr>
              <a:buSzPct val="100000"/>
              <a:buFont typeface="Constantia"/>
              <a:buChar char="•"/>
              <a:defRPr sz="1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4"/>
              </a:buClr>
              <a:buSzPct val="25000"/>
              <a:buFont typeface="Calibri"/>
              <a:buNone/>
            </a:pPr>
            <a:r>
              <a:rPr lang="en-US"/>
              <a:t>METAPHOR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06" marR="0" lvl="0" indent="-34137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Noto Sans Symbols"/>
              <a:buChar char="●"/>
            </a:pPr>
            <a:r>
              <a:rPr lang="en-US" dirty="0"/>
              <a:t>As with simile, metaphor is a comparison between two unlike things but does NOT use “like” or “as.”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4"/>
              </a:buClr>
              <a:buSzPct val="25000"/>
              <a:buFont typeface="Calibri"/>
              <a:buNone/>
            </a:pPr>
            <a:r>
              <a:rPr lang="en-US"/>
              <a:t>REPETITION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06" marR="0" lvl="0" indent="-34137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Noto Sans Symbols"/>
              <a:buChar char="●"/>
            </a:pPr>
            <a:r>
              <a:rPr lang="en-US"/>
              <a:t>When an author repeats certain words, phrases, or even sentences to achieve a certain effect in writing.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4"/>
              </a:buClr>
              <a:buSzPct val="25000"/>
              <a:buFont typeface="Calibri"/>
              <a:buNone/>
            </a:pPr>
            <a:r>
              <a:rPr lang="en-US"/>
              <a:t>IMAGERY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06" marR="0" lvl="0" indent="-34137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Noto Sans Symbols"/>
              <a:buChar char="●"/>
            </a:pPr>
            <a:r>
              <a:rPr lang="en-US"/>
              <a:t>When an author uses very descriptive sensory words to “paint a picture” for the reader. Imagery can include all five senses - taste, touch, sound, sight, and smell.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4"/>
              </a:buClr>
              <a:buSzPct val="25000"/>
              <a:buFont typeface="Calibri"/>
              <a:buNone/>
            </a:pPr>
            <a:r>
              <a:rPr lang="en-US"/>
              <a:t>Literary Elements in “The Tell-Tale Heart”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06" marR="0" lvl="0" indent="-34137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Noto Sans Symbols"/>
              <a:buChar char="●"/>
            </a:pPr>
            <a:r>
              <a:rPr lang="en-US" dirty="0"/>
              <a:t>Look for examples of the lit terms in “The </a:t>
            </a:r>
            <a:r>
              <a:rPr lang="en-US" dirty="0" smtClean="0"/>
              <a:t>Tell-Tale </a:t>
            </a:r>
            <a:r>
              <a:rPr lang="en-US" dirty="0"/>
              <a:t>Heart” as we read today. Add them to your chart. Be prepared to discuss them.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4"/>
              </a:buClr>
              <a:buSzPct val="25000"/>
              <a:buFont typeface="Calibri"/>
              <a:buNone/>
            </a:pPr>
            <a:r>
              <a:rPr lang="en-US"/>
              <a:t>GALLERY WALK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06" marR="0" lvl="0" indent="-34137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Noto Sans Symbols"/>
              <a:buChar char="●"/>
            </a:pPr>
            <a:r>
              <a:rPr lang="en-US" dirty="0"/>
              <a:t>As you walk around the room, notice how each student has captured the STYLE and/or MOOD of the story in a unique </a:t>
            </a:r>
            <a:r>
              <a:rPr lang="en-US" dirty="0" smtClean="0"/>
              <a:t>way.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lang="en-US"/>
              <a:t>Final Reflection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1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marL="63500" lvl="0" rtl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SzPct val="100000"/>
            </a:pPr>
            <a:r>
              <a:rPr lang="en-US" sz="2600" dirty="0" smtClean="0">
                <a:solidFill>
                  <a:srgbClr val="FFFFFF"/>
                </a:solidFill>
              </a:rPr>
              <a:t>While writing for 20 minutes, </a:t>
            </a:r>
            <a:r>
              <a:rPr lang="en-US" sz="2600" dirty="0">
                <a:solidFill>
                  <a:srgbClr val="FFFFFF"/>
                </a:solidFill>
              </a:rPr>
              <a:t>please answer the following questions:</a:t>
            </a:r>
          </a:p>
          <a:p>
            <a:pPr marL="914400" lvl="1" indent="-228600" rtl="0">
              <a:lnSpc>
                <a:spcPct val="80000"/>
              </a:lnSpc>
              <a:spcBef>
                <a:spcPts val="0"/>
              </a:spcBef>
              <a:buClr>
                <a:srgbClr val="FFFFFF"/>
              </a:buClr>
              <a:buChar char="○"/>
            </a:pPr>
            <a:r>
              <a:rPr lang="en-US" sz="2600" b="1" dirty="0">
                <a:solidFill>
                  <a:srgbClr val="FFFFFF"/>
                </a:solidFill>
              </a:rPr>
              <a:t>How does an author convey mood?</a:t>
            </a:r>
          </a:p>
          <a:p>
            <a:pPr marL="914400" lvl="1" indent="-228600" rtl="0">
              <a:lnSpc>
                <a:spcPct val="80000"/>
              </a:lnSpc>
              <a:spcBef>
                <a:spcPts val="0"/>
              </a:spcBef>
              <a:buClr>
                <a:srgbClr val="FFFFFF"/>
              </a:buClr>
              <a:buChar char="○"/>
            </a:pPr>
            <a:r>
              <a:rPr lang="en-US" sz="2600" b="1" dirty="0">
                <a:solidFill>
                  <a:srgbClr val="FFFFFF"/>
                </a:solidFill>
              </a:rPr>
              <a:t>How does understanding an author’s style contribute to your understanding of the work?</a:t>
            </a:r>
          </a:p>
          <a:p>
            <a:pPr lvl="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42307"/>
              <a:buFont typeface="Arial"/>
              <a:buNone/>
            </a:pPr>
            <a:endParaRPr sz="2600" dirty="0">
              <a:solidFill>
                <a:srgbClr val="FFFFFF"/>
              </a:solidFill>
            </a:endParaRPr>
          </a:p>
          <a:p>
            <a:pPr lvl="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42307"/>
              <a:buFont typeface="Arial"/>
              <a:buNone/>
            </a:pPr>
            <a:r>
              <a:rPr lang="en-US" sz="2600" dirty="0">
                <a:solidFill>
                  <a:srgbClr val="FFFFFF"/>
                </a:solidFill>
              </a:rPr>
              <a:t>In your answer, please cite evidence from Poe’s work as well as what you noticed from the drawing activity.</a:t>
            </a:r>
          </a:p>
          <a:p>
            <a:pPr marL="0" marR="0" lvl="0" indent="0" algn="l" rtl="0">
              <a:lnSpc>
                <a:spcPct val="80000"/>
              </a:lnSpc>
              <a:spcBef>
                <a:spcPts val="341"/>
              </a:spcBef>
              <a:buClr>
                <a:schemeClr val="accent3"/>
              </a:buClr>
              <a:buSzPct val="25000"/>
              <a:buFont typeface="Noto Sans Symbols"/>
              <a:buNone/>
            </a:pPr>
            <a:endParaRPr sz="1704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4"/>
              </a:buClr>
              <a:buSzPct val="25000"/>
              <a:buFont typeface="Calibri"/>
              <a:buNone/>
            </a:pPr>
            <a:r>
              <a:rPr lang="en-US"/>
              <a:t>After close reading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06" marR="0" lvl="0" indent="-274306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95000"/>
              <a:buFont typeface="Noto Sans Symbols"/>
              <a:buChar char="●"/>
            </a:pPr>
            <a:r>
              <a:rPr lang="en-US" dirty="0"/>
              <a:t>Go back to your drawing.</a:t>
            </a:r>
          </a:p>
          <a:p>
            <a:pPr marL="274306" marR="0" lvl="0" indent="-274306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95000"/>
              <a:buFont typeface="Noto Sans Symbols"/>
              <a:buChar char="●"/>
            </a:pPr>
            <a:r>
              <a:rPr lang="en-US" dirty="0"/>
              <a:t>On the back, answer these two questions: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659299"/>
              </a:buClr>
              <a:buAutoNum type="arabicPeriod"/>
            </a:pPr>
            <a:r>
              <a:rPr lang="en-US" dirty="0"/>
              <a:t>How did your understanding of the story change from your first listen? Did you “get” the story the first time? If not, why?</a:t>
            </a:r>
          </a:p>
          <a:p>
            <a: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659299"/>
              </a:buClr>
              <a:buAutoNum type="arabicPeriod"/>
            </a:pPr>
            <a:r>
              <a:rPr lang="en-US" dirty="0"/>
              <a:t>How would you rate your picture? Think about how well your picture captured either the events of the story or the MOOD/STYLE of the story. EXPLAIN YOUR RATING.</a:t>
            </a:r>
          </a:p>
          <a:p>
            <a:pPr marL="365741" marR="0" lvl="1" indent="-10140" algn="l" rtl="0">
              <a:spcBef>
                <a:spcPts val="480"/>
              </a:spcBef>
              <a:buClr>
                <a:schemeClr val="accent4"/>
              </a:buClr>
              <a:buSzPct val="2500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gallery dir="l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533400" y="20574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lIns="0" tIns="0" rIns="18275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6000"/>
              <a:t>Tell-Tale Heart Multimodal Lesson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533400" y="3914335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lIns="0" tIns="45700" rIns="18275" bIns="45700" anchor="t" anchorCtr="0">
            <a:noAutofit/>
          </a:bodyPr>
          <a:lstStyle/>
          <a:p>
            <a:pPr marL="0" marR="45718" lvl="0" indent="0" algn="l" rtl="0">
              <a:spcBef>
                <a:spcPts val="0"/>
              </a:spcBef>
              <a:buClr>
                <a:schemeClr val="accent3"/>
              </a:buClr>
              <a:buSzPct val="25000"/>
              <a:buFont typeface="Noto Sans Symbols"/>
              <a:buNone/>
            </a:pPr>
            <a:r>
              <a:rPr lang="en-US"/>
              <a:t>English Language Arts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lang="en-US"/>
              <a:t>Essential questions: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6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lvl="0" rtl="0">
              <a:lnSpc>
                <a:spcPct val="80000"/>
              </a:lnSpc>
              <a:spcBef>
                <a:spcPts val="0"/>
              </a:spcBef>
              <a:buNone/>
            </a:pPr>
            <a:endParaRPr sz="2600">
              <a:solidFill>
                <a:srgbClr val="FFFFFF"/>
              </a:solidFill>
            </a:endParaRPr>
          </a:p>
          <a:p>
            <a:pPr marL="457200" lvl="0" indent="-228600" rtl="0">
              <a:lnSpc>
                <a:spcPct val="80000"/>
              </a:lnSpc>
              <a:spcBef>
                <a:spcPts val="0"/>
              </a:spcBef>
              <a:buClr>
                <a:srgbClr val="FFFFFF"/>
              </a:buClr>
              <a:buChar char="●"/>
            </a:pPr>
            <a:r>
              <a:rPr lang="en-US" sz="2600" b="1">
                <a:solidFill>
                  <a:srgbClr val="FFFFFF"/>
                </a:solidFill>
              </a:rPr>
              <a:t>How does an author convey mood?</a:t>
            </a:r>
          </a:p>
          <a:p>
            <a:pPr lvl="0" rtl="0">
              <a:lnSpc>
                <a:spcPct val="80000"/>
              </a:lnSpc>
              <a:spcBef>
                <a:spcPts val="0"/>
              </a:spcBef>
              <a:buNone/>
            </a:pPr>
            <a:endParaRPr sz="2600" b="1">
              <a:solidFill>
                <a:srgbClr val="FFFFFF"/>
              </a:solidFill>
            </a:endParaRPr>
          </a:p>
          <a:p>
            <a:pPr marL="457200" lvl="0" indent="-228600" rtl="0">
              <a:lnSpc>
                <a:spcPct val="80000"/>
              </a:lnSpc>
              <a:spcBef>
                <a:spcPts val="0"/>
              </a:spcBef>
              <a:buClr>
                <a:srgbClr val="FFFFFF"/>
              </a:buClr>
              <a:buChar char="●"/>
            </a:pPr>
            <a:r>
              <a:rPr lang="en-US" sz="2600" b="1">
                <a:solidFill>
                  <a:srgbClr val="FFFFFF"/>
                </a:solidFill>
              </a:rPr>
              <a:t>How does understanding an author’s style contribute to your understanding of the work?</a:t>
            </a:r>
          </a:p>
          <a:p>
            <a:pPr lvl="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42307"/>
              <a:buFont typeface="Arial"/>
              <a:buNone/>
            </a:pPr>
            <a:endParaRPr sz="260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41"/>
              </a:spcBef>
              <a:buClr>
                <a:schemeClr val="accent3"/>
              </a:buClr>
              <a:buSzPct val="25000"/>
              <a:buFont typeface="Noto Sans Symbols"/>
              <a:buNone/>
            </a:pPr>
            <a:endParaRPr sz="1704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4"/>
              </a:buClr>
              <a:buSzPct val="25000"/>
              <a:buFont typeface="Calibri"/>
              <a:buNone/>
            </a:pPr>
            <a:r>
              <a:rPr lang="en-US"/>
              <a:t>As you are seated. . .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Char char="●"/>
            </a:pPr>
            <a:r>
              <a:rPr lang="en-US">
                <a:solidFill>
                  <a:srgbClr val="000000"/>
                </a:solidFill>
              </a:rPr>
              <a:t>On one of your sticky notes, write about what you NOTICE is different about this classroom.  </a:t>
            </a:r>
          </a:p>
          <a:p>
            <a:pPr marL="0" lvl="0" indent="0" rtl="0">
              <a:spcBef>
                <a:spcPts val="0"/>
              </a:spcBef>
              <a:buNone/>
            </a:pPr>
            <a:endParaRPr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Char char="●"/>
            </a:pPr>
            <a:r>
              <a:rPr lang="en-US">
                <a:solidFill>
                  <a:srgbClr val="000000"/>
                </a:solidFill>
              </a:rPr>
              <a:t>On the other sticky note, write about what you WONDER about the way the room is set up or about what we will be studying today.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4"/>
              </a:buClr>
              <a:buSzPct val="25000"/>
              <a:buFont typeface="Calibri"/>
              <a:buNone/>
            </a:pPr>
            <a:r>
              <a:rPr lang="en-US" dirty="0"/>
              <a:t>While the story </a:t>
            </a:r>
            <a:r>
              <a:rPr lang="en-US" dirty="0" smtClean="0"/>
              <a:t>plays . </a:t>
            </a:r>
            <a:r>
              <a:rPr lang="en-US" dirty="0"/>
              <a:t>. .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06" marR="0" lvl="0" indent="-274306" algn="l" rtl="0">
              <a:spcBef>
                <a:spcPts val="520"/>
              </a:spcBef>
              <a:buClr>
                <a:schemeClr val="accent4"/>
              </a:buClr>
              <a:buSzPct val="95000"/>
              <a:buFont typeface="Noto Sans Symbols"/>
              <a:buChar char="●"/>
            </a:pPr>
            <a:r>
              <a:rPr lang="en-US" dirty="0"/>
              <a:t>Draw anything that comes to mind while listening to the story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4"/>
              </a:buClr>
              <a:buSzPct val="25000"/>
              <a:buFont typeface="Calibri"/>
              <a:buNone/>
            </a:pPr>
            <a:r>
              <a:rPr lang="en-US"/>
              <a:t>On the back of your drawing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06" marR="0" lvl="0" indent="-27430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95000"/>
              <a:buFont typeface="Noto Sans Symbols"/>
              <a:buChar char="●"/>
            </a:pPr>
            <a:r>
              <a:rPr lang="en-US"/>
              <a:t>EXPLAIN in a few sentences what you drew and why. Think about the shapes you drew, the colors you used, etc.</a:t>
            </a:r>
          </a:p>
          <a:p>
            <a:pPr marL="365741" marR="0" lvl="1" indent="-10140" algn="l" rtl="0">
              <a:lnSpc>
                <a:spcPct val="90000"/>
              </a:lnSpc>
              <a:spcBef>
                <a:spcPts val="480"/>
              </a:spcBef>
              <a:buClr>
                <a:schemeClr val="accent4"/>
              </a:buClr>
              <a:buSzPct val="2500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4"/>
              </a:buClr>
              <a:buSzPct val="25000"/>
              <a:buFont typeface="Calibri"/>
              <a:buNone/>
            </a:pPr>
            <a:r>
              <a:rPr lang="en-US"/>
              <a:t>MOOD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06" marR="0" lvl="0" indent="-274306" algn="l" rtl="0">
              <a:spcBef>
                <a:spcPts val="520"/>
              </a:spcBef>
              <a:buClr>
                <a:schemeClr val="accent4"/>
              </a:buClr>
              <a:buSzPct val="95000"/>
              <a:buFont typeface="Noto Sans Symbols"/>
              <a:buChar char="●"/>
            </a:pPr>
            <a:r>
              <a:rPr lang="en-US" dirty="0"/>
              <a:t>A literary element that evokes certain feelings or vibes in readers through words and descriptions. Usually, mood is referred to as the atmosphere of a </a:t>
            </a:r>
            <a:r>
              <a:rPr lang="en-US" dirty="0" smtClean="0"/>
              <a:t>work </a:t>
            </a:r>
            <a:r>
              <a:rPr lang="en-US" dirty="0"/>
              <a:t>as it creates an emotional situation that surrounds the readers.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4"/>
              </a:buClr>
              <a:buSzPct val="25000"/>
              <a:buFont typeface="Calibri"/>
              <a:buNone/>
            </a:pPr>
            <a:r>
              <a:rPr lang="en-US"/>
              <a:t>STYLE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06" marR="0" lvl="0" indent="-27430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2916"/>
              <a:buFont typeface="Noto Sans Symbols"/>
              <a:buChar char="●"/>
            </a:pPr>
            <a:r>
              <a:rPr lang="en-US"/>
              <a:t>The way an author writes. Many authors have a unique style that sets them apart and makes their work almost instantly recognizable.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4"/>
              </a:buClr>
              <a:buSzPct val="25000"/>
              <a:buFont typeface="Calibri"/>
              <a:buNone/>
            </a:pPr>
            <a:r>
              <a:rPr lang="en-US"/>
              <a:t>SIMILE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06" marR="0" lvl="0" indent="-34137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Noto Sans Symbols"/>
              <a:buChar char="●"/>
            </a:pPr>
            <a:r>
              <a:rPr lang="en-US"/>
              <a:t>A comparison between two unlike things using “like” or “as.”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494</Words>
  <Application>Microsoft Office PowerPoint</Application>
  <PresentationFormat>On-screen Show (4:3)</PresentationFormat>
  <Paragraphs>43</Paragraphs>
  <Slides>17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Noto Sans Symbols</vt:lpstr>
      <vt:lpstr>Constantia</vt:lpstr>
      <vt:lpstr>Georgia</vt:lpstr>
      <vt:lpstr>Calibri</vt:lpstr>
      <vt:lpstr>Arial</vt:lpstr>
      <vt:lpstr>LEARN</vt:lpstr>
      <vt:lpstr>LEARN</vt:lpstr>
      <vt:lpstr>PowerPoint Presentation</vt:lpstr>
      <vt:lpstr>Tell-Tale Heart Multimodal Lesson</vt:lpstr>
      <vt:lpstr>Essential questions:</vt:lpstr>
      <vt:lpstr>As you are seated. . .</vt:lpstr>
      <vt:lpstr>While the story plays . . .</vt:lpstr>
      <vt:lpstr>On the back of your drawing</vt:lpstr>
      <vt:lpstr>MOOD</vt:lpstr>
      <vt:lpstr>STYLE</vt:lpstr>
      <vt:lpstr>SIMILE</vt:lpstr>
      <vt:lpstr>METAPHOR</vt:lpstr>
      <vt:lpstr>REPETITION</vt:lpstr>
      <vt:lpstr>IMAGERY</vt:lpstr>
      <vt:lpstr>Literary Elements in “The Tell-Tale Heart”</vt:lpstr>
      <vt:lpstr>GALLERY WALK</vt:lpstr>
      <vt:lpstr>Final Reflection</vt:lpstr>
      <vt:lpstr>After close reading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Schlasner, Jacqueline</cp:lastModifiedBy>
  <cp:revision>1</cp:revision>
  <dcterms:modified xsi:type="dcterms:W3CDTF">2017-09-21T15:30:32Z</dcterms:modified>
</cp:coreProperties>
</file>