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4"/>
  </p:notesMasterIdLst>
  <p:sldIdLst>
    <p:sldId id="276" r:id="rId2"/>
    <p:sldId id="256" r:id="rId3"/>
    <p:sldId id="274" r:id="rId4"/>
    <p:sldId id="275" r:id="rId5"/>
    <p:sldId id="273" r:id="rId6"/>
    <p:sldId id="292" r:id="rId7"/>
    <p:sldId id="288" r:id="rId8"/>
    <p:sldId id="293" r:id="rId9"/>
    <p:sldId id="291" r:id="rId10"/>
    <p:sldId id="282" r:id="rId11"/>
    <p:sldId id="294" r:id="rId12"/>
    <p:sldId id="295" r:id="rId13"/>
    <p:sldId id="301" r:id="rId14"/>
    <p:sldId id="296" r:id="rId15"/>
    <p:sldId id="297" r:id="rId16"/>
    <p:sldId id="309" r:id="rId17"/>
    <p:sldId id="302" r:id="rId18"/>
    <p:sldId id="310" r:id="rId19"/>
    <p:sldId id="303" r:id="rId20"/>
    <p:sldId id="311" r:id="rId21"/>
    <p:sldId id="289" r:id="rId22"/>
    <p:sldId id="284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8" autoAdjust="0"/>
    <p:restoredTop sz="94643"/>
  </p:normalViewPr>
  <p:slideViewPr>
    <p:cSldViewPr snapToGrid="0" snapToObjects="1">
      <p:cViewPr varScale="1">
        <p:scale>
          <a:sx n="173" d="100"/>
          <a:sy n="173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youtu.be/iISP02KPau0?si=2VHRShyG44tA3TV9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3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youtu.be/iISP02KPau0?si=2VHRShyG44tA3TV9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youtu.be/iISP02KPau0?si=2VHRShyG44tA3TV9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youtu.be/iISP02KPau0?si=2VHRShyG44tA3TV9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2650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(2021, September 21). K20 Center 3 minute timer. [Video]. YouTube.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https://youtu.be/iISP02KPau0?si=2VHRShyG44tA3TV9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37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endParaRPr lang="en-US" sz="1800" b="0" i="0" u="none" strike="noStrike" dirty="0">
              <a:solidFill>
                <a:srgbClr val="292929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07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Choice Boards.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https://learn.k20center.ou.edu/strategy/73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2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5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4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(2021, September 21). K20 Center 3 minute timer. [Video]. YouTube.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https://youtu.be/iISP02KPau0?si=2VHRShyG44tA3TV9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97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87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(2021, September 21). K20 Center 3 minute timer. [Video]. YouTube.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https://youtu.be/iISP02KPau0?si=2VHRShyG44tA3TV9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3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0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(2021, September 21). K20 Center 3 minute timer. [Video]. YouTube.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https://youtu.be/iISP02KPau0?si=2VHRShyG44tA3TV9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40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Expert Stay and Stray.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https://learn.k20center.ou.edu/strategy/2650</a:t>
            </a: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iISP02KPau0?feature=oembed" TargetMode="External"/><Relationship Id="rId6" Type="http://schemas.openxmlformats.org/officeDocument/2006/relationships/image" Target="../media/image36.png"/><Relationship Id="rId5" Type="http://schemas.openxmlformats.org/officeDocument/2006/relationships/hyperlink" Target="https://youtu.be/iISP02KPau0?si=2VHRShyG44tA3TV9" TargetMode="External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iISP02KPau0?feature=oembed" TargetMode="External"/><Relationship Id="rId6" Type="http://schemas.openxmlformats.org/officeDocument/2006/relationships/hyperlink" Target="https://youtu.be/iISP02KPau0?si=2VHRShyG44tA3TV9" TargetMode="External"/><Relationship Id="rId5" Type="http://schemas.openxmlformats.org/officeDocument/2006/relationships/image" Target="../media/image37.jpe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iISP02KPau0?feature=oembed" TargetMode="External"/><Relationship Id="rId6" Type="http://schemas.openxmlformats.org/officeDocument/2006/relationships/hyperlink" Target="https://youtu.be/iISP02KPau0?si=2VHRShyG44tA3TV9" TargetMode="External"/><Relationship Id="rId5" Type="http://schemas.openxmlformats.org/officeDocument/2006/relationships/image" Target="../media/image37.jpeg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iISP02KPau0?feature=oembed" TargetMode="External"/><Relationship Id="rId6" Type="http://schemas.openxmlformats.org/officeDocument/2006/relationships/hyperlink" Target="https://youtu.be/iISP02KPau0?si=2VHRShyG44tA3TV9" TargetMode="External"/><Relationship Id="rId5" Type="http://schemas.openxmlformats.org/officeDocument/2006/relationships/image" Target="../media/image37.jpeg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desmo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svg"/><Relationship Id="rId7" Type="http://schemas.openxmlformats.org/officeDocument/2006/relationships/image" Target="../media/image9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7.svg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4.wmf"/><Relationship Id="rId2" Type="http://schemas.openxmlformats.org/officeDocument/2006/relationships/image" Target="../media/image5.png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7.sv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3.wmf"/><Relationship Id="rId2" Type="http://schemas.openxmlformats.org/officeDocument/2006/relationships/image" Target="../media/image5.png"/><Relationship Id="rId16" Type="http://schemas.openxmlformats.org/officeDocument/2006/relationships/oleObject" Target="../embeddings/oleObject20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4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39" Type="http://schemas.openxmlformats.org/officeDocument/2006/relationships/image" Target="../media/image34.wmf"/><Relationship Id="rId21" Type="http://schemas.openxmlformats.org/officeDocument/2006/relationships/image" Target="../media/image25.wmf"/><Relationship Id="rId34" Type="http://schemas.openxmlformats.org/officeDocument/2006/relationships/oleObject" Target="../embeddings/oleObject37.bin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33" Type="http://schemas.openxmlformats.org/officeDocument/2006/relationships/image" Target="../media/image31.wmf"/><Relationship Id="rId38" Type="http://schemas.openxmlformats.org/officeDocument/2006/relationships/oleObject" Target="../embeddings/oleObject39.bin"/><Relationship Id="rId2" Type="http://schemas.openxmlformats.org/officeDocument/2006/relationships/image" Target="../media/image5.png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29.wm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32.bin"/><Relationship Id="rId32" Type="http://schemas.openxmlformats.org/officeDocument/2006/relationships/oleObject" Target="../embeddings/oleObject36.bin"/><Relationship Id="rId37" Type="http://schemas.openxmlformats.org/officeDocument/2006/relationships/image" Target="../media/image33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34.bin"/><Relationship Id="rId36" Type="http://schemas.openxmlformats.org/officeDocument/2006/relationships/oleObject" Target="../embeddings/oleObject38.bin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4.emf"/><Relationship Id="rId31" Type="http://schemas.openxmlformats.org/officeDocument/2006/relationships/image" Target="../media/image3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28.wmf"/><Relationship Id="rId30" Type="http://schemas.openxmlformats.org/officeDocument/2006/relationships/oleObject" Target="../embeddings/oleObject35.bin"/><Relationship Id="rId35" Type="http://schemas.openxmlformats.org/officeDocument/2006/relationships/image" Target="../media/image32.wmf"/><Relationship Id="rId8" Type="http://schemas.openxmlformats.org/officeDocument/2006/relationships/oleObject" Target="../embeddings/oleObject24.bin"/><Relationship Id="rId3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Recognizing Patterns:</a:t>
            </a:r>
            <a:r>
              <a:rPr lang="en-US" dirty="0"/>
              <a:t> Explore the 4 examples. Look to see what they have in common.</a:t>
            </a:r>
          </a:p>
          <a:p>
            <a:r>
              <a:rPr lang="en-US" b="1" dirty="0">
                <a:solidFill>
                  <a:schemeClr val="accent2"/>
                </a:solidFill>
              </a:rPr>
              <a:t>Verbalizing:</a:t>
            </a:r>
            <a:r>
              <a:rPr lang="en-US" dirty="0"/>
              <a:t> Write your observations. Use academic vocabulary and try to generalize your thoughts.</a:t>
            </a:r>
          </a:p>
          <a:p>
            <a:r>
              <a:rPr lang="en-US" b="1" dirty="0">
                <a:solidFill>
                  <a:schemeClr val="accent2"/>
                </a:solidFill>
              </a:rPr>
              <a:t>Applying:</a:t>
            </a:r>
            <a:r>
              <a:rPr lang="en-US" dirty="0"/>
              <a:t> Use the pattern from the examples to expand the given polynomial expression.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Methods</a:t>
            </a:r>
          </a:p>
        </p:txBody>
      </p:sp>
    </p:spTree>
    <p:extLst>
      <p:ext uri="{BB962C8B-B14F-4D97-AF65-F5344CB8AC3E}">
        <p14:creationId xmlns:p14="http://schemas.microsoft.com/office/powerpoint/2010/main" val="374039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a visually appealing poster that includes:</a:t>
            </a:r>
          </a:p>
          <a:p>
            <a:r>
              <a:rPr lang="en-US" dirty="0"/>
              <a:t>Name of your multiplying method</a:t>
            </a:r>
          </a:p>
          <a:p>
            <a:r>
              <a:rPr lang="en-US" dirty="0"/>
              <a:t>The completed problem from the </a:t>
            </a:r>
            <a:r>
              <a:rPr lang="en-US" b="1" dirty="0">
                <a:solidFill>
                  <a:schemeClr val="accent2"/>
                </a:solidFill>
              </a:rPr>
              <a:t>Applying</a:t>
            </a:r>
            <a:r>
              <a:rPr lang="en-US" dirty="0"/>
              <a:t> section of your handout</a:t>
            </a:r>
          </a:p>
          <a:p>
            <a:r>
              <a:rPr lang="en-US" dirty="0"/>
              <a:t>Notes or numbered steps that help explain your multiplying method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Chart</a:t>
            </a:r>
          </a:p>
        </p:txBody>
      </p:sp>
      <p:pic>
        <p:nvPicPr>
          <p:cNvPr id="3" name="Picture 2" descr="A blue anchor with a black background&#10;&#10;Description automatically generated">
            <a:extLst>
              <a:ext uri="{FF2B5EF4-FFF2-40B4-BE49-F238E27FC236}">
                <a16:creationId xmlns:a16="http://schemas.microsoft.com/office/drawing/2014/main" id="{F0C59A74-8283-6D18-9189-6E2FFA537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728" y="307247"/>
            <a:ext cx="1332072" cy="134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24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Gather at your poster.</a:t>
            </a:r>
          </a:p>
          <a:p>
            <a:r>
              <a:rPr lang="en-US" b="1" dirty="0">
                <a:solidFill>
                  <a:schemeClr val="accent6"/>
                </a:solidFill>
              </a:rPr>
              <a:t>Expert Stay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One person from your group stays</a:t>
            </a:r>
            <a:br>
              <a:rPr lang="en-US" dirty="0"/>
            </a:br>
            <a:r>
              <a:rPr lang="en-US" dirty="0"/>
              <a:t>to explain your multiplying method to your audience.</a:t>
            </a:r>
          </a:p>
          <a:p>
            <a:r>
              <a:rPr lang="en-US" b="1" dirty="0">
                <a:solidFill>
                  <a:schemeClr val="accent6"/>
                </a:solidFill>
              </a:rPr>
              <a:t>Stray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Everyone else rotates to the next poster to listen and learn and be ready to be the next </a:t>
            </a:r>
            <a:r>
              <a:rPr lang="en-US" b="1" i="1" dirty="0"/>
              <a:t>expert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Overview</a:t>
            </a:r>
          </a:p>
        </p:txBody>
      </p:sp>
      <p:pic>
        <p:nvPicPr>
          <p:cNvPr id="6" name="Picture 5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E1030950-EAB0-BAF4-C8A6-E7933CD93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3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Expert Stay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All students with assigned</a:t>
            </a:r>
            <a:br>
              <a:rPr lang="en-US" dirty="0"/>
            </a:br>
            <a:r>
              <a:rPr lang="en-US" dirty="0"/>
              <a:t>number 1, stay at your posters. Be ready to </a:t>
            </a:r>
            <a:br>
              <a:rPr lang="en-US" dirty="0"/>
            </a:br>
            <a:r>
              <a:rPr lang="en-US" dirty="0"/>
              <a:t>present and answer questions.</a:t>
            </a:r>
          </a:p>
          <a:p>
            <a:r>
              <a:rPr lang="en-US" b="1" dirty="0">
                <a:solidFill>
                  <a:schemeClr val="accent6"/>
                </a:solidFill>
              </a:rPr>
              <a:t>Stray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Everyone else, move to the next poster to listen and learn and be ready to be the next </a:t>
            </a:r>
            <a:r>
              <a:rPr lang="en-US" b="1" i="1" dirty="0"/>
              <a:t>expert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Round 1</a:t>
            </a:r>
          </a:p>
        </p:txBody>
      </p:sp>
      <p:pic>
        <p:nvPicPr>
          <p:cNvPr id="2" name="Picture 1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A4E9D821-9B02-1F80-8D93-B48ABDE1A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1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nline Media 6" title="K20 Center 3 minute timer">
            <a:hlinkClick r:id="" action="ppaction://media"/>
            <a:extLst>
              <a:ext uri="{FF2B5EF4-FFF2-40B4-BE49-F238E27FC236}">
                <a16:creationId xmlns:a16="http://schemas.microsoft.com/office/drawing/2014/main" id="{5C1E4981-C06A-DAAB-0BD7-B63E16FC5D9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296660" y="3008415"/>
            <a:ext cx="2540000" cy="1435100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Experts, present your work and </a:t>
            </a:r>
            <a:br>
              <a:rPr lang="en-US" dirty="0"/>
            </a:br>
            <a:r>
              <a:rPr lang="en-US" dirty="0"/>
              <a:t>steps to your new audience.</a:t>
            </a:r>
          </a:p>
          <a:p>
            <a:r>
              <a:rPr lang="en-US" dirty="0"/>
              <a:t>Everyone else, takes notes and ask questions as needed.</a:t>
            </a:r>
          </a:p>
          <a:p>
            <a:r>
              <a:rPr lang="en-US" dirty="0"/>
              <a:t>Think about:</a:t>
            </a:r>
          </a:p>
          <a:p>
            <a:pPr lvl="1"/>
            <a:r>
              <a:rPr lang="en-US" dirty="0"/>
              <a:t>When would this method be most efficient to use</a:t>
            </a:r>
            <a:br>
              <a:rPr lang="en-US" dirty="0"/>
            </a:br>
            <a:r>
              <a:rPr lang="en-US" dirty="0"/>
              <a:t>for multiplying polynomial expressions?</a:t>
            </a:r>
          </a:p>
          <a:p>
            <a:pPr lvl="1"/>
            <a:r>
              <a:rPr lang="en-US" dirty="0"/>
              <a:t>Which method is your favorite and why?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Round 1</a:t>
            </a:r>
          </a:p>
        </p:txBody>
      </p:sp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D11802DA-4B35-D533-A693-29E011A35807}"/>
              </a:ext>
            </a:extLst>
          </p:cNvPr>
          <p:cNvSpPr txBox="1">
            <a:spLocks/>
          </p:cNvSpPr>
          <p:nvPr/>
        </p:nvSpPr>
        <p:spPr>
          <a:xfrm>
            <a:off x="457200" y="4472725"/>
            <a:ext cx="8229600" cy="5029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Minute Timer</a:t>
            </a:r>
            <a:endParaRPr lang="en-US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pic>
        <p:nvPicPr>
          <p:cNvPr id="6" name="Picture 5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9B12F203-A5FF-EA45-93F2-86CD461E0D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4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Expert Stay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All students with assigned</a:t>
            </a:r>
            <a:br>
              <a:rPr lang="en-US" dirty="0"/>
            </a:br>
            <a:r>
              <a:rPr lang="en-US" dirty="0"/>
              <a:t>number 4, stay at the posters you are at.</a:t>
            </a:r>
            <a:br>
              <a:rPr lang="en-US" dirty="0"/>
            </a:br>
            <a:r>
              <a:rPr lang="en-US" dirty="0"/>
              <a:t>Be ready to present and answer questions.</a:t>
            </a:r>
          </a:p>
          <a:p>
            <a:r>
              <a:rPr lang="en-US" b="1" dirty="0">
                <a:solidFill>
                  <a:schemeClr val="accent6"/>
                </a:solidFill>
              </a:rPr>
              <a:t>Stray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Everyone else, move to the next poster to listen and learn and be ready to be the next </a:t>
            </a:r>
            <a:r>
              <a:rPr lang="en-US" b="1" i="1" dirty="0"/>
              <a:t>expert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Round 2</a:t>
            </a:r>
          </a:p>
        </p:txBody>
      </p:sp>
      <p:pic>
        <p:nvPicPr>
          <p:cNvPr id="3" name="Picture 2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5E9CCD9F-0F34-7A1A-F42F-3491DCDB3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9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Experts, present your work and </a:t>
            </a:r>
            <a:br>
              <a:rPr lang="en-US" dirty="0"/>
            </a:br>
            <a:r>
              <a:rPr lang="en-US" dirty="0"/>
              <a:t>steps to your new audience.</a:t>
            </a:r>
          </a:p>
          <a:p>
            <a:r>
              <a:rPr lang="en-US" dirty="0"/>
              <a:t>Everyone else, takes notes and ask questions as needed.</a:t>
            </a:r>
          </a:p>
          <a:p>
            <a:r>
              <a:rPr lang="en-US" dirty="0"/>
              <a:t>Think about:</a:t>
            </a:r>
          </a:p>
          <a:p>
            <a:pPr lvl="1"/>
            <a:r>
              <a:rPr lang="en-US" dirty="0"/>
              <a:t>When would this method be most efficient to use</a:t>
            </a:r>
            <a:br>
              <a:rPr lang="en-US" dirty="0"/>
            </a:br>
            <a:r>
              <a:rPr lang="en-US" dirty="0"/>
              <a:t>for multiplying polynomial expressions?</a:t>
            </a:r>
          </a:p>
          <a:p>
            <a:pPr lvl="1"/>
            <a:r>
              <a:rPr lang="en-US" dirty="0"/>
              <a:t>Which method is your favorite and why?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Round 2</a:t>
            </a:r>
          </a:p>
        </p:txBody>
      </p:sp>
      <p:pic>
        <p:nvPicPr>
          <p:cNvPr id="6" name="Picture 5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9B12F203-A5FF-EA45-93F2-86CD461E0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  <p:pic>
        <p:nvPicPr>
          <p:cNvPr id="7" name="Online Media 6" title="K20 Center 3 minute timer">
            <a:hlinkClick r:id="" action="ppaction://media"/>
            <a:extLst>
              <a:ext uri="{FF2B5EF4-FFF2-40B4-BE49-F238E27FC236}">
                <a16:creationId xmlns:a16="http://schemas.microsoft.com/office/drawing/2014/main" id="{7A224CFE-41DB-72A2-874F-5913315991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296660" y="3008415"/>
            <a:ext cx="2540000" cy="1435100"/>
          </a:xfrm>
          <a:prstGeom prst="rect">
            <a:avLst/>
          </a:prstGeom>
        </p:spPr>
      </p:pic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9D4D5DB6-FD72-220E-B065-4B9E0EEC6526}"/>
              </a:ext>
            </a:extLst>
          </p:cNvPr>
          <p:cNvSpPr txBox="1">
            <a:spLocks/>
          </p:cNvSpPr>
          <p:nvPr/>
        </p:nvSpPr>
        <p:spPr>
          <a:xfrm>
            <a:off x="457200" y="4472725"/>
            <a:ext cx="8229600" cy="5029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Minute Timer</a:t>
            </a:r>
            <a:endParaRPr lang="en-US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3040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Expert Stay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All students with assigned</a:t>
            </a:r>
            <a:br>
              <a:rPr lang="en-US" dirty="0"/>
            </a:br>
            <a:r>
              <a:rPr lang="en-US" dirty="0"/>
              <a:t>number 2, stay at the posters you are at.</a:t>
            </a:r>
            <a:br>
              <a:rPr lang="en-US" dirty="0"/>
            </a:br>
            <a:r>
              <a:rPr lang="en-US" dirty="0"/>
              <a:t>Be ready to present and answer questions.</a:t>
            </a:r>
          </a:p>
          <a:p>
            <a:r>
              <a:rPr lang="en-US" b="1" dirty="0">
                <a:solidFill>
                  <a:schemeClr val="accent6"/>
                </a:solidFill>
              </a:rPr>
              <a:t>Stray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Everyone else, move to the next poster to listen and learn and be ready to be the next </a:t>
            </a:r>
            <a:r>
              <a:rPr lang="en-US" b="1" i="1" dirty="0"/>
              <a:t>expert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Round 3</a:t>
            </a:r>
          </a:p>
        </p:txBody>
      </p:sp>
      <p:pic>
        <p:nvPicPr>
          <p:cNvPr id="3" name="Picture 2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5E9CCD9F-0F34-7A1A-F42F-3491DCDB3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5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Experts, present your work and </a:t>
            </a:r>
            <a:br>
              <a:rPr lang="en-US" dirty="0"/>
            </a:br>
            <a:r>
              <a:rPr lang="en-US" dirty="0"/>
              <a:t>steps to your new audience.</a:t>
            </a:r>
          </a:p>
          <a:p>
            <a:r>
              <a:rPr lang="en-US" dirty="0"/>
              <a:t>Everyone else, takes notes and ask questions as needed.</a:t>
            </a:r>
          </a:p>
          <a:p>
            <a:r>
              <a:rPr lang="en-US" dirty="0"/>
              <a:t>Think about:</a:t>
            </a:r>
          </a:p>
          <a:p>
            <a:pPr lvl="1"/>
            <a:r>
              <a:rPr lang="en-US" dirty="0"/>
              <a:t>When would this method be most efficient to use</a:t>
            </a:r>
            <a:br>
              <a:rPr lang="en-US" dirty="0"/>
            </a:br>
            <a:r>
              <a:rPr lang="en-US" dirty="0"/>
              <a:t>for multiplying polynomial expressions?</a:t>
            </a:r>
          </a:p>
          <a:p>
            <a:pPr lvl="1"/>
            <a:r>
              <a:rPr lang="en-US" dirty="0"/>
              <a:t>Which method is your favorite and why?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Round 3</a:t>
            </a:r>
          </a:p>
        </p:txBody>
      </p:sp>
      <p:pic>
        <p:nvPicPr>
          <p:cNvPr id="6" name="Picture 5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9B12F203-A5FF-EA45-93F2-86CD461E0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  <p:pic>
        <p:nvPicPr>
          <p:cNvPr id="2" name="Online Media 6" title="K20 Center 3 minute timer">
            <a:hlinkClick r:id="" action="ppaction://media"/>
            <a:extLst>
              <a:ext uri="{FF2B5EF4-FFF2-40B4-BE49-F238E27FC236}">
                <a16:creationId xmlns:a16="http://schemas.microsoft.com/office/drawing/2014/main" id="{8A88AB6D-274B-1F06-D80C-D48B0FC1422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296660" y="3008415"/>
            <a:ext cx="2540000" cy="1435100"/>
          </a:xfrm>
          <a:prstGeom prst="rect">
            <a:avLst/>
          </a:prstGeom>
        </p:spPr>
      </p:pic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C068B5A7-E2AF-0A21-88F4-4AB4CDAA23EB}"/>
              </a:ext>
            </a:extLst>
          </p:cNvPr>
          <p:cNvSpPr txBox="1">
            <a:spLocks/>
          </p:cNvSpPr>
          <p:nvPr/>
        </p:nvSpPr>
        <p:spPr>
          <a:xfrm>
            <a:off x="457200" y="4472725"/>
            <a:ext cx="8229600" cy="5029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Minute Timer</a:t>
            </a:r>
            <a:endParaRPr lang="en-US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6156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Expert Stay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All students with assigned</a:t>
            </a:r>
            <a:br>
              <a:rPr lang="en-US" dirty="0"/>
            </a:br>
            <a:r>
              <a:rPr lang="en-US" dirty="0"/>
              <a:t>number 3, stay at the posters you are at.</a:t>
            </a:r>
            <a:br>
              <a:rPr lang="en-US" dirty="0"/>
            </a:br>
            <a:r>
              <a:rPr lang="en-US" dirty="0"/>
              <a:t>Be ready to present and answer questions.</a:t>
            </a:r>
          </a:p>
          <a:p>
            <a:r>
              <a:rPr lang="en-US" b="1" dirty="0">
                <a:solidFill>
                  <a:schemeClr val="accent6"/>
                </a:solidFill>
              </a:rPr>
              <a:t>Stray</a:t>
            </a:r>
            <a:r>
              <a:rPr lang="en-US" dirty="0">
                <a:solidFill>
                  <a:schemeClr val="accent6"/>
                </a:solidFill>
              </a:rPr>
              <a:t>:</a:t>
            </a:r>
            <a:r>
              <a:rPr lang="en-US" dirty="0"/>
              <a:t> Everyone else, move to the next poster to listen and learn and be ready to be the next </a:t>
            </a:r>
            <a:r>
              <a:rPr lang="en-US" b="1" i="1" dirty="0"/>
              <a:t>expert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Round 4</a:t>
            </a:r>
          </a:p>
        </p:txBody>
      </p:sp>
      <p:pic>
        <p:nvPicPr>
          <p:cNvPr id="3" name="Picture 2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5E9CCD9F-0F34-7A1A-F42F-3491DCDB3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Multiplying Polynomials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Beyond </a:t>
            </a:r>
            <a:r>
              <a:rPr lang="en-US" dirty="0" err="1"/>
              <a:t>FOILing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Experts, present your work and </a:t>
            </a:r>
            <a:br>
              <a:rPr lang="en-US" dirty="0"/>
            </a:br>
            <a:r>
              <a:rPr lang="en-US" dirty="0"/>
              <a:t>steps to your new audience.</a:t>
            </a:r>
          </a:p>
          <a:p>
            <a:r>
              <a:rPr lang="en-US" dirty="0"/>
              <a:t>Everyone else, takes notes and ask questions as needed.</a:t>
            </a:r>
          </a:p>
          <a:p>
            <a:r>
              <a:rPr lang="en-US" dirty="0"/>
              <a:t>Think about:</a:t>
            </a:r>
          </a:p>
          <a:p>
            <a:pPr lvl="1"/>
            <a:r>
              <a:rPr lang="en-US" dirty="0"/>
              <a:t>When would this method be most efficient to use</a:t>
            </a:r>
            <a:br>
              <a:rPr lang="en-US" dirty="0"/>
            </a:br>
            <a:r>
              <a:rPr lang="en-US" dirty="0"/>
              <a:t>for multiplying polynomial expressions?</a:t>
            </a:r>
          </a:p>
          <a:p>
            <a:pPr lvl="1"/>
            <a:r>
              <a:rPr lang="en-US" dirty="0"/>
              <a:t>Which method is your favorite and why?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Round 4</a:t>
            </a:r>
          </a:p>
        </p:txBody>
      </p:sp>
      <p:pic>
        <p:nvPicPr>
          <p:cNvPr id="6" name="Picture 5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9B12F203-A5FF-EA45-93F2-86CD461E0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  <p:pic>
        <p:nvPicPr>
          <p:cNvPr id="2" name="Online Media 6" title="K20 Center 3 minute timer">
            <a:hlinkClick r:id="" action="ppaction://media"/>
            <a:extLst>
              <a:ext uri="{FF2B5EF4-FFF2-40B4-BE49-F238E27FC236}">
                <a16:creationId xmlns:a16="http://schemas.microsoft.com/office/drawing/2014/main" id="{7E86AED6-A84F-6E6D-79BC-3E873E2F9E6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296660" y="3008415"/>
            <a:ext cx="2540000" cy="1435100"/>
          </a:xfrm>
          <a:prstGeom prst="rect">
            <a:avLst/>
          </a:prstGeom>
        </p:spPr>
      </p:pic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987EA9A1-E9F6-7BFB-E0B8-AD7EB95D20C4}"/>
              </a:ext>
            </a:extLst>
          </p:cNvPr>
          <p:cNvSpPr txBox="1">
            <a:spLocks/>
          </p:cNvSpPr>
          <p:nvPr/>
        </p:nvSpPr>
        <p:spPr>
          <a:xfrm>
            <a:off x="457200" y="4472725"/>
            <a:ext cx="8229600" cy="5029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Minute Timer</a:t>
            </a:r>
            <a:endParaRPr lang="en-US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8413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Return to your original poster. Then discuss</a:t>
            </a:r>
            <a:br>
              <a:rPr lang="en-US" dirty="0"/>
            </a:br>
            <a:r>
              <a:rPr lang="en-US" dirty="0"/>
              <a:t>with your group the following:</a:t>
            </a:r>
          </a:p>
          <a:p>
            <a:r>
              <a:rPr lang="en-US" dirty="0"/>
              <a:t>What did you notice that all the posters had in common?</a:t>
            </a:r>
          </a:p>
          <a:p>
            <a:r>
              <a:rPr lang="en-US" dirty="0"/>
              <a:t>Was one method more efficient than the others?</a:t>
            </a:r>
            <a:br>
              <a:rPr lang="en-US" dirty="0"/>
            </a:br>
            <a:r>
              <a:rPr lang="en-US" dirty="0"/>
              <a:t>When and why?</a:t>
            </a:r>
          </a:p>
          <a:p>
            <a:r>
              <a:rPr lang="en-US" dirty="0"/>
              <a:t>Which method is your favorite and why?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Stay and Stray: Reflection</a:t>
            </a:r>
          </a:p>
        </p:txBody>
      </p:sp>
      <p:pic>
        <p:nvPicPr>
          <p:cNvPr id="3" name="Picture 2" descr="A picture containing vector graphics, clipart&#10;&#10;Description automatically generated">
            <a:extLst>
              <a:ext uri="{FF2B5EF4-FFF2-40B4-BE49-F238E27FC236}">
                <a16:creationId xmlns:a16="http://schemas.microsoft.com/office/drawing/2014/main" id="{883CEBAD-53ED-1032-CE64-C80DE7FF4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857" y="419315"/>
            <a:ext cx="1923943" cy="179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5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student.desmos.com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Enter your code.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Board</a:t>
            </a:r>
          </a:p>
        </p:txBody>
      </p:sp>
      <p:pic>
        <p:nvPicPr>
          <p:cNvPr id="3" name="Picture 2" descr="A hand pointing at a screen&#10;&#10;Description automatically generated">
            <a:extLst>
              <a:ext uri="{FF2B5EF4-FFF2-40B4-BE49-F238E27FC236}">
                <a16:creationId xmlns:a16="http://schemas.microsoft.com/office/drawing/2014/main" id="{A89082DB-727A-5CC8-05AD-248783BE6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8800" y="307247"/>
            <a:ext cx="2043434" cy="218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9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can you use multiplication to simplify polynomial expressions?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 multiplication to simplify polynomial expressions.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3568791" cy="3434098"/>
          </a:xfrm>
        </p:spPr>
        <p:txBody>
          <a:bodyPr/>
          <a:lstStyle/>
          <a:p>
            <a:r>
              <a:rPr lang="en-US" dirty="0"/>
              <a:t>You will copy the information from the next slide into your first blank puzzle.</a:t>
            </a:r>
          </a:p>
          <a:p>
            <a:r>
              <a:rPr lang="en-US" dirty="0"/>
              <a:t>Then you will use multiplication to complete the puzzle.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 Two Ways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1819AC1-5071-10DF-D0AC-32A0BD3A7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0537" y="1342744"/>
            <a:ext cx="3368624" cy="340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 Two Ways: Puzzle 1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1819AC1-5071-10DF-D0AC-32A0BD3A7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7713" y="1293845"/>
            <a:ext cx="3508575" cy="354199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C66EFEF-B3E0-4379-B34A-E521EFFFC6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0291" y="1676400"/>
          <a:ext cx="368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457200" progId="Equation.DSMT4">
                  <p:embed/>
                </p:oleObj>
              </mc:Choice>
              <mc:Fallback>
                <p:oleObj name="Equation" r:id="rId4" imgW="36828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C66EFEF-B3E0-4379-B34A-E521EFFFC6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00291" y="1676400"/>
                        <a:ext cx="368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5BC4E04-BD96-4A23-6B0F-153BC66859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5013" y="280035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320" imgH="457200" progId="Equation.DSMT4">
                  <p:embed/>
                </p:oleObj>
              </mc:Choice>
              <mc:Fallback>
                <p:oleObj name="Equation" r:id="rId6" imgW="3553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5BC4E04-BD96-4A23-6B0F-153BC66859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75013" y="2800350"/>
                        <a:ext cx="355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A877B7-10D7-54FB-0C48-95E972565D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4716" y="1765300"/>
          <a:ext cx="406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6080" imgH="368280" progId="Equation.DSMT4">
                  <p:embed/>
                </p:oleObj>
              </mc:Choice>
              <mc:Fallback>
                <p:oleObj name="Equation" r:id="rId8" imgW="406080" imgH="368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A877B7-10D7-54FB-0C48-95E972565D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44716" y="1765300"/>
                        <a:ext cx="4064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8211258-947B-6058-5EE2-CB06814825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2450" y="4041775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69800" imgH="368280" progId="Equation.DSMT4">
                  <p:embed/>
                </p:oleObj>
              </mc:Choice>
              <mc:Fallback>
                <p:oleObj name="Equation" r:id="rId10" imgW="469800" imgH="368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8211258-947B-6058-5EE2-CB06814825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62450" y="4041775"/>
                        <a:ext cx="469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70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 Two Ways: Puzzle 1 (Key)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1819AC1-5071-10DF-D0AC-32A0BD3A7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7713" y="1293845"/>
            <a:ext cx="3508575" cy="354199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C66EFEF-B3E0-4379-B34A-E521EFFFC6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860871"/>
              </p:ext>
            </p:extLst>
          </p:nvPr>
        </p:nvGraphicFramePr>
        <p:xfrm>
          <a:off x="4400291" y="1676400"/>
          <a:ext cx="368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457200" progId="Equation.DSMT4">
                  <p:embed/>
                </p:oleObj>
              </mc:Choice>
              <mc:Fallback>
                <p:oleObj name="Equation" r:id="rId4" imgW="36828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C66EFEF-B3E0-4379-B34A-E521EFFFC6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00291" y="1676400"/>
                        <a:ext cx="368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5BC4E04-BD96-4A23-6B0F-153BC66859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199180"/>
              </p:ext>
            </p:extLst>
          </p:nvPr>
        </p:nvGraphicFramePr>
        <p:xfrm>
          <a:off x="3275013" y="2800350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320" imgH="457200" progId="Equation.DSMT4">
                  <p:embed/>
                </p:oleObj>
              </mc:Choice>
              <mc:Fallback>
                <p:oleObj name="Equation" r:id="rId6" imgW="3553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5BC4E04-BD96-4A23-6B0F-153BC66859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75013" y="2800350"/>
                        <a:ext cx="355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A877B7-10D7-54FB-0C48-95E972565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392972"/>
              </p:ext>
            </p:extLst>
          </p:nvPr>
        </p:nvGraphicFramePr>
        <p:xfrm>
          <a:off x="5544716" y="1765300"/>
          <a:ext cx="406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6080" imgH="368280" progId="Equation.DSMT4">
                  <p:embed/>
                </p:oleObj>
              </mc:Choice>
              <mc:Fallback>
                <p:oleObj name="Equation" r:id="rId8" imgW="406080" imgH="368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A877B7-10D7-54FB-0C48-95E972565D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44716" y="1765300"/>
                        <a:ext cx="4064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8211258-947B-6058-5EE2-CB06814825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510906"/>
              </p:ext>
            </p:extLst>
          </p:nvPr>
        </p:nvGraphicFramePr>
        <p:xfrm>
          <a:off x="4362450" y="4041775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69800" imgH="368280" progId="Equation.DSMT4">
                  <p:embed/>
                </p:oleObj>
              </mc:Choice>
              <mc:Fallback>
                <p:oleObj name="Equation" r:id="rId10" imgW="469800" imgH="368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8211258-947B-6058-5EE2-CB06814825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62450" y="4041775"/>
                        <a:ext cx="469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A20C9DD-F01D-6395-EEC7-D5E04ED80D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915504"/>
              </p:ext>
            </p:extLst>
          </p:nvPr>
        </p:nvGraphicFramePr>
        <p:xfrm>
          <a:off x="4400291" y="2800350"/>
          <a:ext cx="31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7160" imgH="457200" progId="Equation.DSMT4">
                  <p:embed/>
                </p:oleObj>
              </mc:Choice>
              <mc:Fallback>
                <p:oleObj name="Equation" r:id="rId12" imgW="317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00291" y="2800350"/>
                        <a:ext cx="317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A31B4F1-5CCB-82DB-539D-2E31958D6A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137838"/>
              </p:ext>
            </p:extLst>
          </p:nvPr>
        </p:nvGraphicFramePr>
        <p:xfrm>
          <a:off x="3251200" y="1676400"/>
          <a:ext cx="368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68280" imgH="457200" progId="Equation.DSMT4">
                  <p:embed/>
                </p:oleObj>
              </mc:Choice>
              <mc:Fallback>
                <p:oleObj name="Equation" r:id="rId14" imgW="368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51200" y="1676400"/>
                        <a:ext cx="368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118748D-A247-3368-8980-8839D1DFF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381390"/>
              </p:ext>
            </p:extLst>
          </p:nvPr>
        </p:nvGraphicFramePr>
        <p:xfrm>
          <a:off x="3295650" y="4041775"/>
          <a:ext cx="228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28600" imgH="368280" progId="Equation.DSMT4">
                  <p:embed/>
                </p:oleObj>
              </mc:Choice>
              <mc:Fallback>
                <p:oleObj name="Equation" r:id="rId16" imgW="2286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295650" y="4041775"/>
                        <a:ext cx="228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20E82B1-09CB-691C-FBE4-79D6D2A26A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785912"/>
              </p:ext>
            </p:extLst>
          </p:nvPr>
        </p:nvGraphicFramePr>
        <p:xfrm>
          <a:off x="5417716" y="4041775"/>
          <a:ext cx="660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60240" imgH="368280" progId="Equation.DSMT4">
                  <p:embed/>
                </p:oleObj>
              </mc:Choice>
              <mc:Fallback>
                <p:oleObj name="Equation" r:id="rId18" imgW="6602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417716" y="4041775"/>
                        <a:ext cx="6604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FD879D4-622B-13E2-B097-2DBE71265C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582023"/>
              </p:ext>
            </p:extLst>
          </p:nvPr>
        </p:nvGraphicFramePr>
        <p:xfrm>
          <a:off x="5640388" y="2889250"/>
          <a:ext cx="215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15640" imgH="368280" progId="Equation.DSMT4">
                  <p:embed/>
                </p:oleObj>
              </mc:Choice>
              <mc:Fallback>
                <p:oleObj name="Equation" r:id="rId20" imgW="2156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640388" y="2889250"/>
                        <a:ext cx="215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895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 Two Ways: Puzzles 2-3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1819AC1-5071-10DF-D0AC-32A0BD3A7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514" y="1293845"/>
            <a:ext cx="3508575" cy="354199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5BC4E04-BD96-4A23-6B0F-153BC66859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2800350"/>
          <a:ext cx="393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480" imgH="457200" progId="Equation.DSMT4">
                  <p:embed/>
                </p:oleObj>
              </mc:Choice>
              <mc:Fallback>
                <p:oleObj name="Equation" r:id="rId4" imgW="39348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5BC4E04-BD96-4A23-6B0F-153BC66859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0113" y="2800350"/>
                        <a:ext cx="393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A877B7-10D7-54FB-0C48-95E972565D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67038" y="2800350"/>
          <a:ext cx="85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457200" progId="Equation.DSMT4">
                  <p:embed/>
                </p:oleObj>
              </mc:Choice>
              <mc:Fallback>
                <p:oleObj name="Equation" r:id="rId6" imgW="85068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A877B7-10D7-54FB-0C48-95E972565D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67038" y="2800350"/>
                        <a:ext cx="850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8211258-947B-6058-5EE2-CB06814825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61201" y="4086225"/>
          <a:ext cx="711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11000" imgH="368280" progId="Equation.DSMT4">
                  <p:embed/>
                </p:oleObj>
              </mc:Choice>
              <mc:Fallback>
                <p:oleObj name="Equation" r:id="rId8" imgW="711000" imgH="368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8211258-947B-6058-5EE2-CB06814825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61201" y="4086225"/>
                        <a:ext cx="711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Graphic 1">
            <a:extLst>
              <a:ext uri="{FF2B5EF4-FFF2-40B4-BE49-F238E27FC236}">
                <a16:creationId xmlns:a16="http://schemas.microsoft.com/office/drawing/2014/main" id="{7F111FEF-3D5C-B925-45F8-90EF36D7A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3457" y="1293845"/>
            <a:ext cx="3508575" cy="354199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3D19427-91CB-69CB-BE62-9CE335EA5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830534"/>
              </p:ext>
            </p:extLst>
          </p:nvPr>
        </p:nvGraphicFramePr>
        <p:xfrm>
          <a:off x="7232650" y="3997325"/>
          <a:ext cx="825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5480" imgH="457200" progId="Equation.DSMT4">
                  <p:embed/>
                </p:oleObj>
              </mc:Choice>
              <mc:Fallback>
                <p:oleObj name="Equation" r:id="rId10" imgW="825480" imgH="4572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3D19427-91CB-69CB-BE62-9CE335EA54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32650" y="3997325"/>
                        <a:ext cx="825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C40BC2A-B6D4-D44B-D885-A92EEC11E6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6675" y="1770405"/>
          <a:ext cx="444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44240" imgH="368280" progId="Equation.DSMT4">
                  <p:embed/>
                </p:oleObj>
              </mc:Choice>
              <mc:Fallback>
                <p:oleObj name="Equation" r:id="rId12" imgW="444240" imgH="368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C40BC2A-B6D4-D44B-D885-A92EEC11E6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146675" y="1770405"/>
                        <a:ext cx="444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41A4A97-D5D4-8D81-74A5-8CAE6FEFAC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53300" y="1681505"/>
          <a:ext cx="58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83920" imgH="457200" progId="Equation.DSMT4">
                  <p:embed/>
                </p:oleObj>
              </mc:Choice>
              <mc:Fallback>
                <p:oleObj name="Equation" r:id="rId14" imgW="583920" imgH="457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41A4A97-D5D4-8D81-74A5-8CAE6FEFA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353300" y="1681505"/>
                        <a:ext cx="584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BFDC16B-2FE6-2B96-A279-8EB815DC08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2363" y="3997325"/>
          <a:ext cx="62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22080" imgH="457200" progId="Equation.DSMT4">
                  <p:embed/>
                </p:oleObj>
              </mc:Choice>
              <mc:Fallback>
                <p:oleObj name="Equation" r:id="rId16" imgW="622080" imgH="457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BFDC16B-2FE6-2B96-A279-8EB815DC08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02363" y="3997325"/>
                        <a:ext cx="622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FE7E0A3-D7F6-5E1D-3D34-21C1F38117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014" y="3997325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38412" imgH="457495" progId="Equation.DSMT4">
                  <p:embed/>
                </p:oleObj>
              </mc:Choice>
              <mc:Fallback>
                <p:oleObj name="Equation" r:id="rId18" imgW="838412" imgH="457495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FE7E0A3-D7F6-5E1D-3D34-21C1F38117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15014" y="3997325"/>
                        <a:ext cx="838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51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 Two Ways: Puzzles 2-3 (Key)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1819AC1-5071-10DF-D0AC-32A0BD3A7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514" y="1293845"/>
            <a:ext cx="3508575" cy="354199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5BC4E04-BD96-4A23-6B0F-153BC66859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718417"/>
              </p:ext>
            </p:extLst>
          </p:nvPr>
        </p:nvGraphicFramePr>
        <p:xfrm>
          <a:off x="900113" y="2800350"/>
          <a:ext cx="393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480" imgH="457200" progId="Equation.DSMT4">
                  <p:embed/>
                </p:oleObj>
              </mc:Choice>
              <mc:Fallback>
                <p:oleObj name="Equation" r:id="rId4" imgW="39348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5BC4E04-BD96-4A23-6B0F-153BC66859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0113" y="2800350"/>
                        <a:ext cx="393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A877B7-10D7-54FB-0C48-95E972565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558410"/>
              </p:ext>
            </p:extLst>
          </p:nvPr>
        </p:nvGraphicFramePr>
        <p:xfrm>
          <a:off x="2967038" y="2800350"/>
          <a:ext cx="85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457200" progId="Equation.DSMT4">
                  <p:embed/>
                </p:oleObj>
              </mc:Choice>
              <mc:Fallback>
                <p:oleObj name="Equation" r:id="rId6" imgW="85068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A877B7-10D7-54FB-0C48-95E972565D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67038" y="2800350"/>
                        <a:ext cx="850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8211258-947B-6058-5EE2-CB06814825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700665"/>
              </p:ext>
            </p:extLst>
          </p:nvPr>
        </p:nvGraphicFramePr>
        <p:xfrm>
          <a:off x="1861201" y="4086225"/>
          <a:ext cx="711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11000" imgH="368280" progId="Equation.DSMT4">
                  <p:embed/>
                </p:oleObj>
              </mc:Choice>
              <mc:Fallback>
                <p:oleObj name="Equation" r:id="rId8" imgW="711000" imgH="368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8211258-947B-6058-5EE2-CB06814825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61201" y="4086225"/>
                        <a:ext cx="711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Graphic 1">
            <a:extLst>
              <a:ext uri="{FF2B5EF4-FFF2-40B4-BE49-F238E27FC236}">
                <a16:creationId xmlns:a16="http://schemas.microsoft.com/office/drawing/2014/main" id="{7F111FEF-3D5C-B925-45F8-90EF36D7A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3457" y="1293845"/>
            <a:ext cx="3508575" cy="354199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3D19427-91CB-69CB-BE62-9CE335EA5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228784"/>
              </p:ext>
            </p:extLst>
          </p:nvPr>
        </p:nvGraphicFramePr>
        <p:xfrm>
          <a:off x="7232650" y="3997325"/>
          <a:ext cx="825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5480" imgH="457200" progId="Equation.DSMT4">
                  <p:embed/>
                </p:oleObj>
              </mc:Choice>
              <mc:Fallback>
                <p:oleObj name="Equation" r:id="rId10" imgW="825480" imgH="4572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3D19427-91CB-69CB-BE62-9CE335EA54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32650" y="3997325"/>
                        <a:ext cx="825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C40BC2A-B6D4-D44B-D885-A92EEC11E6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331603"/>
              </p:ext>
            </p:extLst>
          </p:nvPr>
        </p:nvGraphicFramePr>
        <p:xfrm>
          <a:off x="5146675" y="1770405"/>
          <a:ext cx="444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44240" imgH="368280" progId="Equation.DSMT4">
                  <p:embed/>
                </p:oleObj>
              </mc:Choice>
              <mc:Fallback>
                <p:oleObj name="Equation" r:id="rId12" imgW="444240" imgH="368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C40BC2A-B6D4-D44B-D885-A92EEC11E6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146675" y="1770405"/>
                        <a:ext cx="444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41A4A97-D5D4-8D81-74A5-8CAE6FEFAC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425523"/>
              </p:ext>
            </p:extLst>
          </p:nvPr>
        </p:nvGraphicFramePr>
        <p:xfrm>
          <a:off x="7353300" y="1681505"/>
          <a:ext cx="58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83920" imgH="457200" progId="Equation.DSMT4">
                  <p:embed/>
                </p:oleObj>
              </mc:Choice>
              <mc:Fallback>
                <p:oleObj name="Equation" r:id="rId14" imgW="583920" imgH="457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41A4A97-D5D4-8D81-74A5-8CAE6FEFA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353300" y="1681505"/>
                        <a:ext cx="584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BFDC16B-2FE6-2B96-A279-8EB815DC08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56383"/>
              </p:ext>
            </p:extLst>
          </p:nvPr>
        </p:nvGraphicFramePr>
        <p:xfrm>
          <a:off x="6202363" y="3997325"/>
          <a:ext cx="62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22080" imgH="457200" progId="Equation.DSMT4">
                  <p:embed/>
                </p:oleObj>
              </mc:Choice>
              <mc:Fallback>
                <p:oleObj name="Equation" r:id="rId16" imgW="622080" imgH="457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BFDC16B-2FE6-2B96-A279-8EB815DC08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02363" y="3997325"/>
                        <a:ext cx="622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FE7E0A3-D7F6-5E1D-3D34-21C1F38117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547798"/>
              </p:ext>
            </p:extLst>
          </p:nvPr>
        </p:nvGraphicFramePr>
        <p:xfrm>
          <a:off x="615014" y="3997325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38412" imgH="457495" progId="Equation.DSMT4">
                  <p:embed/>
                </p:oleObj>
              </mc:Choice>
              <mc:Fallback>
                <p:oleObj name="Equation" r:id="rId18" imgW="838412" imgH="457495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FE7E0A3-D7F6-5E1D-3D34-21C1F38117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15014" y="3997325"/>
                        <a:ext cx="838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4301AC9-7396-6405-3BE5-0C5CE453B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22293"/>
              </p:ext>
            </p:extLst>
          </p:nvPr>
        </p:nvGraphicFramePr>
        <p:xfrm>
          <a:off x="1979613" y="2901950"/>
          <a:ext cx="48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82400" imgH="355320" progId="Equation.DSMT4">
                  <p:embed/>
                </p:oleObj>
              </mc:Choice>
              <mc:Fallback>
                <p:oleObj name="Equation" r:id="rId20" imgW="482400" imgH="3553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9094CB06-4296-54C6-D47A-FA7B1AE6B7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79613" y="2901950"/>
                        <a:ext cx="482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3AC9664-2186-75F5-E5A1-39B059CDEC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5325"/>
              </p:ext>
            </p:extLst>
          </p:nvPr>
        </p:nvGraphicFramePr>
        <p:xfrm>
          <a:off x="2091486" y="1872005"/>
          <a:ext cx="254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53800" imgH="266400" progId="Equation.DSMT4">
                  <p:embed/>
                </p:oleObj>
              </mc:Choice>
              <mc:Fallback>
                <p:oleObj name="Equation" r:id="rId22" imgW="2538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091486" y="1872005"/>
                        <a:ext cx="2540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E610A23-06C6-AAFE-8055-CCAE664E3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349523"/>
              </p:ext>
            </p:extLst>
          </p:nvPr>
        </p:nvGraphicFramePr>
        <p:xfrm>
          <a:off x="799164" y="1770405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69800" imgH="368280" progId="Equation.DSMT4">
                  <p:embed/>
                </p:oleObj>
              </mc:Choice>
              <mc:Fallback>
                <p:oleObj name="Equation" r:id="rId24" imgW="4698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99164" y="1770405"/>
                        <a:ext cx="469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410D7EC-2638-D93A-D442-6B16446C5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221382"/>
              </p:ext>
            </p:extLst>
          </p:nvPr>
        </p:nvGraphicFramePr>
        <p:xfrm>
          <a:off x="3043238" y="1770405"/>
          <a:ext cx="698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98400" imgH="368280" progId="Equation.DSMT4">
                  <p:embed/>
                </p:oleObj>
              </mc:Choice>
              <mc:Fallback>
                <p:oleObj name="Equation" r:id="rId26" imgW="6984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043238" y="1770405"/>
                        <a:ext cx="698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2C3A02F-754E-E830-725B-F4D766D08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651541"/>
              </p:ext>
            </p:extLst>
          </p:nvPr>
        </p:nvGraphicFramePr>
        <p:xfrm>
          <a:off x="2997590" y="3997325"/>
          <a:ext cx="774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774360" imgH="457200" progId="Equation.DSMT4">
                  <p:embed/>
                </p:oleObj>
              </mc:Choice>
              <mc:Fallback>
                <p:oleObj name="Equation" r:id="rId28" imgW="774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997590" y="3997325"/>
                        <a:ext cx="774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48A07B0-A91B-86E0-8073-4606D741E3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823287"/>
              </p:ext>
            </p:extLst>
          </p:nvPr>
        </p:nvGraphicFramePr>
        <p:xfrm>
          <a:off x="5064125" y="3997325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609480" imgH="457200" progId="Equation.DSMT4">
                  <p:embed/>
                </p:oleObj>
              </mc:Choice>
              <mc:Fallback>
                <p:oleObj name="Equation" r:id="rId30" imgW="609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064125" y="3997325"/>
                        <a:ext cx="609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3B95945-786C-4338-CAEC-1A485C150B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73540"/>
              </p:ext>
            </p:extLst>
          </p:nvPr>
        </p:nvGraphicFramePr>
        <p:xfrm>
          <a:off x="5133975" y="2889250"/>
          <a:ext cx="46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469800" imgH="368280" progId="Equation.DSMT4">
                  <p:embed/>
                </p:oleObj>
              </mc:Choice>
              <mc:Fallback>
                <p:oleObj name="Equation" r:id="rId32" imgW="4698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133975" y="2889250"/>
                        <a:ext cx="4699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96267ECC-F840-5CB6-0786-68D0A8FE77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11131"/>
              </p:ext>
            </p:extLst>
          </p:nvPr>
        </p:nvGraphicFramePr>
        <p:xfrm>
          <a:off x="6322462" y="1681505"/>
          <a:ext cx="393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393480" imgH="457200" progId="Equation.DSMT4">
                  <p:embed/>
                </p:oleObj>
              </mc:Choice>
              <mc:Fallback>
                <p:oleObj name="Equation" r:id="rId34" imgW="393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322462" y="1681505"/>
                        <a:ext cx="393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E5D03A1A-8481-6BBD-1821-1D5048491F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764474"/>
              </p:ext>
            </p:extLst>
          </p:nvPr>
        </p:nvGraphicFramePr>
        <p:xfrm>
          <a:off x="6208713" y="2800350"/>
          <a:ext cx="62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622080" imgH="457200" progId="Equation.DSMT4">
                  <p:embed/>
                </p:oleObj>
              </mc:Choice>
              <mc:Fallback>
                <p:oleObj name="Equation" r:id="rId36" imgW="622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208713" y="2800350"/>
                        <a:ext cx="622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C0F4A3D0-0E43-0112-6AF1-171620A10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621582"/>
              </p:ext>
            </p:extLst>
          </p:nvPr>
        </p:nvGraphicFramePr>
        <p:xfrm>
          <a:off x="7366000" y="2800350"/>
          <a:ext cx="571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571320" imgH="457200" progId="Equation.DSMT4">
                  <p:embed/>
                </p:oleObj>
              </mc:Choice>
              <mc:Fallback>
                <p:oleObj name="Equation" r:id="rId38" imgW="5713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7366000" y="2800350"/>
                        <a:ext cx="571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432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1200</TotalTime>
  <Words>1188</Words>
  <Application>Microsoft Macintosh PowerPoint</Application>
  <PresentationFormat>On-screen Show (16:9)</PresentationFormat>
  <Paragraphs>89</Paragraphs>
  <Slides>22</Slides>
  <Notes>12</Notes>
  <HiddenSlides>0</HiddenSlides>
  <MMClips>4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 2</vt:lpstr>
      <vt:lpstr>LEARN theme</vt:lpstr>
      <vt:lpstr>Equation</vt:lpstr>
      <vt:lpstr>PowerPoint Presentation</vt:lpstr>
      <vt:lpstr>Multiplying Polynomials</vt:lpstr>
      <vt:lpstr>Essential Question</vt:lpstr>
      <vt:lpstr>Lesson Objective</vt:lpstr>
      <vt:lpstr>Algebra Two Ways</vt:lpstr>
      <vt:lpstr>Algebra Two Ways: Puzzle 1</vt:lpstr>
      <vt:lpstr>Algebra Two Ways: Puzzle 1 (Key)</vt:lpstr>
      <vt:lpstr>Algebra Two Ways: Puzzles 2-3</vt:lpstr>
      <vt:lpstr>Algebra Two Ways: Puzzles 2-3 (Key)</vt:lpstr>
      <vt:lpstr>Multiplying Methods</vt:lpstr>
      <vt:lpstr>Anchor Chart</vt:lpstr>
      <vt:lpstr>Expert Stay and Stray: Overview</vt:lpstr>
      <vt:lpstr>Expert Stay and Stray: Round 1</vt:lpstr>
      <vt:lpstr>Expert Stay and Stray: Round 1</vt:lpstr>
      <vt:lpstr>Expert Stay and Stray: Round 2</vt:lpstr>
      <vt:lpstr>Expert Stay and Stray: Round 2</vt:lpstr>
      <vt:lpstr>Expert Stay and Stray: Round 3</vt:lpstr>
      <vt:lpstr>Expert Stay and Stray: Round 3</vt:lpstr>
      <vt:lpstr>Expert Stay and Stray: Round 4</vt:lpstr>
      <vt:lpstr>Expert Stay and Stray: Round 4</vt:lpstr>
      <vt:lpstr>Expert Stay and Stray: Reflection</vt:lpstr>
      <vt:lpstr>Choice Board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Polynomials</dc:title>
  <dc:subject/>
  <dc:creator>K20 Center</dc:creator>
  <cp:keywords/>
  <dc:description/>
  <cp:lastModifiedBy>Walker, Lena M.</cp:lastModifiedBy>
  <cp:revision>7</cp:revision>
  <dcterms:created xsi:type="dcterms:W3CDTF">2023-09-26T18:51:15Z</dcterms:created>
  <dcterms:modified xsi:type="dcterms:W3CDTF">2023-10-23T16:28:19Z</dcterms:modified>
  <cp:category/>
</cp:coreProperties>
</file>