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ZX+8OWE5hKSaznQjGG1/WQfA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3"/>
  </p:normalViewPr>
  <p:slideViewPr>
    <p:cSldViewPr snapToGrid="0">
      <p:cViewPr varScale="1">
        <p:scale>
          <a:sx n="203" d="100"/>
          <a:sy n="203" d="100"/>
        </p:scale>
        <p:origin x="58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65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2VHRShyG44tA3TV9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1f990ca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71f990ca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1f990ca6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71f990ca6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1f990ca6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71f990ca6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1f990ca6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71f990ca6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1f990ca6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Expert  stay and stray.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https://learn.k20center.ou.edu/strategy/2650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3- minute timer. [Vido]. YouTube.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https://youtu.be/iISP02KPau0?si=2VHRShyG44tA3TV9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71f990ca6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1f990ca6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71f990ca6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1f990ca6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Expert stay and stray.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https://learn.k20center.ou.edu/strategy/2650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3-minute timer. [Video]. YouTube.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https://youtu.be/iISP02KPau0?si=2VHRShyG44tA3TV9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71f990ca6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1f990ca6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71f990ca6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71f990ca6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Expert stay and stray.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https://learn.k20center.ou.edu/strategy/2650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3- minute timer. [Video]. YouTube.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https://youtu.be/iISP02KPau0?si=2VHRShyG44tA3TV9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71f990ca6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1f990ca6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71f990ca6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1f990ca6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Expert Stay and Stray.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https://learn.k20center.ou.edu/strategy/2650</a:t>
            </a:r>
            <a:r>
              <a:rPr lang="en-US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K20 Center 3 minute timer. [Video]. YouTube.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https://youtu.be/iISP02KPau0?si=2VHRShyG44tA3TV9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71f990ca6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1f990ca6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g371f990ca6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f990ca6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71f990ca6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1f990ca6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71f990ca6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1f990ca6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71f990ca6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Play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Play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Play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Play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Play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Play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2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tudent.amplify.com/jo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1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1f990ca62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Multiplying Methods</a:t>
            </a:r>
            <a:endParaRPr/>
          </a:p>
        </p:txBody>
      </p:sp>
      <p:sp>
        <p:nvSpPr>
          <p:cNvPr id="167" name="Google Shape;167;g371f990ca62_0_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1"/>
                </a:solidFill>
              </a:rPr>
              <a:t>Recognizing Patterns:</a:t>
            </a:r>
            <a:r>
              <a:rPr lang="en-US"/>
              <a:t> Explore the 4 examples. Look to see what they have in common.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1"/>
                </a:solidFill>
              </a:rPr>
              <a:t>Verbalizing:</a:t>
            </a:r>
            <a:r>
              <a:rPr lang="en-US"/>
              <a:t> Write your observations. Use academic vocabulary and try to generalize your thoughts.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b="1">
                <a:solidFill>
                  <a:schemeClr val="accent1"/>
                </a:solidFill>
              </a:rPr>
              <a:t>Applying: </a:t>
            </a:r>
            <a:r>
              <a:rPr lang="en-US"/>
              <a:t>Use the pattern from the examples to expand the given polynomial expression.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1f990ca62_0_8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3003898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Anchor Chart</a:t>
            </a:r>
            <a:endParaRPr dirty="0"/>
          </a:p>
        </p:txBody>
      </p:sp>
      <p:sp>
        <p:nvSpPr>
          <p:cNvPr id="173" name="Google Shape;173;g371f990ca62_0_89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Create a visually appealing poster that includes:</a:t>
            </a:r>
            <a:endParaRPr dirty="0"/>
          </a:p>
          <a:p>
            <a:pPr marL="6858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Name of your multiplying method;</a:t>
            </a:r>
            <a:endParaRPr dirty="0"/>
          </a:p>
          <a:p>
            <a:pPr marL="6858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The completed problem from the </a:t>
            </a:r>
            <a:r>
              <a:rPr lang="en-US" b="1" dirty="0">
                <a:solidFill>
                  <a:schemeClr val="accent1"/>
                </a:solidFill>
              </a:rPr>
              <a:t>Applying</a:t>
            </a:r>
            <a:r>
              <a:rPr lang="en-US" dirty="0"/>
              <a:t> section of your handout;</a:t>
            </a:r>
            <a:endParaRPr dirty="0"/>
          </a:p>
          <a:p>
            <a:pPr marL="68580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o"/>
            </a:pPr>
            <a:r>
              <a:rPr lang="en-US" dirty="0"/>
              <a:t>Notes or numbered steps that help explain your multiplying method.</a:t>
            </a:r>
            <a:endParaRPr dirty="0"/>
          </a:p>
        </p:txBody>
      </p:sp>
      <p:pic>
        <p:nvPicPr>
          <p:cNvPr id="174" name="Google Shape;174;g371f990ca62_0_89" descr="A blue anchor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5953" y="274647"/>
            <a:ext cx="1332072" cy="1341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1f990ca62_0_9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Expert Stay and Stray: Overview</a:t>
            </a:r>
            <a:endParaRPr/>
          </a:p>
        </p:txBody>
      </p:sp>
      <p:sp>
        <p:nvSpPr>
          <p:cNvPr id="180" name="Google Shape;180;g371f990ca62_0_9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Gather at your poster.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>
                <a:solidFill>
                  <a:schemeClr val="accent3"/>
                </a:solidFill>
              </a:rPr>
              <a:t>Expert Stay:</a:t>
            </a:r>
            <a:r>
              <a:rPr lang="en-US" dirty="0"/>
              <a:t> One person from your group stays to explain your multiplying method to your audience.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b="1" dirty="0">
                <a:solidFill>
                  <a:schemeClr val="accent3"/>
                </a:solidFill>
              </a:rPr>
              <a:t>Stray:</a:t>
            </a:r>
            <a:r>
              <a:rPr lang="en-US" dirty="0"/>
              <a:t> Everyone else rotates to the next poster to listen and learn and be ready to be the next </a:t>
            </a:r>
            <a:r>
              <a:rPr lang="en-US" b="1" dirty="0"/>
              <a:t>expert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81" name="Google Shape;181;g371f990ca62_0_96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1f990ca62_0_10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Expert Stay and Stray: Round 1</a:t>
            </a:r>
            <a:endParaRPr/>
          </a:p>
        </p:txBody>
      </p:sp>
      <p:sp>
        <p:nvSpPr>
          <p:cNvPr id="187" name="Google Shape;187;g371f990ca62_0_103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66750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3"/>
                </a:solidFill>
              </a:rPr>
              <a:t>Expert Stay:</a:t>
            </a:r>
            <a:r>
              <a:rPr lang="en-US"/>
              <a:t> All students with assigned </a:t>
            </a:r>
            <a:r>
              <a:rPr lang="en-US" b="1"/>
              <a:t>number 1</a:t>
            </a:r>
            <a:r>
              <a:rPr lang="en-US"/>
              <a:t>, stay at your posters. Be ready to present and answer questions.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b="1">
                <a:solidFill>
                  <a:schemeClr val="accent3"/>
                </a:solidFill>
              </a:rPr>
              <a:t>Stray:</a:t>
            </a:r>
            <a:r>
              <a:rPr lang="en-US"/>
              <a:t> Everyone else, move to the next poster to listen and learn and be ready to be the next </a:t>
            </a:r>
            <a:r>
              <a:rPr lang="en-US" b="1"/>
              <a:t>expert</a:t>
            </a:r>
            <a:r>
              <a:rPr lang="en-US"/>
              <a:t>.</a:t>
            </a:r>
            <a:endParaRPr/>
          </a:p>
        </p:txBody>
      </p:sp>
      <p:pic>
        <p:nvPicPr>
          <p:cNvPr id="188" name="Google Shape;188;g371f990ca62_0_103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1f990ca62_0_160"/>
          <p:cNvSpPr txBox="1">
            <a:spLocks noGrp="1"/>
          </p:cNvSpPr>
          <p:nvPr>
            <p:ph type="title"/>
          </p:nvPr>
        </p:nvSpPr>
        <p:spPr>
          <a:xfrm>
            <a:off x="628649" y="0"/>
            <a:ext cx="6091565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Expert Stay and Stray: Round 1</a:t>
            </a:r>
            <a:endParaRPr dirty="0"/>
          </a:p>
        </p:txBody>
      </p:sp>
      <p:sp>
        <p:nvSpPr>
          <p:cNvPr id="194" name="Google Shape;194;g371f990ca62_0_160"/>
          <p:cNvSpPr txBox="1">
            <a:spLocks noGrp="1"/>
          </p:cNvSpPr>
          <p:nvPr>
            <p:ph type="body" idx="4294967295"/>
          </p:nvPr>
        </p:nvSpPr>
        <p:spPr>
          <a:xfrm>
            <a:off x="628649" y="1040092"/>
            <a:ext cx="5998861" cy="38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Experts, present your work and steps to your new audience.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Everyone else, take notes and ask questions as needed.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Think about: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When would this method be most efficient to use for multiplying polynomial expressions?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o"/>
            </a:pPr>
            <a:r>
              <a:rPr lang="en-US" sz="2000" dirty="0"/>
              <a:t>Which method is your favorite and why?</a:t>
            </a:r>
            <a:endParaRPr sz="2000" dirty="0"/>
          </a:p>
        </p:txBody>
      </p:sp>
      <p:pic>
        <p:nvPicPr>
          <p:cNvPr id="195" name="Google Shape;195;g371f990ca62_0_160" descr="A picture containing vector graphics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20 Center 3 minute timer_VeryFast480.mp4">
            <a:hlinkClick r:id="" action="ppaction://media"/>
            <a:extLst>
              <a:ext uri="{FF2B5EF4-FFF2-40B4-BE49-F238E27FC236}">
                <a16:creationId xmlns:a16="http://schemas.microsoft.com/office/drawing/2014/main" id="{B447073A-4D1E-B9CA-D785-739556CE79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9927" y="4092020"/>
            <a:ext cx="1476304" cy="83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1f990ca62_0_1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Expert Stay and Stray: Round 2</a:t>
            </a:r>
            <a:endParaRPr/>
          </a:p>
        </p:txBody>
      </p:sp>
      <p:sp>
        <p:nvSpPr>
          <p:cNvPr id="203" name="Google Shape;203;g371f990ca62_0_126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66750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>
                <a:solidFill>
                  <a:schemeClr val="accent3"/>
                </a:solidFill>
              </a:rPr>
              <a:t>Expert Stay:</a:t>
            </a:r>
            <a:r>
              <a:rPr lang="en-US" dirty="0"/>
              <a:t> All students with assigned </a:t>
            </a:r>
            <a:r>
              <a:rPr lang="en-US" b="1" dirty="0"/>
              <a:t>number 4</a:t>
            </a:r>
            <a:r>
              <a:rPr lang="en-US" dirty="0"/>
              <a:t>, stay at your posters. Be ready to present and answer questions.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b="1" dirty="0">
                <a:solidFill>
                  <a:schemeClr val="accent3"/>
                </a:solidFill>
              </a:rPr>
              <a:t>Stray:</a:t>
            </a:r>
            <a:r>
              <a:rPr lang="en-US" dirty="0"/>
              <a:t> Everyone else, move to the next poster to listen and learn and be ready to be the next </a:t>
            </a:r>
            <a:r>
              <a:rPr lang="en-US" b="1" dirty="0"/>
              <a:t>expert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204" name="Google Shape;204;g371f990ca62_0_126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1f990ca62_0_144"/>
          <p:cNvSpPr txBox="1">
            <a:spLocks noGrp="1"/>
          </p:cNvSpPr>
          <p:nvPr>
            <p:ph type="title"/>
          </p:nvPr>
        </p:nvSpPr>
        <p:spPr>
          <a:xfrm>
            <a:off x="562889" y="0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Expert Stay and Stray: Round 2</a:t>
            </a:r>
            <a:endParaRPr dirty="0"/>
          </a:p>
        </p:txBody>
      </p:sp>
      <p:sp>
        <p:nvSpPr>
          <p:cNvPr id="210" name="Google Shape;210;g371f990ca62_0_144"/>
          <p:cNvSpPr txBox="1">
            <a:spLocks noGrp="1"/>
          </p:cNvSpPr>
          <p:nvPr>
            <p:ph type="body" idx="4294967295"/>
          </p:nvPr>
        </p:nvSpPr>
        <p:spPr>
          <a:xfrm>
            <a:off x="562889" y="993900"/>
            <a:ext cx="5976190" cy="307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3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Experts, present your work and steps to your new audience.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Everyone else, take notes and ask questions as needed.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Think about: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When would this method be most efficient to use for multiplying polynomial expressions?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o"/>
            </a:pPr>
            <a:r>
              <a:rPr lang="en-US" sz="2000" dirty="0"/>
              <a:t>Which method is your favorite and why?</a:t>
            </a:r>
            <a:endParaRPr sz="2000" dirty="0"/>
          </a:p>
        </p:txBody>
      </p:sp>
      <p:pic>
        <p:nvPicPr>
          <p:cNvPr id="213" name="Google Shape;213;g371f990ca62_0_144" descr="A picture containing vector graphics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20 Center 3 minute timer_VeryFast480.mp4">
            <a:hlinkClick r:id="" action="ppaction://media"/>
            <a:extLst>
              <a:ext uri="{FF2B5EF4-FFF2-40B4-BE49-F238E27FC236}">
                <a16:creationId xmlns:a16="http://schemas.microsoft.com/office/drawing/2014/main" id="{934865CF-4D60-90E0-1E65-32F9730078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7099" y="3878004"/>
            <a:ext cx="1778732" cy="100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1f990ca62_0_13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Expert Stay and Stray: Round 3</a:t>
            </a:r>
            <a:endParaRPr/>
          </a:p>
        </p:txBody>
      </p:sp>
      <p:sp>
        <p:nvSpPr>
          <p:cNvPr id="219" name="Google Shape;219;g371f990ca62_0_132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66750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3"/>
                </a:solidFill>
              </a:rPr>
              <a:t>Expert Stay:</a:t>
            </a:r>
            <a:r>
              <a:rPr lang="en-US"/>
              <a:t> All students with assigned </a:t>
            </a:r>
            <a:r>
              <a:rPr lang="en-US" b="1"/>
              <a:t>number 2</a:t>
            </a:r>
            <a:r>
              <a:rPr lang="en-US"/>
              <a:t>, stay at your posters. Be ready to present and answer questions.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b="1">
                <a:solidFill>
                  <a:schemeClr val="accent3"/>
                </a:solidFill>
              </a:rPr>
              <a:t>Stray:</a:t>
            </a:r>
            <a:r>
              <a:rPr lang="en-US"/>
              <a:t> Everyone else, move to the next poster to listen and learn and be ready to be the next </a:t>
            </a:r>
            <a:r>
              <a:rPr lang="en-US" b="1"/>
              <a:t>expert</a:t>
            </a:r>
            <a:r>
              <a:rPr lang="en-US"/>
              <a:t>.</a:t>
            </a:r>
            <a:endParaRPr/>
          </a:p>
        </p:txBody>
      </p:sp>
      <p:pic>
        <p:nvPicPr>
          <p:cNvPr id="220" name="Google Shape;220;g371f990ca62_0_132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1f990ca62_0_116"/>
          <p:cNvSpPr txBox="1">
            <a:spLocks noGrp="1"/>
          </p:cNvSpPr>
          <p:nvPr>
            <p:ph type="title"/>
          </p:nvPr>
        </p:nvSpPr>
        <p:spPr>
          <a:xfrm>
            <a:off x="570537" y="-123676"/>
            <a:ext cx="6260664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Expert Stay and Stray: Round 3</a:t>
            </a:r>
            <a:endParaRPr dirty="0"/>
          </a:p>
        </p:txBody>
      </p:sp>
      <p:sp>
        <p:nvSpPr>
          <p:cNvPr id="226" name="Google Shape;226;g371f990ca62_0_116"/>
          <p:cNvSpPr txBox="1">
            <a:spLocks noGrp="1"/>
          </p:cNvSpPr>
          <p:nvPr>
            <p:ph type="body" idx="4294967295"/>
          </p:nvPr>
        </p:nvSpPr>
        <p:spPr>
          <a:xfrm>
            <a:off x="502608" y="955562"/>
            <a:ext cx="5998861" cy="304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3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Experts, present your work and steps to your new audience.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Everyone else, take notes and ask questions as needed.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Think about: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When would this method be most efficient to use for multiplying polynomial expressions?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o"/>
            </a:pPr>
            <a:r>
              <a:rPr lang="en-US" sz="2000" dirty="0"/>
              <a:t>Which method is your favorite and why?</a:t>
            </a:r>
            <a:endParaRPr sz="2000" dirty="0"/>
          </a:p>
        </p:txBody>
      </p:sp>
      <p:pic>
        <p:nvPicPr>
          <p:cNvPr id="227" name="Google Shape;227;g371f990ca62_0_116" descr="A picture containing vector graphics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20 Center 3 minute timer_VeryFast480.mp4">
            <a:hlinkClick r:id="" action="ppaction://media"/>
            <a:extLst>
              <a:ext uri="{FF2B5EF4-FFF2-40B4-BE49-F238E27FC236}">
                <a16:creationId xmlns:a16="http://schemas.microsoft.com/office/drawing/2014/main" id="{6EBB8F6B-6E1F-EF4F-E5BF-68943711AD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2732" y="3903645"/>
            <a:ext cx="1957557" cy="110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1f990ca62_0_13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Expert Stay and Stray: Round 4</a:t>
            </a:r>
            <a:endParaRPr/>
          </a:p>
        </p:txBody>
      </p:sp>
      <p:sp>
        <p:nvSpPr>
          <p:cNvPr id="235" name="Google Shape;235;g371f990ca62_0_138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66750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>
                <a:solidFill>
                  <a:schemeClr val="accent3"/>
                </a:solidFill>
              </a:rPr>
              <a:t>Expert Stay:</a:t>
            </a:r>
            <a:r>
              <a:rPr lang="en-US"/>
              <a:t> All students with assigned </a:t>
            </a:r>
            <a:r>
              <a:rPr lang="en-US" b="1"/>
              <a:t>number 3</a:t>
            </a:r>
            <a:r>
              <a:rPr lang="en-US"/>
              <a:t>, stay at your posters. Be ready to present and answer questions.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b="1">
                <a:solidFill>
                  <a:schemeClr val="accent3"/>
                </a:solidFill>
              </a:rPr>
              <a:t>Stray:</a:t>
            </a:r>
            <a:r>
              <a:rPr lang="en-US"/>
              <a:t> Everyone else, move to the next poster to listen and learn and be ready to be the next </a:t>
            </a:r>
            <a:r>
              <a:rPr lang="en-US" b="1"/>
              <a:t>expert</a:t>
            </a:r>
            <a:r>
              <a:rPr lang="en-US"/>
              <a:t>.</a:t>
            </a:r>
            <a:endParaRPr/>
          </a:p>
        </p:txBody>
      </p:sp>
      <p:pic>
        <p:nvPicPr>
          <p:cNvPr id="236" name="Google Shape;236;g371f990ca62_0_138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Multiplying Polynomials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Beyond FOILing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1f990ca62_0_152"/>
          <p:cNvSpPr txBox="1">
            <a:spLocks noGrp="1"/>
          </p:cNvSpPr>
          <p:nvPr>
            <p:ph type="title"/>
          </p:nvPr>
        </p:nvSpPr>
        <p:spPr>
          <a:xfrm>
            <a:off x="587158" y="-182561"/>
            <a:ext cx="6141668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 dirty="0"/>
              <a:t>Expert Stay and Stray: Round 4</a:t>
            </a:r>
            <a:endParaRPr dirty="0"/>
          </a:p>
        </p:txBody>
      </p:sp>
      <p:sp>
        <p:nvSpPr>
          <p:cNvPr id="242" name="Google Shape;242;g371f990ca62_0_152"/>
          <p:cNvSpPr txBox="1">
            <a:spLocks noGrp="1"/>
          </p:cNvSpPr>
          <p:nvPr>
            <p:ph type="body" idx="4294967295"/>
          </p:nvPr>
        </p:nvSpPr>
        <p:spPr>
          <a:xfrm>
            <a:off x="531573" y="866381"/>
            <a:ext cx="5968634" cy="358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8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Experts, present your work and steps to your new audience.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Everyone else, take notes and ask questions as needed.</a:t>
            </a:r>
            <a:endParaRPr sz="2000" dirty="0"/>
          </a:p>
          <a:p>
            <a:pPr marL="228600" lvl="0" indent="-20383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000" dirty="0"/>
              <a:t>Think about: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o"/>
            </a:pPr>
            <a:r>
              <a:rPr lang="en-US" sz="2000" dirty="0"/>
              <a:t>When would this method be most efficient to use for multiplying polynomial expressions?</a:t>
            </a:r>
            <a:endParaRPr sz="2000" dirty="0"/>
          </a:p>
          <a:p>
            <a:pPr marL="685800" lvl="1" indent="-29527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o"/>
            </a:pPr>
            <a:r>
              <a:rPr lang="en-US" sz="2000" dirty="0"/>
              <a:t>Which method is your favorite and why?</a:t>
            </a:r>
            <a:endParaRPr sz="2000" dirty="0"/>
          </a:p>
        </p:txBody>
      </p:sp>
      <p:pic>
        <p:nvPicPr>
          <p:cNvPr id="243" name="Google Shape;243;g371f990ca62_0_152" descr="A picture containing vector graphics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20 Center 3 minute timer_VeryFast480.mp4">
            <a:hlinkClick r:id="" action="ppaction://media"/>
            <a:extLst>
              <a:ext uri="{FF2B5EF4-FFF2-40B4-BE49-F238E27FC236}">
                <a16:creationId xmlns:a16="http://schemas.microsoft.com/office/drawing/2014/main" id="{CD3F950E-FD2C-1A3A-ABE5-CA8B98E817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2368" y="3909593"/>
            <a:ext cx="1934158" cy="108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1f990ca62_1_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Expert Stay and Stray: Reflection</a:t>
            </a:r>
            <a:endParaRPr/>
          </a:p>
        </p:txBody>
      </p:sp>
      <p:sp>
        <p:nvSpPr>
          <p:cNvPr id="251" name="Google Shape;251;g371f990ca62_1_1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66981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Return to your original poster. Then discuss with your group the following:</a:t>
            </a:r>
            <a:endParaRPr i="1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did you notice that all the posters had in common?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Was one method more effective than the others? When and why?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dirty="0"/>
              <a:t>Which method is your favorite and why?</a:t>
            </a:r>
            <a:endParaRPr dirty="0"/>
          </a:p>
        </p:txBody>
      </p:sp>
      <p:pic>
        <p:nvPicPr>
          <p:cNvPr id="252" name="Google Shape;252;g371f990ca62_1_1" descr="A picture containing vector graphics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3250" y="373274"/>
            <a:ext cx="1774775" cy="16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Choice Board</a:t>
            </a:r>
            <a:endParaRPr/>
          </a:p>
        </p:txBody>
      </p:sp>
      <p:pic>
        <p:nvPicPr>
          <p:cNvPr id="258" name="Google Shape;258;p8" descr="A hand pointing at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8800" y="307247"/>
            <a:ext cx="2043432" cy="21848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Play"/>
              <a:buAutoNum type="arabicPeriod"/>
            </a:pPr>
            <a:r>
              <a:rPr lang="en-US"/>
              <a:t>Go to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student.amplify.com/join/</a:t>
            </a:r>
            <a:r>
              <a:rPr lang="en-US"/>
              <a:t>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Enter your code.</a:t>
            </a:r>
            <a:endParaRPr/>
          </a:p>
          <a:p>
            <a:pPr marL="685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623888" y="277853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623888" y="2604184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you use multiplication to simplify polynomial expressions?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589442" y="133804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</a:t>
            </a:r>
            <a:endParaRPr dirty="0"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629443" y="2428819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Apply multiplication to simplify polynomial expressions.</a:t>
            </a: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Algebra Two Ways</a:t>
            </a: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Copy the information from the next slide into your first blank puzzle.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dirty="0"/>
              <a:t>Then, use multiplication to complete the puzzle.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7A7F68-D1A5-32D8-0B9F-E83EEEEE2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38920"/>
              </p:ext>
            </p:extLst>
          </p:nvPr>
        </p:nvGraphicFramePr>
        <p:xfrm>
          <a:off x="4785582" y="941099"/>
          <a:ext cx="3444018" cy="343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006">
                  <a:extLst>
                    <a:ext uri="{9D8B030D-6E8A-4147-A177-3AD203B41FA5}">
                      <a16:colId xmlns:a16="http://schemas.microsoft.com/office/drawing/2014/main" val="3934165415"/>
                    </a:ext>
                  </a:extLst>
                </a:gridCol>
                <a:gridCol w="1148006">
                  <a:extLst>
                    <a:ext uri="{9D8B030D-6E8A-4147-A177-3AD203B41FA5}">
                      <a16:colId xmlns:a16="http://schemas.microsoft.com/office/drawing/2014/main" val="748259800"/>
                    </a:ext>
                  </a:extLst>
                </a:gridCol>
                <a:gridCol w="1148006">
                  <a:extLst>
                    <a:ext uri="{9D8B030D-6E8A-4147-A177-3AD203B41FA5}">
                      <a16:colId xmlns:a16="http://schemas.microsoft.com/office/drawing/2014/main" val="1153638861"/>
                    </a:ext>
                  </a:extLst>
                </a:gridCol>
              </a:tblGrid>
              <a:tr h="1143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88386"/>
                  </a:ext>
                </a:extLst>
              </a:tr>
              <a:tr h="1143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3645"/>
                  </a:ext>
                </a:extLst>
              </a:tr>
              <a:tr h="1143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3229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Algebra Two Ways: Puzzle 1</a:t>
            </a:r>
            <a:endParaRPr/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0291" y="1676400"/>
            <a:ext cx="3682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013" y="2800350"/>
            <a:ext cx="355600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4716" y="1765300"/>
            <a:ext cx="4064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2450" y="4041775"/>
            <a:ext cx="469901" cy="3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FC5AAA-BAD8-E9FC-9F54-D0188C68A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8289" y="1352404"/>
            <a:ext cx="3298222" cy="3353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255A95-9490-C712-2FA3-AFF7591DE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178" y="1450250"/>
            <a:ext cx="3407523" cy="3464210"/>
          </a:xfrm>
          <a:prstGeom prst="rect">
            <a:avLst/>
          </a:prstGeom>
        </p:spPr>
      </p:pic>
      <p:sp>
        <p:nvSpPr>
          <p:cNvPr id="111" name="Google Shape;111;g371f990ca62_0_2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Algebra Two Ways: Puzzle 1 (Key)</a:t>
            </a:r>
            <a:endParaRPr/>
          </a:p>
        </p:txBody>
      </p:sp>
      <p:pic>
        <p:nvPicPr>
          <p:cNvPr id="113" name="Google Shape;113;g371f990ca62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4052" y="1787525"/>
            <a:ext cx="3682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71f990ca62_0_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67588" y="2790153"/>
            <a:ext cx="355600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71f990ca62_0_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4716" y="1831975"/>
            <a:ext cx="4064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71f990ca62_0_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42731" y="4016072"/>
            <a:ext cx="469901" cy="3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71f990ca62_0_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89451" y="2790153"/>
            <a:ext cx="317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71f990ca62_0_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72141" y="1787526"/>
            <a:ext cx="3682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71f990ca62_0_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31088" y="4016072"/>
            <a:ext cx="2286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71f990ca62_0_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17716" y="4041775"/>
            <a:ext cx="660401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71f990ca62_0_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40388" y="2889250"/>
            <a:ext cx="2159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1f990ca62_0_4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Algebra Two Ways: Puzzles 2-3</a:t>
            </a:r>
            <a:endParaRPr/>
          </a:p>
        </p:txBody>
      </p:sp>
      <p:pic>
        <p:nvPicPr>
          <p:cNvPr id="128" name="Google Shape;128;g371f990ca62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2800350"/>
            <a:ext cx="393699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71f990ca62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7038" y="2800350"/>
            <a:ext cx="85090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71f990ca62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1201" y="4086225"/>
            <a:ext cx="711199" cy="36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71f990ca62_0_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2650" y="3997325"/>
            <a:ext cx="825498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71f990ca62_0_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6675" y="1770405"/>
            <a:ext cx="444501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71f990ca62_0_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53300" y="1681505"/>
            <a:ext cx="5841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71f990ca62_0_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02363" y="3997325"/>
            <a:ext cx="622300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71f990ca62_0_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5014" y="3997325"/>
            <a:ext cx="838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E0CFD5-ABFE-2CB2-2CDE-FCE3F47085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172" y="1352403"/>
            <a:ext cx="3458917" cy="3516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DA49D-B1E8-E3A1-90B4-436CA2F781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4970" y="1352403"/>
            <a:ext cx="3458917" cy="35164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1f990ca62_0_4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</a:pPr>
            <a:r>
              <a:rPr lang="en-US"/>
              <a:t>Algebra Two Ways: Puzzles 2-3 (Key)</a:t>
            </a:r>
            <a:endParaRPr/>
          </a:p>
        </p:txBody>
      </p:sp>
      <p:pic>
        <p:nvPicPr>
          <p:cNvPr id="143" name="Google Shape;143;g371f990ca62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3" y="2800350"/>
            <a:ext cx="393699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71f990ca62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7038" y="2800350"/>
            <a:ext cx="85090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71f990ca62_0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1201" y="4086225"/>
            <a:ext cx="711199" cy="36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71f990ca62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2650" y="3997325"/>
            <a:ext cx="825498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71f990ca62_0_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6675" y="1770405"/>
            <a:ext cx="444501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71f990ca62_0_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53300" y="1681505"/>
            <a:ext cx="5841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71f990ca62_0_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02363" y="3997325"/>
            <a:ext cx="622300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71f990ca62_0_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5014" y="3997325"/>
            <a:ext cx="838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71f990ca62_0_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79613" y="2901950"/>
            <a:ext cx="4826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71f990ca62_0_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91486" y="1872005"/>
            <a:ext cx="254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71f990ca62_0_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99164" y="1770405"/>
            <a:ext cx="469901" cy="3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71f990ca62_0_4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043238" y="1770405"/>
            <a:ext cx="6985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71f990ca62_0_4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97590" y="3997325"/>
            <a:ext cx="7747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71f990ca62_0_4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64125" y="3997325"/>
            <a:ext cx="609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71f990ca62_0_4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133975" y="2889250"/>
            <a:ext cx="469901" cy="36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71f990ca62_0_4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322462" y="1681505"/>
            <a:ext cx="393699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71f990ca62_0_4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208713" y="2800350"/>
            <a:ext cx="622300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71f990ca62_0_4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366000" y="2800350"/>
            <a:ext cx="571499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A5C28C-61BE-87D4-14E6-8E71AB1B30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8142" y="1339680"/>
            <a:ext cx="3484029" cy="3541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334A8-9DC4-B3C7-2652-1D92CCB5AF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61445" y="1292184"/>
            <a:ext cx="3504135" cy="3562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955</Words>
  <Application>Microsoft Office PowerPoint</Application>
  <PresentationFormat>On-screen Show (16:9)</PresentationFormat>
  <Paragraphs>78</Paragraphs>
  <Slides>22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NTR</vt:lpstr>
      <vt:lpstr>Play</vt:lpstr>
      <vt:lpstr>Custom Design</vt:lpstr>
      <vt:lpstr>PowerPoint Presentation</vt:lpstr>
      <vt:lpstr>Multiplying Polynomials</vt:lpstr>
      <vt:lpstr>Essential Question</vt:lpstr>
      <vt:lpstr>Learning Objective</vt:lpstr>
      <vt:lpstr>Algebra Two Ways</vt:lpstr>
      <vt:lpstr>Algebra Two Ways: Puzzle 1</vt:lpstr>
      <vt:lpstr>Algebra Two Ways: Puzzle 1 (Key)</vt:lpstr>
      <vt:lpstr>Algebra Two Ways: Puzzles 2-3</vt:lpstr>
      <vt:lpstr>Algebra Two Ways: Puzzles 2-3 (Key)</vt:lpstr>
      <vt:lpstr>Multiplying Methods</vt:lpstr>
      <vt:lpstr>Anchor Chart</vt:lpstr>
      <vt:lpstr>Expert Stay and Stray: Overview</vt:lpstr>
      <vt:lpstr>Expert Stay and Stray: Round 1</vt:lpstr>
      <vt:lpstr>Expert Stay and Stray: Round 1</vt:lpstr>
      <vt:lpstr>Expert Stay and Stray: Round 2</vt:lpstr>
      <vt:lpstr>Expert Stay and Stray: Round 2</vt:lpstr>
      <vt:lpstr>Expert Stay and Stray: Round 3</vt:lpstr>
      <vt:lpstr>Expert Stay and Stray: Round 3</vt:lpstr>
      <vt:lpstr>Expert Stay and Stray: Round 4</vt:lpstr>
      <vt:lpstr>Expert Stay and Stray: Round 4</vt:lpstr>
      <vt:lpstr>Expert Stay and Stray: Reflection</vt:lpstr>
      <vt:lpstr>Choice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6</cp:revision>
  <dcterms:modified xsi:type="dcterms:W3CDTF">2025-08-13T15:10:36Z</dcterms:modified>
</cp:coreProperties>
</file>