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hgDPmrUDRxnvcPlm/gG1k4hqqT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369F6F5-F4D7-447C-861D-02BFE71BBD89}">
  <a:tblStyle styleId="{D369F6F5-F4D7-447C-861D-02BFE71BBD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mDm5iRFBE0?si=rlchFdcf2QxSO-kG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942f23cff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4" name="Google Shape;144;g2942f23cff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92ba98b794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g292ba98b79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942f23cff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g2942f23cff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US" sz="1200" i="1" dirty="0">
                <a:latin typeface="Times New Roman"/>
                <a:ea typeface="Times New Roman"/>
                <a:cs typeface="Times New Roman"/>
                <a:sym typeface="Times New Roman"/>
              </a:rPr>
              <a:t>Landmark US flag burning case marks 25th Anniversary</a:t>
            </a:r>
            <a:r>
              <a:rPr lang="en-US" sz="1200" dirty="0">
                <a:latin typeface="Times New Roman"/>
                <a:ea typeface="Times New Roman"/>
                <a:cs typeface="Times New Roman"/>
                <a:sym typeface="Times New Roman"/>
              </a:rPr>
              <a:t>. YouTube. (2014a, June 20). </a:t>
            </a:r>
            <a:r>
              <a:rPr lang="en-US" u="sng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https://youtu.be/DmDm5iRFBE0?si=rlchFdcf2QxSO-kG</a:t>
            </a:r>
            <a:r>
              <a:rPr lang="en-US">
                <a:solidFill>
                  <a:schemeClr val="tx1"/>
                </a:solidFill>
              </a:rPr>
              <a:t> 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mDm5iRFBE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hyperlink" Target="http://www.youtube.com/watch?v=DmDm5iRFBE0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942f23cffb_0_10"/>
          <p:cNvSpPr txBox="1">
            <a:spLocks noGrp="1"/>
          </p:cNvSpPr>
          <p:nvPr>
            <p:ph type="body" idx="1"/>
          </p:nvPr>
        </p:nvSpPr>
        <p:spPr>
          <a:xfrm>
            <a:off x="457201" y="1309352"/>
            <a:ext cx="80413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Should there be a constitutional amendment to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ban burning the United States flag? </a:t>
            </a: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7" name="Google Shape;147;g2942f23cffb_0_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Constitutional Amendment?</a:t>
            </a:r>
            <a:endParaRPr dirty="0"/>
          </a:p>
        </p:txBody>
      </p:sp>
      <p:graphicFrame>
        <p:nvGraphicFramePr>
          <p:cNvPr id="148" name="Google Shape;148;g2942f23cffb_0_10"/>
          <p:cNvGraphicFramePr/>
          <p:nvPr>
            <p:extLst>
              <p:ext uri="{D42A27DB-BD31-4B8C-83A1-F6EECF244321}">
                <p14:modId xmlns:p14="http://schemas.microsoft.com/office/powerpoint/2010/main" val="103340696"/>
              </p:ext>
            </p:extLst>
          </p:nvPr>
        </p:nvGraphicFramePr>
        <p:xfrm>
          <a:off x="580606" y="2441656"/>
          <a:ext cx="7546000" cy="1768115"/>
        </p:xfrm>
        <a:graphic>
          <a:graphicData uri="http://schemas.openxmlformats.org/drawingml/2006/table">
            <a:tbl>
              <a:tblPr>
                <a:noFill/>
                <a:tableStyleId>{D369F6F5-F4D7-447C-861D-02BFE71BBD89}</a:tableStyleId>
              </a:tblPr>
              <a:tblGrid>
                <a:gridCol w="377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028">
                <a:tc>
                  <a:txBody>
                    <a:bodyPr/>
                    <a:lstStyle/>
                    <a:p>
                      <a:pPr marL="137160" lvl="0" indent="-1143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Calibri"/>
                        <a:buAutoNum type="arabicPeriod"/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          </a:ext>
                          </a:extLst>
                        </a:rPr>
                        <a:t>Make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 claim. (Do not yet explain your reasoning.)</a:t>
                      </a:r>
                      <a:endParaRPr sz="1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Read the claim in the first box. Add something to support that claim.</a:t>
                      </a:r>
                      <a:endParaRPr sz="1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Read the claim in the first box. Make a counter-argument or provide evidence that challenges the claim.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Read boxes 1-3. Summarize the three boxes in your own words. </a:t>
                      </a:r>
                      <a:endParaRPr sz="1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49" name="Google Shape;149;g2942f23cffb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5272" y="566025"/>
            <a:ext cx="1922255" cy="134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Respond on notebook paper: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 dirty="0">
                <a:solidFill>
                  <a:schemeClr val="tx1"/>
                </a:solidFill>
              </a:rPr>
              <a:t>How is free speech protected in the Texas v. Johnson decision?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dirty="0">
              <a:solidFill>
                <a:schemeClr val="tx1"/>
              </a:solidFill>
            </a:endParaRPr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5" name="Google Shape;155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Texas v. Johnson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Burn Ban? 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Texas v. Johnson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Quote</a:t>
            </a:r>
            <a:endParaRPr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 disapprove of what you say, but I will defend to the death your right to say it.</a:t>
            </a:r>
            <a:endParaRPr dirty="0"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-Evelyn Beatrice Hall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is free speech protected in the Texas v. Johnson decision?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Analyze the Supreme Court case Texas v. Johnson.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Explain how the decision in Texas v. Johnson protects free speech.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>
            <a:spLocks noGrp="1"/>
          </p:cNvSpPr>
          <p:nvPr>
            <p:ph type="body" idx="1"/>
          </p:nvPr>
        </p:nvSpPr>
        <p:spPr>
          <a:xfrm>
            <a:off x="457200" y="1302125"/>
            <a:ext cx="5610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 it important to have freedom of speech? Why or why not?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Commit and Toss</a:t>
            </a:r>
            <a:endParaRPr dirty="0"/>
          </a:p>
        </p:txBody>
      </p:sp>
      <p:pic>
        <p:nvPicPr>
          <p:cNvPr id="121" name="Google Shape;121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4200" y="1533574"/>
            <a:ext cx="1912601" cy="2294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92ba98b794_0_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Read the case summary.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Complete the graphic organizer with details from the court case. 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7" name="Google Shape;127;g292ba98b794_0_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Texas v. Johnson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942f23cffb_0_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What was the case about?</a:t>
            </a:r>
            <a:endParaRPr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How did the court decide?</a:t>
            </a:r>
            <a:endParaRPr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How did the decision impact free speech?</a:t>
            </a:r>
            <a:endParaRPr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What about flag burning did the court decide constitutes “speech?”</a:t>
            </a:r>
            <a:endParaRPr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</a:ext>
              </a:extLst>
            </a:endParaRPr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What about this case makes it different from other free speech cases?</a:t>
            </a:r>
            <a:endParaRPr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Why did the state of Texas think flag burning should be illegal?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 dirty="0"/>
          </a:p>
        </p:txBody>
      </p:sp>
      <p:sp>
        <p:nvSpPr>
          <p:cNvPr id="133" name="Google Shape;133;g2942f23cffb_0_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Texas v. Johnson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Should an amendment be added to the U.S.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Constitution to ban burning the United States flag? </a:t>
            </a: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7" indent="4572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lang="en-US" u="sng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7" indent="4572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r>
              <a:rPr lang="en-US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https://youtu.be/DmDm5iRFBE0?si=rlchFdcf2QxSO-kG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dirty="0">
              <a:solidFill>
                <a:schemeClr val="tx1"/>
              </a:solidFill>
            </a:endParaRPr>
          </a:p>
          <a:p>
            <a:pPr marL="0" lvl="7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9" name="Google Shape;139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Constitutional Amendment?</a:t>
            </a:r>
            <a:endParaRPr dirty="0"/>
          </a:p>
        </p:txBody>
      </p:sp>
      <p:pic>
        <p:nvPicPr>
          <p:cNvPr id="140" name="Google Shape;140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4547" y="689839"/>
            <a:ext cx="1713763" cy="949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6" descr="Saturday, June 21, marks the 25th anniversary of a landmark Supreme Court decision on free speech. &#10;&#10;By a vote of five to four, the high court ruled that burning the American flag as a form of political protest was a protected act of free speech under the U.S. Constitution. &#10;&#10;As VOA's Jim Malone reports, the decision was controversial at the time and, for some, remains so today." title="Landmark US Flag Burning Case Marks 25th Anniversary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50447" y="2269440"/>
            <a:ext cx="304800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338</Words>
  <Application>Microsoft Macintosh PowerPoint</Application>
  <PresentationFormat>On-screen Show (16:9)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Noto Sans Symbols</vt:lpstr>
      <vt:lpstr>Times New Roman</vt:lpstr>
      <vt:lpstr>LEARN theme</vt:lpstr>
      <vt:lpstr>LEARN theme</vt:lpstr>
      <vt:lpstr>PowerPoint Presentation</vt:lpstr>
      <vt:lpstr>Burn Ban? </vt:lpstr>
      <vt:lpstr>Quote</vt:lpstr>
      <vt:lpstr>Essential Question</vt:lpstr>
      <vt:lpstr>Lesson Objectives</vt:lpstr>
      <vt:lpstr>Commit and Toss</vt:lpstr>
      <vt:lpstr>Texas v. Johnson</vt:lpstr>
      <vt:lpstr>Texas v. Johnson</vt:lpstr>
      <vt:lpstr>Constitutional Amendment?</vt:lpstr>
      <vt:lpstr>Constitutional Amendment?</vt:lpstr>
      <vt:lpstr>Texas v. Johnson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Gracia, Ann M.</cp:lastModifiedBy>
  <cp:revision>5</cp:revision>
  <dcterms:created xsi:type="dcterms:W3CDTF">2021-08-30T12:17:31Z</dcterms:created>
  <dcterms:modified xsi:type="dcterms:W3CDTF">2023-11-15T20:10:07Z</dcterms:modified>
</cp:coreProperties>
</file>