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7" r:id="rId5"/>
    <p:sldId id="275" r:id="rId6"/>
    <p:sldId id="268" r:id="rId7"/>
    <p:sldId id="269" r:id="rId8"/>
    <p:sldId id="270" r:id="rId9"/>
    <p:sldId id="271" r:id="rId10"/>
    <p:sldId id="276" r:id="rId11"/>
    <p:sldId id="272" r:id="rId12"/>
    <p:sldId id="274" r:id="rId13"/>
    <p:sldId id="273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jNZ5SF4fB6CireW7C8jhL81U6g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0DBA72-7059-4B5B-88DF-12238BA4922A}">
  <a:tblStyle styleId="{EA0DBA72-7059-4B5B-88DF-12238BA492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913" autoAdjust="0"/>
  </p:normalViewPr>
  <p:slideViewPr>
    <p:cSldViewPr snapToGrid="0">
      <p:cViewPr varScale="1">
        <p:scale>
          <a:sx n="175" d="100"/>
          <a:sy n="175" d="100"/>
        </p:scale>
        <p:origin x="13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/>
              <a:t>In The Lab - Complete Blood Count (CBC)</a:t>
            </a:r>
          </a:p>
          <a:p>
            <a:pPr marL="0" indent="0"/>
            <a:r>
              <a:rPr lang="en-US" dirty="0"/>
              <a:t>https://youtu.be/7kqpOz5VfU0?si=662qRCyuU0QHqe5N</a:t>
            </a:r>
          </a:p>
        </p:txBody>
      </p:sp>
    </p:spTree>
    <p:extLst>
      <p:ext uri="{BB962C8B-B14F-4D97-AF65-F5344CB8AC3E}">
        <p14:creationId xmlns:p14="http://schemas.microsoft.com/office/powerpoint/2010/main" val="2877369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13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/>
              <a:t>K20 ICAP - Biomedical Educator - It's in the Blood </a:t>
            </a:r>
          </a:p>
          <a:p>
            <a:pPr marL="0" indent="0"/>
            <a:r>
              <a:rPr lang="en-US" dirty="0"/>
              <a:t>https://www.youtube.com/watch?v=k86D4vBfo7I</a:t>
            </a:r>
          </a:p>
        </p:txBody>
      </p:sp>
    </p:spTree>
    <p:extLst>
      <p:ext uri="{BB962C8B-B14F-4D97-AF65-F5344CB8AC3E}">
        <p14:creationId xmlns:p14="http://schemas.microsoft.com/office/powerpoint/2010/main" val="2068691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4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86D4vBfo7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kqpOz5VfU0?si=662qRCyuU0QHqe5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23064-79BD-48DC-BECE-597AFFFDC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It’s in the Blood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039BD-4153-C8FE-B355-BCFE4313F9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Understanding Complete Blood Counts (CBC)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366F494-54B1-0D88-2CB3-F8DE1714E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67A28-1B37-A367-2888-9E44116B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85" y="212904"/>
            <a:ext cx="8229600" cy="857250"/>
          </a:xfrm>
        </p:spPr>
        <p:txBody>
          <a:bodyPr anchor="t"/>
          <a:lstStyle/>
          <a:p>
            <a:r>
              <a:rPr lang="en-US" dirty="0"/>
              <a:t>Conducting a CBC Part 2: Diagnosis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31DCBB-9C84-8B71-0C4E-BCF3E9049D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171156"/>
              </p:ext>
            </p:extLst>
          </p:nvPr>
        </p:nvGraphicFramePr>
        <p:xfrm>
          <a:off x="544286" y="1028700"/>
          <a:ext cx="7155543" cy="3779156"/>
        </p:xfrm>
        <a:graphic>
          <a:graphicData uri="http://schemas.openxmlformats.org/drawingml/2006/table">
            <a:tbl>
              <a:tblPr firstRow="1" bandRow="1">
                <a:tableStyleId>{EA0DBA72-7059-4B5B-88DF-12238BA4922A}</a:tableStyleId>
              </a:tblPr>
              <a:tblGrid>
                <a:gridCol w="850455">
                  <a:extLst>
                    <a:ext uri="{9D8B030D-6E8A-4147-A177-3AD203B41FA5}">
                      <a16:colId xmlns:a16="http://schemas.microsoft.com/office/drawing/2014/main" val="1541665363"/>
                    </a:ext>
                  </a:extLst>
                </a:gridCol>
                <a:gridCol w="3152544">
                  <a:extLst>
                    <a:ext uri="{9D8B030D-6E8A-4147-A177-3AD203B41FA5}">
                      <a16:colId xmlns:a16="http://schemas.microsoft.com/office/drawing/2014/main" val="1584682497"/>
                    </a:ext>
                  </a:extLst>
                </a:gridCol>
                <a:gridCol w="3152544">
                  <a:extLst>
                    <a:ext uri="{9D8B030D-6E8A-4147-A177-3AD203B41FA5}">
                      <a16:colId xmlns:a16="http://schemas.microsoft.com/office/drawing/2014/main" val="2241414151"/>
                    </a:ext>
                  </a:extLst>
                </a:gridCol>
              </a:tblGrid>
              <a:tr h="75583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Station #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Indication 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(How is it different than the control?)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Proposed Diagnosis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663853"/>
                  </a:ext>
                </a:extLst>
              </a:tr>
              <a:tr h="3359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Control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Normal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75852"/>
                  </a:ext>
                </a:extLst>
              </a:tr>
              <a:tr h="3359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High WBC, Low Plasma</a:t>
                      </a:r>
                      <a:endParaRPr lang="en-US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Infection + Dehydration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406579"/>
                  </a:ext>
                </a:extLst>
              </a:tr>
              <a:tr h="3359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High Platelets</a:t>
                      </a:r>
                      <a:endParaRPr lang="en-US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Thrombocytosis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436165"/>
                  </a:ext>
                </a:extLst>
              </a:tr>
              <a:tr h="3359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High RBC, Low Plasma</a:t>
                      </a:r>
                      <a:endParaRPr lang="en-US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Polycythemia + Dehydration</a:t>
                      </a:r>
                      <a:endParaRPr lang="en-US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428864"/>
                  </a:ext>
                </a:extLst>
              </a:tr>
              <a:tr h="3359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5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Low RBC</a:t>
                      </a:r>
                      <a:endParaRPr lang="en-US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Anemia</a:t>
                      </a:r>
                      <a:endParaRPr lang="en-US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512721"/>
                  </a:ext>
                </a:extLst>
              </a:tr>
              <a:tr h="3359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6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Low WBC</a:t>
                      </a:r>
                      <a:endParaRPr lang="en-US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Leukopenia</a:t>
                      </a:r>
                      <a:endParaRPr lang="en-US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68558"/>
                  </a:ext>
                </a:extLst>
              </a:tr>
              <a:tr h="3359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7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Low Platelets</a:t>
                      </a:r>
                      <a:endParaRPr lang="en-US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Thrombocytopenia</a:t>
                      </a:r>
                      <a:endParaRPr lang="en-US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329246"/>
                  </a:ext>
                </a:extLst>
              </a:tr>
              <a:tr h="3359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8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High WBC</a:t>
                      </a:r>
                      <a:endParaRPr lang="en-US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Leukemia</a:t>
                      </a:r>
                      <a:endParaRPr lang="en-US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608756"/>
                  </a:ext>
                </a:extLst>
              </a:tr>
              <a:tr h="3359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9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Low RBC, Sickle-shaped</a:t>
                      </a:r>
                      <a:endParaRPr lang="en-US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Sickle Cell Anemia</a:t>
                      </a:r>
                      <a:endParaRPr lang="en-US" sz="1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094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05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EE40EC-EE68-AC2E-2360-DCB6D947C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/>
              <a:t>Biomedical Education and Phlebotomy</a:t>
            </a: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BFFDEE95-DE7F-679A-C174-C763982274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89"/>
          <a:stretch/>
        </p:blipFill>
        <p:spPr>
          <a:xfrm>
            <a:off x="1115288" y="1043372"/>
            <a:ext cx="6660741" cy="356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8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0A6C1B-34F2-35C0-6F30-637098BB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Video Reflection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B77D116-D082-84AD-6CA1-927AC074C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911750"/>
              </p:ext>
            </p:extLst>
          </p:nvPr>
        </p:nvGraphicFramePr>
        <p:xfrm>
          <a:off x="320313" y="1050891"/>
          <a:ext cx="7626258" cy="3594276"/>
        </p:xfrm>
        <a:graphic>
          <a:graphicData uri="http://schemas.openxmlformats.org/drawingml/2006/table">
            <a:tbl>
              <a:tblPr firstRow="1" firstCol="1" bandRow="1">
                <a:tableStyleId>{EA0DBA72-7059-4B5B-88DF-12238BA4922A}</a:tableStyleId>
              </a:tblPr>
              <a:tblGrid>
                <a:gridCol w="3813129">
                  <a:extLst>
                    <a:ext uri="{9D8B030D-6E8A-4147-A177-3AD203B41FA5}">
                      <a16:colId xmlns:a16="http://schemas.microsoft.com/office/drawing/2014/main" val="1306340346"/>
                    </a:ext>
                  </a:extLst>
                </a:gridCol>
                <a:gridCol w="3813129">
                  <a:extLst>
                    <a:ext uri="{9D8B030D-6E8A-4147-A177-3AD203B41FA5}">
                      <a16:colId xmlns:a16="http://schemas.microsoft.com/office/drawing/2014/main" val="396143436"/>
                    </a:ext>
                  </a:extLst>
                </a:gridCol>
              </a:tblGrid>
              <a:tr h="5757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 I LEARNED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299" marR="53299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 I FIND INTERESTING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299" marR="53299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075015"/>
                  </a:ext>
                </a:extLst>
              </a:tr>
              <a:tr h="12030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299" marR="5329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299" marR="5329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067864"/>
                  </a:ext>
                </a:extLst>
              </a:tr>
              <a:tr h="575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 I Find Confusing Or Have Questions About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299" marR="53299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This Relates To What I’ve Learned In The Lesson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299" marR="53299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687339"/>
                  </a:ext>
                </a:extLst>
              </a:tr>
              <a:tr h="12030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299" marR="5329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299" marR="5329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494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02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F18356-F4D8-4EEB-3959-F85C6687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3FC3E1-7708-B137-0E23-D249965BE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305059"/>
            <a:ext cx="5529943" cy="3620866"/>
          </a:xfrm>
        </p:spPr>
        <p:txBody>
          <a:bodyPr/>
          <a:lstStyle/>
          <a:p>
            <a:r>
              <a:rPr lang="en-US" dirty="0"/>
              <a:t>You conduct a complete blood count on a patient sample and determine the patient has </a:t>
            </a:r>
            <a:r>
              <a:rPr lang="en-US" b="1" dirty="0"/>
              <a:t>low platelet</a:t>
            </a:r>
            <a:r>
              <a:rPr lang="en-US" dirty="0"/>
              <a:t> and </a:t>
            </a:r>
            <a:r>
              <a:rPr lang="en-US" b="1" dirty="0"/>
              <a:t>high white blood cell </a:t>
            </a:r>
            <a:r>
              <a:rPr lang="en-US" dirty="0"/>
              <a:t>counts. </a:t>
            </a:r>
          </a:p>
          <a:p>
            <a:r>
              <a:rPr lang="en-US" dirty="0"/>
              <a:t>What tentative diagnosis would you report to their doctor? </a:t>
            </a:r>
            <a:r>
              <a:rPr lang="en-US" b="1" dirty="0"/>
              <a:t>Explain your reasoning.</a:t>
            </a:r>
          </a:p>
        </p:txBody>
      </p:sp>
      <p:pic>
        <p:nvPicPr>
          <p:cNvPr id="5" name="Picture 4" descr="A pink and yellow exit ticket&#10;&#10;Description automatically generated">
            <a:extLst>
              <a:ext uri="{FF2B5EF4-FFF2-40B4-BE49-F238E27FC236}">
                <a16:creationId xmlns:a16="http://schemas.microsoft.com/office/drawing/2014/main" id="{A210C1D9-157B-CA20-56BD-9236677B1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705" y="1594508"/>
            <a:ext cx="2649637" cy="136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7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1CBD73-1CF9-3FB7-47F0-CFD10E9E10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is complete blood count (CBC) used in patient diagnosis?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209FE7-154A-3711-BBDB-862DF61BE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7"/>
            <a:ext cx="8052714" cy="1488425"/>
          </a:xfrm>
        </p:spPr>
        <p:txBody>
          <a:bodyPr>
            <a:normAutofit fontScale="92500"/>
          </a:bodyPr>
          <a:lstStyle/>
          <a:p>
            <a:r>
              <a:rPr lang="en-US" dirty="0"/>
              <a:t>Conduct a complete blood count (CBC) on “patient samples”</a:t>
            </a:r>
          </a:p>
          <a:p>
            <a:r>
              <a:rPr lang="en-US" dirty="0"/>
              <a:t>Diagnose patient samples based on CBC indicators</a:t>
            </a:r>
          </a:p>
          <a:p>
            <a:r>
              <a:rPr lang="en-US" dirty="0"/>
              <a:t>Discover new career options 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EEB4EC-6302-1E2E-34CD-55AC2D766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What’s a complete blood count (CBC)?</a:t>
            </a: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E6351B7A-A9CD-013B-2F80-B032810FF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566" y="1294801"/>
            <a:ext cx="6762867" cy="354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9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A4601-398A-F4CD-3B9C-82240E84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Conducting a CBC Part 1: Indicators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C0BA8B6-DAA2-23EA-59EE-2E21475F3B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738553"/>
              </p:ext>
            </p:extLst>
          </p:nvPr>
        </p:nvGraphicFramePr>
        <p:xfrm>
          <a:off x="2129971" y="1284958"/>
          <a:ext cx="4956172" cy="3596640"/>
        </p:xfrm>
        <a:graphic>
          <a:graphicData uri="http://schemas.openxmlformats.org/drawingml/2006/table">
            <a:tbl>
              <a:tblPr firstRow="1" bandRow="1">
                <a:tableStyleId>{EA0DBA72-7059-4B5B-88DF-12238BA4922A}</a:tableStyleId>
              </a:tblPr>
              <a:tblGrid>
                <a:gridCol w="892291">
                  <a:extLst>
                    <a:ext uri="{9D8B030D-6E8A-4147-A177-3AD203B41FA5}">
                      <a16:colId xmlns:a16="http://schemas.microsoft.com/office/drawing/2014/main" val="1541665363"/>
                    </a:ext>
                  </a:extLst>
                </a:gridCol>
                <a:gridCol w="4063881">
                  <a:extLst>
                    <a:ext uri="{9D8B030D-6E8A-4147-A177-3AD203B41FA5}">
                      <a16:colId xmlns:a16="http://schemas.microsoft.com/office/drawing/2014/main" val="1584682497"/>
                    </a:ext>
                  </a:extLst>
                </a:gridCol>
              </a:tblGrid>
              <a:tr h="5497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Station #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Indication 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(How is it different than the control?)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663853"/>
                  </a:ext>
                </a:extLst>
              </a:tr>
              <a:tr h="32486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Control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575852"/>
                  </a:ext>
                </a:extLst>
              </a:tr>
              <a:tr h="33057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406579"/>
                  </a:ext>
                </a:extLst>
              </a:tr>
              <a:tr h="33057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436165"/>
                  </a:ext>
                </a:extLst>
              </a:tr>
              <a:tr h="33057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428864"/>
                  </a:ext>
                </a:extLst>
              </a:tr>
              <a:tr h="33057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512721"/>
                  </a:ext>
                </a:extLst>
              </a:tr>
              <a:tr h="33057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68558"/>
                  </a:ext>
                </a:extLst>
              </a:tr>
              <a:tr h="33057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329246"/>
                  </a:ext>
                </a:extLst>
              </a:tr>
              <a:tr h="33057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608756"/>
                  </a:ext>
                </a:extLst>
              </a:tr>
              <a:tr h="33057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094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83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008AA0-7F71-8D8F-3A0A-71531217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1114"/>
            <a:ext cx="8229600" cy="857250"/>
          </a:xfrm>
        </p:spPr>
        <p:txBody>
          <a:bodyPr/>
          <a:lstStyle/>
          <a:p>
            <a:r>
              <a:rPr lang="en-US" dirty="0"/>
              <a:t>Conducting a CBC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796402-10FB-7BEF-825B-F7FCE3233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04903"/>
            <a:ext cx="4038600" cy="344825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Plasma</a:t>
            </a:r>
          </a:p>
          <a:p>
            <a:pPr marL="76200" indent="0">
              <a:buNone/>
            </a:pPr>
            <a:endParaRPr lang="en-US" sz="2800" dirty="0"/>
          </a:p>
          <a:p>
            <a:r>
              <a:rPr lang="en-US" sz="2800" dirty="0"/>
              <a:t>Red blood cell (RBC)</a:t>
            </a:r>
          </a:p>
          <a:p>
            <a:pPr marL="76200" indent="0">
              <a:buNone/>
            </a:pPr>
            <a:endParaRPr lang="en-US" sz="2800" dirty="0"/>
          </a:p>
          <a:p>
            <a:r>
              <a:rPr lang="en-US" sz="2800" dirty="0"/>
              <a:t>White blood cell (WBC)</a:t>
            </a:r>
          </a:p>
          <a:p>
            <a:pPr marL="76200" indent="0">
              <a:buNone/>
            </a:pPr>
            <a:endParaRPr lang="en-US" sz="2800" dirty="0"/>
          </a:p>
          <a:p>
            <a:r>
              <a:rPr lang="en-US" sz="2800" dirty="0"/>
              <a:t>Platelet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40A5E8F-375A-746B-5248-696D559E716E}"/>
              </a:ext>
            </a:extLst>
          </p:cNvPr>
          <p:cNvGrpSpPr/>
          <p:nvPr/>
        </p:nvGrpSpPr>
        <p:grpSpPr>
          <a:xfrm>
            <a:off x="2975001" y="-90160"/>
            <a:ext cx="4996970" cy="4901646"/>
            <a:chOff x="2082373" y="51354"/>
            <a:chExt cx="7061628" cy="5092146"/>
          </a:xfrm>
        </p:grpSpPr>
        <p:pic>
          <p:nvPicPr>
            <p:cNvPr id="9" name="Picture 8" descr="A group of test tubes with red and white objects in them&#10;&#10;Description automatically generated">
              <a:extLst>
                <a:ext uri="{FF2B5EF4-FFF2-40B4-BE49-F238E27FC236}">
                  <a16:creationId xmlns:a16="http://schemas.microsoft.com/office/drawing/2014/main" id="{E92ABB6C-F0F4-1CCC-01C0-4805947C6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493" t="25037" r="36331" b="8572"/>
            <a:stretch/>
          </p:blipFill>
          <p:spPr>
            <a:xfrm>
              <a:off x="6978385" y="51354"/>
              <a:ext cx="2165616" cy="5092146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190B5F8-9AEF-D1E2-312E-9F8A71BBBA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4223" y="1160204"/>
              <a:ext cx="4510530" cy="13412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2D8A7F9-B312-3E6B-805E-0B0B88BB69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06792" y="2325304"/>
              <a:ext cx="3884280" cy="10788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06779F9-4B1F-B7DC-B40B-C621F5B7F4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5616" y="3666548"/>
              <a:ext cx="6125456" cy="6482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430FA2C-7C63-557B-E342-3D220A374D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2373" y="653790"/>
              <a:ext cx="5526102" cy="9944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537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9A19BD-0F38-4B4A-A334-CE27C7D0A7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your classroom-specific lab procedures on this slide.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7CE2A2-D39F-9B87-12D1-0388F8919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Conducting a CBC Part 1: Indicators</a:t>
            </a:r>
          </a:p>
        </p:txBody>
      </p:sp>
    </p:spTree>
    <p:extLst>
      <p:ext uri="{BB962C8B-B14F-4D97-AF65-F5344CB8AC3E}">
        <p14:creationId xmlns:p14="http://schemas.microsoft.com/office/powerpoint/2010/main" val="320440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AC8734-D6EF-AF57-E033-4A758B269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Scavenger Hunt Notes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4F4DF-26C8-EBBF-EA6C-FD8CF1DFA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your classroom-specific station procedures on this slide.</a:t>
            </a:r>
          </a:p>
        </p:txBody>
      </p:sp>
      <p:pic>
        <p:nvPicPr>
          <p:cNvPr id="12" name="Picture 11" descr="A magnifying glass and a hat&#10;&#10;Description automatically generated">
            <a:extLst>
              <a:ext uri="{FF2B5EF4-FFF2-40B4-BE49-F238E27FC236}">
                <a16:creationId xmlns:a16="http://schemas.microsoft.com/office/drawing/2014/main" id="{121E077D-7AB1-D95B-9F73-4AF5A7C60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685" y="1305059"/>
            <a:ext cx="2733115" cy="273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855549-92BD-3B71-4033-AD00B698CE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Pair up with a new partner.</a:t>
            </a:r>
          </a:p>
          <a:p>
            <a:r>
              <a:rPr lang="en-US" dirty="0"/>
              <a:t>Work together to compare your station notes to your indicators from Part 1 of the investigation.</a:t>
            </a:r>
          </a:p>
          <a:p>
            <a:r>
              <a:rPr lang="en-US" dirty="0"/>
              <a:t>From the list of disorders, diagnose each patient sample.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456146-4466-5578-5C52-768097B1C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Conducting a CBC Part 2: Diagnosis</a:t>
            </a:r>
          </a:p>
        </p:txBody>
      </p:sp>
    </p:spTree>
    <p:extLst>
      <p:ext uri="{BB962C8B-B14F-4D97-AF65-F5344CB8AC3E}">
        <p14:creationId xmlns:p14="http://schemas.microsoft.com/office/powerpoint/2010/main" val="398485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</TotalTime>
  <Words>365</Words>
  <Application>Microsoft Office PowerPoint</Application>
  <PresentationFormat>On-screen Show (16:9)</PresentationFormat>
  <Paragraphs>88</Paragraphs>
  <Slides>13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Noto Sans Symbols</vt:lpstr>
      <vt:lpstr>LEARN theme</vt:lpstr>
      <vt:lpstr>It’s in the Blood</vt:lpstr>
      <vt:lpstr>Essential Question</vt:lpstr>
      <vt:lpstr>Lesson Objectives</vt:lpstr>
      <vt:lpstr>What’s a complete blood count (CBC)?</vt:lpstr>
      <vt:lpstr>Conducting a CBC Part 1: Indicators</vt:lpstr>
      <vt:lpstr>Conducting a CBC</vt:lpstr>
      <vt:lpstr>Conducting a CBC Part 1: Indicators</vt:lpstr>
      <vt:lpstr>Scavenger Hunt Notes</vt:lpstr>
      <vt:lpstr>Conducting a CBC Part 2: Diagnosis</vt:lpstr>
      <vt:lpstr>Conducting a CBC Part 2: Diagnosis</vt:lpstr>
      <vt:lpstr>Biomedical Education and Phlebotomy</vt:lpstr>
      <vt:lpstr>Video Reflection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McLeod Porter, Delma</cp:lastModifiedBy>
  <cp:revision>27</cp:revision>
  <dcterms:created xsi:type="dcterms:W3CDTF">2020-10-14T20:24:40Z</dcterms:created>
  <dcterms:modified xsi:type="dcterms:W3CDTF">2025-02-11T17:20:14Z</dcterms:modified>
</cp:coreProperties>
</file>