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9"/>
  </p:notesMasterIdLst>
  <p:sldIdLst>
    <p:sldId id="269" r:id="rId2"/>
    <p:sldId id="256" r:id="rId3"/>
    <p:sldId id="271" r:id="rId4"/>
    <p:sldId id="273" r:id="rId5"/>
    <p:sldId id="274" r:id="rId6"/>
    <p:sldId id="275" r:id="rId7"/>
    <p:sldId id="276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07"/>
  </p:normalViewPr>
  <p:slideViewPr>
    <p:cSldViewPr snapToGrid="0" snapToObjects="1">
      <p:cViewPr varScale="1">
        <p:scale>
          <a:sx n="101" d="100"/>
          <a:sy n="101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5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3I08DRzf64Y&amp;feature=youtu.b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Q7K59sHKCT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7K59sHKCT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Greeks or Romans?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World History Lesson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0AED-FD87-D44D-B209-67819719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9D25-B20B-F244-9D46-299DFEC2B44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SzPct val="100000"/>
            </a:pPr>
            <a:r>
              <a:rPr lang="en-US" i="1" dirty="0"/>
              <a:t>Who had the greater contribution of political ideas, the Greek philosophers or Roman philosophers?</a:t>
            </a:r>
          </a:p>
          <a:p>
            <a:pPr>
              <a:buSzPct val="100000"/>
            </a:pPr>
            <a:endParaRPr lang="en-US" i="1" dirty="0"/>
          </a:p>
          <a:p>
            <a:pPr>
              <a:buSzPct val="100000"/>
            </a:pPr>
            <a:r>
              <a:rPr lang="en-US" i="1" dirty="0"/>
              <a:t>Who has had the greater impact on later political thought in Western society?</a:t>
            </a:r>
          </a:p>
        </p:txBody>
      </p:sp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F4BF9-4FC0-4F7F-85BC-2D8CBEC8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the video: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8C7F3-0F7B-4636-82A4-467DD2A86DA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Law and Justice:  Cicero and Roman Republicanism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9EF804-B3E4-4D6E-8590-43BCA7625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807" y="2424440"/>
            <a:ext cx="1728788" cy="224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4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F4BF9-4FC0-4F7F-85BC-2D8CBEC8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the video: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8C7F3-0F7B-4636-82A4-467DD2A86DA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800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Plato vs. Aristotle 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AD8726-76EF-4FC2-B33D-7FF67147C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945" y="1620982"/>
            <a:ext cx="2097812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1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F4BF9-4FC0-4F7F-85BC-2D8CBEC8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8C7F3-0F7B-4636-82A4-467DD2A86DA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32500" lnSpcReduction="20000"/>
          </a:bodyPr>
          <a:lstStyle/>
          <a:p>
            <a:pPr>
              <a:buSzPct val="100000"/>
            </a:pPr>
            <a:r>
              <a:rPr lang="en-US" sz="6400" dirty="0">
                <a:solidFill>
                  <a:schemeClr val="accent6"/>
                </a:solidFill>
              </a:rPr>
              <a:t>CLAIM</a:t>
            </a:r>
            <a:r>
              <a:rPr lang="en-US" sz="6500" dirty="0">
                <a:solidFill>
                  <a:schemeClr val="accent6"/>
                </a:solidFill>
              </a:rPr>
              <a:t>:</a:t>
            </a:r>
            <a:r>
              <a:rPr lang="en-US" sz="6400" dirty="0"/>
              <a:t> </a:t>
            </a:r>
            <a:r>
              <a:rPr lang="en-US" sz="6400" i="1" dirty="0"/>
              <a:t>I believe that the Romans were the greater philosophers and made a greater impact on Western society than the Greeks.</a:t>
            </a:r>
            <a:endParaRPr lang="en-US" sz="6400" i="1" dirty="0">
              <a:solidFill>
                <a:schemeClr val="accent6"/>
              </a:solidFill>
            </a:endParaRPr>
          </a:p>
          <a:p>
            <a:pPr>
              <a:buSzPct val="100000"/>
            </a:pPr>
            <a:r>
              <a:rPr lang="en-US" sz="6400" dirty="0">
                <a:solidFill>
                  <a:schemeClr val="accent6"/>
                </a:solidFill>
              </a:rPr>
              <a:t>EVIDENCE</a:t>
            </a:r>
            <a:r>
              <a:rPr lang="en-US" sz="6500" dirty="0">
                <a:solidFill>
                  <a:schemeClr val="accent6"/>
                </a:solidFill>
              </a:rPr>
              <a:t>:</a:t>
            </a:r>
            <a:r>
              <a:rPr lang="en-US" sz="6400" dirty="0"/>
              <a:t> </a:t>
            </a:r>
            <a:r>
              <a:rPr lang="en-US" sz="6400" i="1" dirty="0"/>
              <a:t>From the videos, it stated that the Romans…</a:t>
            </a:r>
            <a:br>
              <a:rPr lang="en-US" sz="6400" i="1" dirty="0"/>
            </a:br>
            <a:r>
              <a:rPr lang="en-US" sz="6400" i="1" dirty="0"/>
              <a:t>From the readings, the Romans were superior to the Greeks because…</a:t>
            </a:r>
          </a:p>
          <a:p>
            <a:pPr>
              <a:buSzPct val="100000"/>
            </a:pPr>
            <a:r>
              <a:rPr lang="en-US" sz="6400" dirty="0">
                <a:solidFill>
                  <a:schemeClr val="accent6"/>
                </a:solidFill>
              </a:rPr>
              <a:t>REASONING</a:t>
            </a:r>
            <a:r>
              <a:rPr lang="en-US" sz="6500" dirty="0">
                <a:solidFill>
                  <a:schemeClr val="accent6"/>
                </a:solidFill>
              </a:rPr>
              <a:t>:</a:t>
            </a:r>
            <a:r>
              <a:rPr lang="en-US" sz="6400" dirty="0">
                <a:solidFill>
                  <a:schemeClr val="accent6"/>
                </a:solidFill>
              </a:rPr>
              <a:t> </a:t>
            </a:r>
            <a:r>
              <a:rPr lang="en-US" sz="6400" i="1" dirty="0"/>
              <a:t>When you think about modern society today, we owe a lot to the Romans. From the information, the Romans gave us a rich legacy that included…</a:t>
            </a:r>
            <a:endParaRPr lang="en-US" sz="6400" i="1" dirty="0">
              <a:solidFill>
                <a:schemeClr val="accent6"/>
              </a:solidFill>
            </a:endParaRPr>
          </a:p>
          <a:p>
            <a:endParaRPr lang="en-US" sz="6400" i="1" dirty="0"/>
          </a:p>
          <a:p>
            <a:pPr marL="0" indent="0" algn="ctr">
              <a:buNone/>
            </a:pPr>
            <a:endParaRPr lang="en-US" sz="6400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318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AE68-BF57-4A14-ADBB-A58D8551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66443"/>
          </a:xfrm>
        </p:spPr>
        <p:txBody>
          <a:bodyPr>
            <a:normAutofit fontScale="90000"/>
          </a:bodyPr>
          <a:lstStyle/>
          <a:p>
            <a:r>
              <a:rPr lang="en-US" dirty="0"/>
              <a:t>Tug of War!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76564-42FC-46A7-8334-F876BB7B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3009"/>
            <a:ext cx="7400925" cy="3563735"/>
          </a:xfrm>
          <a:solidFill>
            <a:schemeClr val="bg2"/>
          </a:solidFill>
          <a:ln>
            <a:noFill/>
          </a:ln>
        </p:spPr>
        <p:txBody>
          <a:bodyPr>
            <a:normAutofit fontScale="85000" lnSpcReduction="10000"/>
          </a:bodyPr>
          <a:lstStyle/>
          <a:p>
            <a:pPr marL="514350" indent="-514350">
              <a:buSzPct val="100000"/>
              <a:buAutoNum type="arabicPeriod"/>
            </a:pPr>
            <a:r>
              <a:rPr lang="en-US" dirty="0"/>
              <a:t>Choose a side of who you think is more influential on Western society– Greeks or Romans!</a:t>
            </a:r>
          </a:p>
          <a:p>
            <a:pPr marL="514350" indent="-514350">
              <a:buSzPct val="100000"/>
              <a:buAutoNum type="arabicPeriod"/>
            </a:pPr>
            <a:r>
              <a:rPr lang="en-US" dirty="0"/>
              <a:t>Using information learned, discuss with your team what are the MOST important ideas that support your side.</a:t>
            </a:r>
          </a:p>
          <a:p>
            <a:pPr marL="514350" indent="-514350">
              <a:buSzPct val="100000"/>
              <a:buAutoNum type="arabicPeriod"/>
            </a:pPr>
            <a:r>
              <a:rPr lang="en-US" dirty="0"/>
              <a:t>Write these down on a sticky note—one idea per sticky note.</a:t>
            </a:r>
          </a:p>
          <a:p>
            <a:pPr marL="514350" indent="-514350">
              <a:buSzPct val="100000"/>
              <a:buAutoNum type="arabicPeriod"/>
            </a:pPr>
            <a:r>
              <a:rPr lang="en-US" dirty="0"/>
              <a:t>When it is your team’s turn, place your sticky note on the board.</a:t>
            </a:r>
          </a:p>
          <a:p>
            <a:pPr marL="514350" indent="-514350">
              <a:buSzPct val="100000"/>
              <a:buAutoNum type="arabicPeriod"/>
            </a:pPr>
            <a:r>
              <a:rPr lang="en-US" dirty="0"/>
              <a:t>The judges will determine the winner based upon the quality of the sticky note ideas.</a:t>
            </a:r>
          </a:p>
        </p:txBody>
      </p:sp>
    </p:spTree>
    <p:extLst>
      <p:ext uri="{BB962C8B-B14F-4D97-AF65-F5344CB8AC3E}">
        <p14:creationId xmlns:p14="http://schemas.microsoft.com/office/powerpoint/2010/main" val="285813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184</Words>
  <Application>Microsoft Office PowerPoint</Application>
  <PresentationFormat>On-screen Show (16:9)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Wingdings 2</vt:lpstr>
      <vt:lpstr>LEARN theme</vt:lpstr>
      <vt:lpstr>PowerPoint Presentation</vt:lpstr>
      <vt:lpstr>Greeks or Romans?</vt:lpstr>
      <vt:lpstr>Essential Questions:</vt:lpstr>
      <vt:lpstr>Watch the video:</vt:lpstr>
      <vt:lpstr>Watch the video:</vt:lpstr>
      <vt:lpstr>CER Example</vt:lpstr>
      <vt:lpstr>Tug of War!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Greeks or Romans?</dc:title>
  <dc:creator>K20 Center</dc:creator>
  <cp:lastModifiedBy>Kuehn, Elizabeth C.</cp:lastModifiedBy>
  <cp:revision>25</cp:revision>
  <dcterms:modified xsi:type="dcterms:W3CDTF">2018-04-11T18:23:05Z</dcterms:modified>
</cp:coreProperties>
</file>