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notesMasterIdLst>
    <p:notesMasterId r:id="rId9"/>
  </p:notesMasterIdLst>
  <p:sldIdLst>
    <p:sldId id="269" r:id="rId2"/>
    <p:sldId id="256" r:id="rId3"/>
    <p:sldId id="271" r:id="rId4"/>
    <p:sldId id="273" r:id="rId5"/>
    <p:sldId id="274" r:id="rId6"/>
    <p:sldId id="275" r:id="rId7"/>
    <p:sldId id="276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07"/>
  </p:normalViewPr>
  <p:slideViewPr>
    <p:cSldViewPr snapToGrid="0" snapToObjects="1">
      <p:cViewPr varScale="1">
        <p:scale>
          <a:sx n="101" d="100"/>
          <a:sy n="101" d="100"/>
        </p:scale>
        <p:origin x="6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79499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Shape 4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2543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452" y="1028700"/>
            <a:ext cx="1911096" cy="312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1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3575050" y="1428750"/>
            <a:ext cx="5111750" cy="3257550"/>
          </a:xfrm>
        </p:spPr>
        <p:txBody>
          <a:bodyPr tIns="0"/>
          <a:lstStyle>
            <a:lvl1pPr marL="0" indent="0">
              <a:buNone/>
              <a:defRPr sz="2100" baseline="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 eaLnBrk="1" latinLnBrk="0" hangingPunct="1"/>
            <a:r>
              <a:rPr kumimoji="0" lang="en-US" dirty="0"/>
              <a:t>[place photo or chart here]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28066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28750"/>
            <a:ext cx="3124200" cy="3257550"/>
          </a:xfrm>
        </p:spPr>
        <p:txBody>
          <a:bodyPr tIns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lang="en-US" dirty="0"/>
              <a:t>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69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woColTx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ctr" anchorCtr="0"/>
          <a:lstStyle>
            <a:lvl1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rgbClr val="991B1E"/>
                </a:solidFill>
                <a:latin typeface="Calibri"/>
                <a:ea typeface="Georgia"/>
                <a:cs typeface="Calibri"/>
                <a:sym typeface="Georgia"/>
              </a:defRPr>
            </a:lvl1pPr>
            <a:lvl2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5" name="Shape 25"/>
          <p:cNvSpPr txBox="1">
            <a:spLocks noGrp="1"/>
          </p:cNvSpPr>
          <p:nvPr>
            <p:ph type="body" idx="2"/>
          </p:nvPr>
        </p:nvSpPr>
        <p:spPr>
          <a:xfrm>
            <a:off x="4692274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002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ogo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1829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ody blue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1A2836"/>
              </a:buClr>
              <a:defRPr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 dirty="0"/>
          </a:p>
        </p:txBody>
      </p:sp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BD588CD6-00FA-3647-9C32-955C9EE213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1911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ody red">
    <p:bg>
      <p:bgPr>
        <a:solidFill>
          <a:schemeClr val="bg1"/>
        </a:solidFill>
        <a:effectLst/>
      </p:bgPr>
    </p:bg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971D20"/>
              </a:buClr>
              <a:defRPr>
                <a:solidFill>
                  <a:srgbClr val="971D20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 dirty="0"/>
          </a:p>
        </p:txBody>
      </p:sp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6FC4E35A-9159-9949-BC55-44AB60AEC9F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5571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ody yellow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9A8219"/>
              </a:buClr>
              <a:defRPr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 dirty="0"/>
          </a:p>
        </p:txBody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4E1121FC-8B0E-0F4B-8A9D-C7B1ADC404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50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533400" y="1028700"/>
            <a:ext cx="7851648" cy="1371600"/>
          </a:xfrm>
          <a:ln>
            <a:noFill/>
          </a:ln>
        </p:spPr>
        <p:txBody>
          <a:bodyPr vert="horz" tIns="0" rIns="18287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</p:spPr>
        <p:txBody>
          <a:bodyPr lIns="0" rIns="18287">
            <a:normAutofit/>
          </a:bodyPr>
          <a:lstStyle>
            <a:lvl1pPr marL="0" marR="34289" indent="0" algn="l">
              <a:buNone/>
              <a:defRPr sz="2600">
                <a:solidFill>
                  <a:schemeClr val="tx1"/>
                </a:solidFill>
                <a:latin typeface="Calibri"/>
                <a:cs typeface="Calibri"/>
              </a:defRPr>
            </a:lvl1pPr>
            <a:lvl2pPr marL="342883" indent="0" algn="ctr">
              <a:buNone/>
            </a:lvl2pPr>
            <a:lvl3pPr marL="685765" indent="0" algn="ctr">
              <a:buNone/>
            </a:lvl3pPr>
            <a:lvl4pPr marL="1028648" indent="0" algn="ctr">
              <a:buNone/>
            </a:lvl4pPr>
            <a:lvl5pPr marL="1371530" indent="0" algn="ctr">
              <a:buNone/>
            </a:lvl5pPr>
            <a:lvl6pPr marL="1714412" indent="0" algn="ctr">
              <a:buNone/>
            </a:lvl6pPr>
            <a:lvl7pPr marL="2057295" indent="0" algn="ctr">
              <a:buNone/>
            </a:lvl7pPr>
            <a:lvl8pPr marL="2400177" indent="0" algn="ctr">
              <a:buNone/>
            </a:lvl8pPr>
            <a:lvl9pPr marL="2743060" indent="0" algn="ctr">
              <a:buNone/>
            </a:lvl9pPr>
          </a:lstStyle>
          <a:p>
            <a:r>
              <a:rPr kumimoji="0" lang="en-US" dirty="0"/>
              <a:t>Click to edit Master subtitle style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998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05730" indent="-205730">
              <a:buClr>
                <a:schemeClr val="accent4"/>
              </a:buClr>
              <a:buSzPct val="150000"/>
              <a:buFont typeface="Arial" panose="020B0604020202020204" pitchFamily="34" charset="0"/>
              <a:buChar char="•"/>
              <a:defRPr sz="2600"/>
            </a:lvl1pPr>
          </a:lstStyle>
          <a:p>
            <a:pPr lvl="0" eaLnBrk="1" latinLnBrk="0" hangingPunct="1"/>
            <a:r>
              <a:rPr lang="en-US" dirty="0"/>
              <a:t>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50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/>
          </a:bodyPr>
          <a:lstStyle>
            <a:lvl1pPr algn="l" rtl="0">
              <a:spcBef>
                <a:spcPct val="0"/>
              </a:spcBef>
              <a:buNone/>
              <a:defRPr lang="en-US" sz="5000" b="0" cap="none" baseline="0" dirty="0">
                <a:ln w="635"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</p:spPr>
        <p:txBody>
          <a:bodyPr lIns="45718" rIns="45718" anchor="t">
            <a:normAutofit/>
          </a:bodyPr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Edit Master text styles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118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28066"/>
            <a:ext cx="8229600" cy="857250"/>
          </a:xfrm>
        </p:spPr>
        <p:txBody>
          <a:bodyPr/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0064"/>
            <a:ext cx="4038600" cy="332613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 eaLnBrk="1" latinLnBrk="0" hangingPunct="1"/>
            <a:r>
              <a:rPr lang="en-US" dirty="0"/>
              <a:t>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0064"/>
            <a:ext cx="4038600" cy="332613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 eaLnBrk="1" latinLnBrk="0" hangingPunct="1"/>
            <a:r>
              <a:rPr lang="en-US" dirty="0"/>
              <a:t>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23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28066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</p:spPr>
        <p:txBody>
          <a:bodyPr lIns="45718" tIns="0" rIns="45718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7" y="1394820"/>
            <a:ext cx="4041775" cy="491132"/>
          </a:xfrm>
        </p:spPr>
        <p:txBody>
          <a:bodyPr lIns="45718" tIns="0" rIns="45718" bIns="0" anchor="ctr">
            <a:norm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885950"/>
            <a:ext cx="4040188" cy="2884290"/>
          </a:xfrm>
        </p:spPr>
        <p:txBody>
          <a:bodyPr tIns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lang="en-US" dirty="0"/>
              <a:t>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885950"/>
            <a:ext cx="4041775" cy="2884290"/>
          </a:xfrm>
        </p:spPr>
        <p:txBody>
          <a:bodyPr tIns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lang="en-US" dirty="0"/>
              <a:t>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44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28066"/>
            <a:ext cx="8305800" cy="857250"/>
          </a:xfrm>
        </p:spPr>
        <p:txBody>
          <a:bodyPr vert="horz" tIns="4571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3600" b="0">
                <a:ln>
                  <a:noFill/>
                </a:ln>
                <a:solidFill>
                  <a:schemeClr val="accent4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282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65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87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chemeClr val="bg1">
                <a:lumMod val="85000"/>
              </a:schemeClr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/>
          <a:p>
            <a:pPr lvl="0" eaLnBrk="1" latinLnBrk="0" hangingPunct="1"/>
            <a:r>
              <a:rPr kumimoji="0" lang="en-US" dirty="0"/>
              <a:t>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4073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8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7" r:id="rId15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0" kern="120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231775" indent="-231775" algn="l" rtl="0" eaLnBrk="1" latinLnBrk="0" hangingPunct="1">
        <a:spcBef>
          <a:spcPct val="20000"/>
        </a:spcBef>
        <a:buClr>
          <a:schemeClr val="accent4"/>
        </a:buClr>
        <a:buSzPct val="150000"/>
        <a:buFont typeface="Arial" panose="020B0604020202020204" pitchFamily="34" charset="0"/>
        <a:buChar char="•"/>
        <a:tabLst/>
        <a:defRPr kumimoji="0" sz="2600" kern="1200">
          <a:solidFill>
            <a:schemeClr val="tx1"/>
          </a:solidFill>
          <a:latin typeface="Calibri"/>
          <a:ea typeface="+mn-ea"/>
          <a:cs typeface="Calibri"/>
        </a:defRPr>
      </a:lvl1pPr>
      <a:lvl2pPr marL="480035" indent="-18515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765" indent="-18515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575" kern="1200">
          <a:solidFill>
            <a:schemeClr val="tx1"/>
          </a:solidFill>
          <a:latin typeface="Calibri"/>
          <a:ea typeface="+mn-ea"/>
          <a:cs typeface="Calibri"/>
        </a:defRPr>
      </a:lvl3pPr>
      <a:lvl4pPr marL="891494" indent="-15772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4pPr>
      <a:lvl5pPr marL="1097224" indent="-15772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02953" indent="-15772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06" indent="-13715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836" indent="-137153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566" indent="-13715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s://www.youtube.com/watch?v=3I08DRzf64Y&amp;feature=youtu.be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youtu.be/Q7K59sHKCTM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Q7K59sHKCTM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8582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FBCA28-140F-8A42-9364-1ED04BA0B6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Greeks or Romans?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D9A7854-D128-194F-AB89-C5ADDB206B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 World History Lesson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00AED-FD87-D44D-B209-67819719C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D9D25-B20B-F244-9D46-299DFEC2B44E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pPr>
              <a:buSzPct val="100000"/>
            </a:pPr>
            <a:r>
              <a:rPr lang="en-US" i="1" dirty="0"/>
              <a:t>Who had the greater contribution of political ideas, the Greek philosophers or Roman philosophers?</a:t>
            </a:r>
          </a:p>
          <a:p>
            <a:pPr>
              <a:buSzPct val="100000"/>
            </a:pPr>
            <a:endParaRPr lang="en-US" i="1" dirty="0"/>
          </a:p>
          <a:p>
            <a:pPr>
              <a:buSzPct val="100000"/>
            </a:pPr>
            <a:r>
              <a:rPr lang="en-US" i="1" dirty="0"/>
              <a:t>Who has had the greater impact on later political thought in Western society?</a:t>
            </a:r>
          </a:p>
        </p:txBody>
      </p:sp>
    </p:spTree>
    <p:extLst>
      <p:ext uri="{BB962C8B-B14F-4D97-AF65-F5344CB8AC3E}">
        <p14:creationId xmlns:p14="http://schemas.microsoft.com/office/powerpoint/2010/main" val="1708330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F4BF9-4FC0-4F7F-85BC-2D8CBEC8A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Watch the video: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8C7F3-0F7B-4636-82A4-467DD2A86DA3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pPr marL="0" indent="0">
              <a:buNone/>
            </a:pPr>
            <a:endParaRPr lang="en-US" dirty="0">
              <a:hlinkClick r:id="rId2"/>
            </a:endParaRPr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Law and Justice:  Cicero and Roman Republicanism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29EF804-B3E4-4D6E-8590-43BCA76259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3807" y="2424440"/>
            <a:ext cx="1728788" cy="2241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449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F4BF9-4FC0-4F7F-85BC-2D8CBEC8A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Watch the video: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8C7F3-0F7B-4636-82A4-467DD2A86DA3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sz="2800" dirty="0">
              <a:hlinkClick r:id="rId2"/>
            </a:endParaRPr>
          </a:p>
          <a:p>
            <a:pPr marL="0" indent="0" algn="ctr">
              <a:buNone/>
            </a:pPr>
            <a:r>
              <a:rPr lang="en-US" sz="2800" dirty="0">
                <a:hlinkClick r:id="rId2"/>
              </a:rPr>
              <a:t>Plato vs. Aristotle </a:t>
            </a:r>
            <a:endParaRPr 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DAD8726-76EF-4FC2-B33D-7FF67147CA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7945" y="1620982"/>
            <a:ext cx="2097812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14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F4BF9-4FC0-4F7F-85BC-2D8CBEC8A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8C7F3-0F7B-4636-82A4-467DD2A86DA3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 fontScale="32500" lnSpcReduction="20000"/>
          </a:bodyPr>
          <a:lstStyle/>
          <a:p>
            <a:pPr>
              <a:buSzPct val="100000"/>
            </a:pPr>
            <a:r>
              <a:rPr lang="en-US" sz="6400" dirty="0">
                <a:solidFill>
                  <a:schemeClr val="accent6"/>
                </a:solidFill>
              </a:rPr>
              <a:t>CLAIM</a:t>
            </a:r>
            <a:r>
              <a:rPr lang="en-US" sz="6500" dirty="0">
                <a:solidFill>
                  <a:schemeClr val="accent6"/>
                </a:solidFill>
              </a:rPr>
              <a:t>:</a:t>
            </a:r>
            <a:r>
              <a:rPr lang="en-US" sz="6400" dirty="0"/>
              <a:t> </a:t>
            </a:r>
            <a:r>
              <a:rPr lang="en-US" sz="6400" i="1" dirty="0"/>
              <a:t>I believe that the Romans were the greater philosophers and made a greater impact on Western society than the Greeks.</a:t>
            </a:r>
            <a:endParaRPr lang="en-US" sz="6400" i="1" dirty="0">
              <a:solidFill>
                <a:schemeClr val="accent6"/>
              </a:solidFill>
            </a:endParaRPr>
          </a:p>
          <a:p>
            <a:pPr>
              <a:buSzPct val="100000"/>
            </a:pPr>
            <a:r>
              <a:rPr lang="en-US" sz="6400" dirty="0">
                <a:solidFill>
                  <a:schemeClr val="accent6"/>
                </a:solidFill>
              </a:rPr>
              <a:t>EVIDENCE</a:t>
            </a:r>
            <a:r>
              <a:rPr lang="en-US" sz="6500" dirty="0">
                <a:solidFill>
                  <a:schemeClr val="accent6"/>
                </a:solidFill>
              </a:rPr>
              <a:t>:</a:t>
            </a:r>
            <a:r>
              <a:rPr lang="en-US" sz="6400" dirty="0"/>
              <a:t> </a:t>
            </a:r>
            <a:r>
              <a:rPr lang="en-US" sz="6400" i="1" dirty="0"/>
              <a:t>From the videos, it stated that the Romans…</a:t>
            </a:r>
            <a:br>
              <a:rPr lang="en-US" sz="6400" i="1" dirty="0"/>
            </a:br>
            <a:r>
              <a:rPr lang="en-US" sz="6400" i="1" dirty="0"/>
              <a:t>From the readings, the Romans were superior to the Greeks because…</a:t>
            </a:r>
          </a:p>
          <a:p>
            <a:pPr>
              <a:buSzPct val="100000"/>
            </a:pPr>
            <a:r>
              <a:rPr lang="en-US" sz="6400" dirty="0">
                <a:solidFill>
                  <a:schemeClr val="accent6"/>
                </a:solidFill>
              </a:rPr>
              <a:t>REASONING</a:t>
            </a:r>
            <a:r>
              <a:rPr lang="en-US" sz="6500" dirty="0">
                <a:solidFill>
                  <a:schemeClr val="accent6"/>
                </a:solidFill>
              </a:rPr>
              <a:t>:</a:t>
            </a:r>
            <a:r>
              <a:rPr lang="en-US" sz="6400" dirty="0">
                <a:solidFill>
                  <a:schemeClr val="accent6"/>
                </a:solidFill>
              </a:rPr>
              <a:t> </a:t>
            </a:r>
            <a:r>
              <a:rPr lang="en-US" sz="6400" i="1" dirty="0"/>
              <a:t>When you think about modern society today, we owe a lot to the Romans. From the information, the Romans gave us a rich legacy that included…</a:t>
            </a:r>
            <a:endParaRPr lang="en-US" sz="6400" i="1" dirty="0">
              <a:solidFill>
                <a:schemeClr val="accent6"/>
              </a:solidFill>
            </a:endParaRPr>
          </a:p>
          <a:p>
            <a:endParaRPr lang="en-US" sz="6400" i="1" dirty="0"/>
          </a:p>
          <a:p>
            <a:pPr marL="0" indent="0" algn="ctr">
              <a:buNone/>
            </a:pPr>
            <a:endParaRPr lang="en-US" sz="6400" dirty="0">
              <a:hlinkClick r:id="rId2"/>
            </a:endParaRPr>
          </a:p>
          <a:p>
            <a:pPr marL="0" indent="0" algn="ctr">
              <a:buNone/>
            </a:pPr>
            <a:r>
              <a:rPr lang="en-US" sz="2800" dirty="0">
                <a:hlinkClick r:id="rId2"/>
              </a:rPr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73180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8AE68-BF57-4A14-ADBB-A58D8551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566443"/>
          </a:xfrm>
        </p:spPr>
        <p:txBody>
          <a:bodyPr>
            <a:normAutofit fontScale="90000"/>
          </a:bodyPr>
          <a:lstStyle/>
          <a:p>
            <a:r>
              <a:rPr lang="en-US" dirty="0"/>
              <a:t>Tug of War!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76564-42FC-46A7-8334-F876BB7BB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23009"/>
            <a:ext cx="7400925" cy="3563735"/>
          </a:xfrm>
          <a:solidFill>
            <a:schemeClr val="bg2"/>
          </a:solidFill>
          <a:ln>
            <a:noFill/>
          </a:ln>
        </p:spPr>
        <p:txBody>
          <a:bodyPr>
            <a:normAutofit fontScale="85000" lnSpcReduction="10000"/>
          </a:bodyPr>
          <a:lstStyle/>
          <a:p>
            <a:pPr marL="514350" indent="-514350">
              <a:buSzPct val="100000"/>
              <a:buAutoNum type="arabicPeriod"/>
            </a:pPr>
            <a:r>
              <a:rPr lang="en-US" dirty="0"/>
              <a:t>Choose a side of who you think is more influential on Western society– Greeks or Romans!</a:t>
            </a:r>
          </a:p>
          <a:p>
            <a:pPr marL="514350" indent="-514350">
              <a:buSzPct val="100000"/>
              <a:buAutoNum type="arabicPeriod"/>
            </a:pPr>
            <a:r>
              <a:rPr lang="en-US" dirty="0"/>
              <a:t>Using information learned, discuss with your team what are the MOST important ideas that support your side.</a:t>
            </a:r>
          </a:p>
          <a:p>
            <a:pPr marL="514350" indent="-514350">
              <a:buSzPct val="100000"/>
              <a:buAutoNum type="arabicPeriod"/>
            </a:pPr>
            <a:r>
              <a:rPr lang="en-US" dirty="0"/>
              <a:t>Write these down on a sticky note—one idea per sticky note.</a:t>
            </a:r>
          </a:p>
          <a:p>
            <a:pPr marL="514350" indent="-514350">
              <a:buSzPct val="100000"/>
              <a:buAutoNum type="arabicPeriod"/>
            </a:pPr>
            <a:r>
              <a:rPr lang="en-US" dirty="0"/>
              <a:t>When it is your team’s turn, place your sticky note on the board.</a:t>
            </a:r>
          </a:p>
          <a:p>
            <a:pPr marL="514350" indent="-514350">
              <a:buSzPct val="100000"/>
              <a:buAutoNum type="arabicPeriod"/>
            </a:pPr>
            <a:r>
              <a:rPr lang="en-US" dirty="0"/>
              <a:t>The judges will determine the winner based upon the quality of the sticky note ideas.</a:t>
            </a:r>
          </a:p>
        </p:txBody>
      </p:sp>
    </p:spTree>
    <p:extLst>
      <p:ext uri="{BB962C8B-B14F-4D97-AF65-F5344CB8AC3E}">
        <p14:creationId xmlns:p14="http://schemas.microsoft.com/office/powerpoint/2010/main" val="285813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ARN theme">
  <a:themeElements>
    <a:clrScheme name="Custom 11">
      <a:dk1>
        <a:sysClr val="windowText" lastClr="000000"/>
      </a:dk1>
      <a:lt1>
        <a:sysClr val="window" lastClr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theme" id="{4C833FEB-3A0E-2F4D-9438-2C228479B3EA}" vid="{D5143739-D326-BE47-BBAC-0144614A2E7C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</TotalTime>
  <Words>184</Words>
  <Application>Microsoft Office PowerPoint</Application>
  <PresentationFormat>On-screen Show (16:9)</PresentationFormat>
  <Paragraphs>26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Georgia</vt:lpstr>
      <vt:lpstr>Wingdings 2</vt:lpstr>
      <vt:lpstr>LEARN theme</vt:lpstr>
      <vt:lpstr>PowerPoint Presentation</vt:lpstr>
      <vt:lpstr>Greeks or Romans?</vt:lpstr>
      <vt:lpstr>Essential Questions:</vt:lpstr>
      <vt:lpstr>Watch the video:</vt:lpstr>
      <vt:lpstr>Watch the video:</vt:lpstr>
      <vt:lpstr>CER Example</vt:lpstr>
      <vt:lpstr>Tug of War!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Greeks or Romans?</dc:title>
  <dc:creator>K20 Center</dc:creator>
  <cp:lastModifiedBy>Kuehn, Elizabeth C.</cp:lastModifiedBy>
  <cp:revision>25</cp:revision>
  <dcterms:modified xsi:type="dcterms:W3CDTF">2018-04-11T18:23:05Z</dcterms:modified>
</cp:coreProperties>
</file>