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L2Q5hBCOuF/EJPFOGm5bITSS0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1"/>
    <p:restoredTop sz="94729"/>
  </p:normalViewPr>
  <p:slideViewPr>
    <p:cSldViewPr snapToGrid="0">
      <p:cViewPr varScale="1">
        <p:scale>
          <a:sx n="142" d="100"/>
          <a:sy n="142" d="100"/>
        </p:scale>
        <p:origin x="3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2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2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Danforth, W. H. (1953). </a:t>
            </a:r>
            <a:r>
              <a:rPr lang="en-US" sz="1800" i="1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dare you! </a:t>
            </a: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William H. Danforth. </a:t>
            </a:r>
            <a:endParaRPr lang="en-US" i="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Ingersoll, R. G. (1882). Liberty of man, woman and child: Lecture. C.S. Baldwin.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Donne, J. (1624). </a:t>
            </a:r>
            <a:r>
              <a:rPr lang="en-US" sz="1800" i="1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man is an island.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Why-Lighting. Strategies. </a:t>
            </a:r>
            <a:r>
              <a:rPr lang="en-US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dirty="0"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ab306dad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8ab306dad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Why-Lighting. Strategies. </a:t>
            </a:r>
            <a:r>
              <a:rPr lang="en-US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ab306da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8ab306da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Why-Lighting. Strategies. </a:t>
            </a:r>
            <a:r>
              <a:rPr lang="en-US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4-2-1.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https://learn.k20center.ou.edu/strategy/142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ab306dad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28ab306dad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4-2-1.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https://learn.k20center.ou.edu/strategy/142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8ab306dad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8ab306dad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4-2-1.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Fox, E. (1941). </a:t>
            </a:r>
            <a:r>
              <a:rPr lang="en-US" sz="1800" i="1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Find and use your inner power. </a:t>
            </a: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Harper and Row. </a:t>
            </a:r>
            <a:endParaRPr lang="en-US" i="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(n.d.). Walking vote.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https://learn.k20center.ou.edu/strategy/4126</a:t>
            </a:r>
            <a:r>
              <a:rPr lang="en-US" dirty="0">
                <a:solidFill>
                  <a:srgbClr val="292929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Aesop. (1919). </a:t>
            </a:r>
            <a:r>
              <a:rPr lang="en-US" sz="1800" i="1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kid and the wolf</a:t>
            </a:r>
            <a:r>
              <a:rPr lang="en-US" sz="1800" i="0" dirty="0">
                <a:solidFill>
                  <a:srgbClr val="A9C0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In The Aesop for Children.</a:t>
            </a: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4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9" name="Google Shape;119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20" name="Google Shape;120;p5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21" name="Google Shape;12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2" name="Google Shape;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ctrTitle"/>
          </p:nvPr>
        </p:nvSpPr>
        <p:spPr>
          <a:xfrm>
            <a:off x="536400" y="14286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 dirty="0"/>
              <a:t>“A bully is always a coward.”</a:t>
            </a:r>
            <a:endParaRPr sz="3600" dirty="0"/>
          </a:p>
        </p:txBody>
      </p:sp>
      <p:sp>
        <p:nvSpPr>
          <p:cNvPr id="204" name="Google Shape;204;p10"/>
          <p:cNvSpPr txBox="1">
            <a:spLocks noGrp="1"/>
          </p:cNvSpPr>
          <p:nvPr>
            <p:ph type="subTitle" idx="1"/>
          </p:nvPr>
        </p:nvSpPr>
        <p:spPr>
          <a:xfrm>
            <a:off x="533400" y="28002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-US" sz="2600" dirty="0"/>
              <a:t>—Unknown</a:t>
            </a:r>
            <a:endParaRPr sz="2600" dirty="0"/>
          </a:p>
        </p:txBody>
      </p:sp>
      <p:sp>
        <p:nvSpPr>
          <p:cNvPr id="205" name="Google Shape;205;p10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733274" y="3834300"/>
            <a:ext cx="1411531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3703234" y="3757100"/>
            <a:ext cx="99558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6667050" y="3834300"/>
            <a:ext cx="99558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ctrTitle"/>
          </p:nvPr>
        </p:nvSpPr>
        <p:spPr>
          <a:xfrm>
            <a:off x="577850" y="1754652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600" dirty="0"/>
              <a:t>“Courage is not the absence of fear, it is the conquest of it.”</a:t>
            </a:r>
            <a:endParaRPr sz="2600" dirty="0"/>
          </a:p>
        </p:txBody>
      </p:sp>
      <p:sp>
        <p:nvSpPr>
          <p:cNvPr id="216" name="Google Shape;216;p11"/>
          <p:cNvSpPr txBox="1">
            <a:spLocks noGrp="1"/>
          </p:cNvSpPr>
          <p:nvPr>
            <p:ph type="subTitle" idx="1"/>
          </p:nvPr>
        </p:nvSpPr>
        <p:spPr>
          <a:xfrm>
            <a:off x="530400" y="312625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-US" sz="2600" dirty="0"/>
              <a:t>—William Danforth</a:t>
            </a:r>
            <a:endParaRPr sz="2600" dirty="0"/>
          </a:p>
        </p:txBody>
      </p:sp>
      <p:sp>
        <p:nvSpPr>
          <p:cNvPr id="217" name="Google Shape;217;p11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733274" y="3834300"/>
            <a:ext cx="1352025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3694467" y="3754700"/>
            <a:ext cx="953615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6667049" y="3834300"/>
            <a:ext cx="953615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Walking Vote Round 2</a:t>
            </a:r>
            <a:endParaRPr dirty="0"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7317300" cy="3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Listen to each theme statement and decide if it shows:</a:t>
            </a: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600" dirty="0"/>
              <a:t>Acceptance</a:t>
            </a: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600" dirty="0"/>
              <a:t>Isolation</a:t>
            </a: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600" dirty="0"/>
              <a:t>Both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arrows on the slide and move to the part of the room that matches your opinion.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reasoning with those around you.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85800" y="244745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 dirty="0"/>
              <a:t>“Tolerance is giving to every other human being, every right which you claim for yourself.”</a:t>
            </a:r>
            <a:endParaRPr sz="3600" dirty="0"/>
          </a:p>
        </p:txBody>
      </p:sp>
      <p:sp>
        <p:nvSpPr>
          <p:cNvPr id="234" name="Google Shape;234;p13"/>
          <p:cNvSpPr txBox="1">
            <a:spLocks noGrp="1"/>
          </p:cNvSpPr>
          <p:nvPr>
            <p:ph type="body" idx="1"/>
          </p:nvPr>
        </p:nvSpPr>
        <p:spPr>
          <a:xfrm>
            <a:off x="312077" y="3368488"/>
            <a:ext cx="7772400" cy="123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—Ingersoll</a:t>
            </a:r>
            <a:endParaRPr dirty="0"/>
          </a:p>
        </p:txBody>
      </p:sp>
      <p:sp>
        <p:nvSpPr>
          <p:cNvPr id="235" name="Google Shape;235;p13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733275" y="3834300"/>
            <a:ext cx="176115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3694968" y="3754700"/>
            <a:ext cx="899289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6214978" y="3839674"/>
            <a:ext cx="140048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685800" y="2184935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 dirty="0"/>
              <a:t>“People who live in glass houses shouldn’t throw stones.”</a:t>
            </a:r>
            <a:endParaRPr sz="3600"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551230" y="3206735"/>
            <a:ext cx="7772400" cy="63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—Unknown</a:t>
            </a:r>
            <a:endParaRPr dirty="0"/>
          </a:p>
        </p:txBody>
      </p:sp>
      <p:sp>
        <p:nvSpPr>
          <p:cNvPr id="247" name="Google Shape;247;p14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733275" y="3834300"/>
            <a:ext cx="180149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3684668" y="3754700"/>
            <a:ext cx="919889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57250" y="3834300"/>
            <a:ext cx="1432565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530352" y="2054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 dirty="0"/>
              <a:t>“Happiness can exist only</a:t>
            </a:r>
            <a:br>
              <a:rPr lang="en-US" sz="3600" dirty="0"/>
            </a:br>
            <a:r>
              <a:rPr lang="en-US" sz="3600" dirty="0"/>
              <a:t>in acceptance.”</a:t>
            </a:r>
            <a:endParaRPr sz="3600" dirty="0"/>
          </a:p>
        </p:txBody>
      </p:sp>
      <p:sp>
        <p:nvSpPr>
          <p:cNvPr id="258" name="Google Shape;258;p15"/>
          <p:cNvSpPr txBox="1">
            <a:spLocks noGrp="1"/>
          </p:cNvSpPr>
          <p:nvPr>
            <p:ph type="body" idx="1"/>
          </p:nvPr>
        </p:nvSpPr>
        <p:spPr>
          <a:xfrm>
            <a:off x="530352" y="30190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—George Orwell</a:t>
            </a:r>
            <a:endParaRPr dirty="0"/>
          </a:p>
        </p:txBody>
      </p:sp>
      <p:sp>
        <p:nvSpPr>
          <p:cNvPr id="259" name="Google Shape;259;p15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733275" y="3834300"/>
            <a:ext cx="176115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3694968" y="3767499"/>
            <a:ext cx="899289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6231772" y="3843035"/>
            <a:ext cx="140048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530352" y="2054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 dirty="0"/>
              <a:t>“A man is known by the</a:t>
            </a:r>
            <a:br>
              <a:rPr lang="en-US" sz="3600" dirty="0"/>
            </a:br>
            <a:r>
              <a:rPr lang="en-US" sz="3600" dirty="0"/>
              <a:t>company he keeps.”</a:t>
            </a:r>
            <a:endParaRPr sz="3600" dirty="0"/>
          </a:p>
        </p:txBody>
      </p:sp>
      <p:sp>
        <p:nvSpPr>
          <p:cNvPr id="270" name="Google Shape;270;p16"/>
          <p:cNvSpPr txBox="1">
            <a:spLocks noGrp="1"/>
          </p:cNvSpPr>
          <p:nvPr>
            <p:ph type="body" idx="1"/>
          </p:nvPr>
        </p:nvSpPr>
        <p:spPr>
          <a:xfrm>
            <a:off x="530352" y="30190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—Aesop</a:t>
            </a:r>
            <a:endParaRPr dirty="0"/>
          </a:p>
        </p:txBody>
      </p:sp>
      <p:sp>
        <p:nvSpPr>
          <p:cNvPr id="271" name="Google Shape;271;p16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733275" y="3834300"/>
            <a:ext cx="177124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3692392" y="3767499"/>
            <a:ext cx="90444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6201515" y="3834300"/>
            <a:ext cx="1408505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685800" y="1732700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 dirty="0"/>
              <a:t>“The worst loneliness is not being comfortable with yourself.”</a:t>
            </a:r>
            <a:endParaRPr sz="3600" dirty="0"/>
          </a:p>
        </p:txBody>
      </p:sp>
      <p:sp>
        <p:nvSpPr>
          <p:cNvPr id="282" name="Google Shape;282;p17"/>
          <p:cNvSpPr txBox="1">
            <a:spLocks noGrp="1"/>
          </p:cNvSpPr>
          <p:nvPr>
            <p:ph type="body" idx="1"/>
          </p:nvPr>
        </p:nvSpPr>
        <p:spPr>
          <a:xfrm>
            <a:off x="530352" y="2754489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—Mark Twain</a:t>
            </a:r>
            <a:endParaRPr dirty="0"/>
          </a:p>
        </p:txBody>
      </p:sp>
      <p:sp>
        <p:nvSpPr>
          <p:cNvPr id="283" name="Google Shape;283;p17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733274" y="3834300"/>
            <a:ext cx="1754431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3696685" y="3754432"/>
            <a:ext cx="89585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6231772" y="3834300"/>
            <a:ext cx="1395138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 txBox="1">
            <a:spLocks noGrp="1"/>
          </p:cNvSpPr>
          <p:nvPr>
            <p:ph type="title"/>
          </p:nvPr>
        </p:nvSpPr>
        <p:spPr>
          <a:xfrm>
            <a:off x="530352" y="148860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3600" dirty="0"/>
              <a:t>“No man is an island.”</a:t>
            </a:r>
            <a:endParaRPr sz="3600" dirty="0"/>
          </a:p>
        </p:txBody>
      </p:sp>
      <p:sp>
        <p:nvSpPr>
          <p:cNvPr id="294" name="Google Shape;294;p18"/>
          <p:cNvSpPr txBox="1">
            <a:spLocks noGrp="1"/>
          </p:cNvSpPr>
          <p:nvPr>
            <p:ph type="body" idx="1"/>
          </p:nvPr>
        </p:nvSpPr>
        <p:spPr>
          <a:xfrm>
            <a:off x="530352" y="251040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—John Donne</a:t>
            </a:r>
            <a:endParaRPr dirty="0"/>
          </a:p>
        </p:txBody>
      </p:sp>
      <p:sp>
        <p:nvSpPr>
          <p:cNvPr id="295" name="Google Shape;295;p18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8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733274" y="3834300"/>
            <a:ext cx="1774601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3691535" y="3757100"/>
            <a:ext cx="906156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6218325" y="3834300"/>
            <a:ext cx="1411178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Writing theme statements</a:t>
            </a:r>
            <a:endParaRPr dirty="0"/>
          </a:p>
        </p:txBody>
      </p:sp>
      <p:sp>
        <p:nvSpPr>
          <p:cNvPr id="306" name="Google Shape;306;p19"/>
          <p:cNvSpPr txBox="1">
            <a:spLocks noGrp="1"/>
          </p:cNvSpPr>
          <p:nvPr>
            <p:ph type="body" idx="3"/>
          </p:nvPr>
        </p:nvSpPr>
        <p:spPr>
          <a:xfrm>
            <a:off x="457200" y="1447327"/>
            <a:ext cx="40401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2"/>
                </a:solidFill>
              </a:rPr>
              <a:t>Love </a:t>
            </a:r>
            <a:endParaRPr dirty="0"/>
          </a:p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Example: </a:t>
            </a:r>
            <a:endParaRPr dirty="0"/>
          </a:p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333333"/>
                </a:solidFill>
              </a:rPr>
              <a:t>"Love is the absence of judgment.”—Dalai Lama</a:t>
            </a:r>
            <a:endParaRPr dirty="0">
              <a:solidFill>
                <a:srgbClr val="333333"/>
              </a:solidFill>
            </a:endParaRPr>
          </a:p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chemeClr val="dk2"/>
                </a:solidFill>
              </a:rPr>
              <a:t>Hate</a:t>
            </a:r>
            <a:endParaRPr sz="2400" b="1" dirty="0">
              <a:solidFill>
                <a:schemeClr val="dk2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Example: </a:t>
            </a:r>
            <a:endParaRPr dirty="0"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"In time, we hate that which we often fear.”—William Shakespeare</a:t>
            </a:r>
            <a:endParaRPr sz="2400" b="1" dirty="0">
              <a:solidFill>
                <a:schemeClr val="dk2"/>
              </a:solidFill>
            </a:endParaRPr>
          </a:p>
        </p:txBody>
      </p:sp>
      <p:pic>
        <p:nvPicPr>
          <p:cNvPr id="307" name="Google Shape;307;p19" title="Masterpiece Match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25" y="1548425"/>
            <a:ext cx="2443300" cy="24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ctrTitle"/>
          </p:nvPr>
        </p:nvSpPr>
        <p:spPr>
          <a:xfrm>
            <a:off x="533400" y="1354950"/>
            <a:ext cx="383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Growing Themes</a:t>
            </a:r>
            <a:endParaRPr dirty="0"/>
          </a:p>
        </p:txBody>
      </p:sp>
      <p:sp>
        <p:nvSpPr>
          <p:cNvPr id="131" name="Google Shape;131;p2"/>
          <p:cNvSpPr txBox="1">
            <a:spLocks noGrp="1"/>
          </p:cNvSpPr>
          <p:nvPr>
            <p:ph type="subTitle" idx="1"/>
          </p:nvPr>
        </p:nvSpPr>
        <p:spPr>
          <a:xfrm>
            <a:off x="533400" y="274765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Theme</a:t>
            </a:r>
            <a:endParaRPr dirty="0"/>
          </a:p>
        </p:txBody>
      </p:sp>
      <p:pic>
        <p:nvPicPr>
          <p:cNvPr id="132" name="Google Shape;13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0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Writing theme statements</a:t>
            </a:r>
            <a:endParaRPr dirty="0"/>
          </a:p>
        </p:txBody>
      </p:sp>
      <p:sp>
        <p:nvSpPr>
          <p:cNvPr id="313" name="Google Shape;31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Loyalty </a:t>
            </a:r>
            <a:endParaRPr dirty="0"/>
          </a:p>
        </p:txBody>
      </p:sp>
      <p:sp>
        <p:nvSpPr>
          <p:cNvPr id="314" name="Google Shape;314;p20"/>
          <p:cNvSpPr txBox="1">
            <a:spLocks noGrp="1"/>
          </p:cNvSpPr>
          <p:nvPr>
            <p:ph type="body" idx="2"/>
          </p:nvPr>
        </p:nvSpPr>
        <p:spPr>
          <a:xfrm>
            <a:off x="341427" y="2870895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Betrayal</a:t>
            </a:r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Example:</a:t>
            </a:r>
            <a:endParaRPr dirty="0"/>
          </a:p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333333"/>
                </a:solidFill>
              </a:rPr>
              <a:t>"You don't earn loyalty in a day. You earn it day-by-day.”—Jeffrey </a:t>
            </a:r>
            <a:r>
              <a:rPr lang="en-US" dirty="0" err="1">
                <a:solidFill>
                  <a:srgbClr val="333333"/>
                </a:solidFill>
              </a:rPr>
              <a:t>Gitomer</a:t>
            </a:r>
            <a:endParaRPr dirty="0">
              <a:solidFill>
                <a:srgbClr val="333333"/>
              </a:solidFill>
            </a:endParaRPr>
          </a:p>
        </p:txBody>
      </p:sp>
      <p:sp>
        <p:nvSpPr>
          <p:cNvPr id="316" name="Google Shape;316;p20"/>
          <p:cNvSpPr txBox="1">
            <a:spLocks noGrp="1"/>
          </p:cNvSpPr>
          <p:nvPr>
            <p:ph type="body" idx="4"/>
          </p:nvPr>
        </p:nvSpPr>
        <p:spPr>
          <a:xfrm>
            <a:off x="341425" y="3362025"/>
            <a:ext cx="40419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Example:</a:t>
            </a:r>
            <a:endParaRPr dirty="0"/>
          </a:p>
          <a:p>
            <a:pPr marL="231775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333333"/>
                </a:solidFill>
              </a:rPr>
              <a:t>"Lack of loyalty is one of the major causes of failure in every walk of life.”—Napoleon Hill</a:t>
            </a:r>
            <a:endParaRPr dirty="0">
              <a:solidFill>
                <a:srgbClr val="333333"/>
              </a:solidFill>
            </a:endParaRPr>
          </a:p>
        </p:txBody>
      </p:sp>
      <p:pic>
        <p:nvPicPr>
          <p:cNvPr id="317" name="Google Shape;317;p20" title="Masterpiece Match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25" y="1548425"/>
            <a:ext cx="2443300" cy="24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>
            <a:spLocks noGrp="1"/>
          </p:cNvSpPr>
          <p:nvPr>
            <p:ph type="title"/>
          </p:nvPr>
        </p:nvSpPr>
        <p:spPr>
          <a:xfrm>
            <a:off x="457200" y="528071"/>
            <a:ext cx="8229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Why-Lighting </a:t>
            </a:r>
            <a:r>
              <a:rPr lang="en-US" i="1" dirty="0"/>
              <a:t>The Outsiders</a:t>
            </a:r>
            <a:endParaRPr i="1" dirty="0"/>
          </a:p>
        </p:txBody>
      </p:sp>
      <p:sp>
        <p:nvSpPr>
          <p:cNvPr id="323" name="Google Shape;323;p21"/>
          <p:cNvSpPr txBox="1">
            <a:spLocks noGrp="1"/>
          </p:cNvSpPr>
          <p:nvPr>
            <p:ph type="body" idx="1"/>
          </p:nvPr>
        </p:nvSpPr>
        <p:spPr>
          <a:xfrm>
            <a:off x="457200" y="1017371"/>
            <a:ext cx="5915525" cy="373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500"/>
              <a:buFont typeface="Calibri"/>
              <a:buChar char="•"/>
            </a:pPr>
            <a:r>
              <a:rPr lang="en-US" sz="2100" dirty="0">
                <a:solidFill>
                  <a:srgbClr val="333333"/>
                </a:solidFill>
              </a:rPr>
              <a:t>As you read, highlight examples of theme statements. This could be:</a:t>
            </a:r>
            <a:endParaRPr sz="2100" dirty="0">
              <a:solidFill>
                <a:srgbClr val="333333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Dialogue</a:t>
            </a:r>
            <a:endParaRPr sz="1700" dirty="0">
              <a:solidFill>
                <a:srgbClr val="333333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Characters' thoughts and actions</a:t>
            </a:r>
            <a:endParaRPr sz="1700" dirty="0">
              <a:solidFill>
                <a:srgbClr val="333333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The narrative</a:t>
            </a:r>
            <a:endParaRPr sz="1700" dirty="0">
              <a:solidFill>
                <a:srgbClr val="333333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100"/>
              <a:buFont typeface="Calibri"/>
              <a:buChar char="•"/>
            </a:pPr>
            <a:r>
              <a:rPr lang="en-US" sz="2100" dirty="0">
                <a:solidFill>
                  <a:srgbClr val="333333"/>
                </a:solidFill>
              </a:rPr>
              <a:t>Use a different color of highlighter to mark examples of the theme types listed below: </a:t>
            </a:r>
            <a:endParaRPr sz="2100" dirty="0">
              <a:solidFill>
                <a:srgbClr val="333333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Pink: Love/Hate</a:t>
            </a:r>
            <a:endParaRPr sz="1700" dirty="0">
              <a:solidFill>
                <a:srgbClr val="333333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Yellow: Loyalty/Betrayal</a:t>
            </a:r>
            <a:endParaRPr sz="1700" dirty="0">
              <a:solidFill>
                <a:srgbClr val="333333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Blue: Acceptance/Isolation</a:t>
            </a:r>
            <a:endParaRPr sz="1700" dirty="0">
              <a:solidFill>
                <a:srgbClr val="333333"/>
              </a:solidFill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Green: Courage/Fear</a:t>
            </a:r>
            <a:endParaRPr sz="1700" dirty="0">
              <a:solidFill>
                <a:srgbClr val="333333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500"/>
              <a:buFont typeface="Calibri"/>
              <a:buChar char="•"/>
            </a:pPr>
            <a:r>
              <a:rPr lang="en-US" sz="2100" dirty="0">
                <a:solidFill>
                  <a:srgbClr val="333333"/>
                </a:solidFill>
              </a:rPr>
              <a:t>Write the type of theme next to each phrase you highlighted. </a:t>
            </a:r>
            <a:endParaRPr sz="2900" dirty="0"/>
          </a:p>
        </p:txBody>
      </p:sp>
      <p:pic>
        <p:nvPicPr>
          <p:cNvPr id="324" name="Google Shape;324;p21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725" y="1179371"/>
            <a:ext cx="2388600" cy="23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ab306dada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Overall Theme Statement</a:t>
            </a:r>
            <a:endParaRPr/>
          </a:p>
        </p:txBody>
      </p:sp>
      <p:sp>
        <p:nvSpPr>
          <p:cNvPr id="330" name="Google Shape;330;g28ab306dada_0_15"/>
          <p:cNvSpPr txBox="1">
            <a:spLocks noGrp="1"/>
          </p:cNvSpPr>
          <p:nvPr>
            <p:ph type="body" idx="1"/>
          </p:nvPr>
        </p:nvSpPr>
        <p:spPr>
          <a:xfrm>
            <a:off x="457200" y="1385475"/>
            <a:ext cx="5261400" cy="26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Create a theme statement that summarizes the theme of the passage from </a:t>
            </a:r>
            <a:r>
              <a:rPr lang="en-US" i="1" dirty="0"/>
              <a:t>The Outsiders</a:t>
            </a:r>
            <a:r>
              <a:rPr lang="en-US" dirty="0"/>
              <a:t>. </a:t>
            </a:r>
            <a:endParaRPr i="1"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 i="1" dirty="0"/>
              <a:t>Hint: Look at which colors you used most often.</a:t>
            </a:r>
            <a:endParaRPr i="1" dirty="0"/>
          </a:p>
        </p:txBody>
      </p:sp>
      <p:pic>
        <p:nvPicPr>
          <p:cNvPr id="331" name="Google Shape;331;g28ab306dada_0_15" title="Masterpiece Match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25" y="1548425"/>
            <a:ext cx="2443300" cy="24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Why-Lighting a news article</a:t>
            </a:r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6281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-US" sz="2100" dirty="0">
                <a:solidFill>
                  <a:srgbClr val="333333"/>
                </a:solidFill>
              </a:rPr>
              <a:t>As you read, highlight examples of theme statements. This could be:</a:t>
            </a:r>
            <a:endParaRPr sz="2100" dirty="0">
              <a:solidFill>
                <a:srgbClr val="333333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Pink: Love/Hate</a:t>
            </a:r>
            <a:endParaRPr sz="1700" dirty="0">
              <a:solidFill>
                <a:srgbClr val="333333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Yellow: Loyalty/Betrayal</a:t>
            </a:r>
            <a:endParaRPr sz="1700" dirty="0">
              <a:solidFill>
                <a:srgbClr val="333333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Blue: Acceptance/Isolation</a:t>
            </a:r>
            <a:endParaRPr sz="1700" dirty="0">
              <a:solidFill>
                <a:srgbClr val="333333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</a:pPr>
            <a:r>
              <a:rPr lang="en-US" sz="1700" dirty="0">
                <a:solidFill>
                  <a:srgbClr val="333333"/>
                </a:solidFill>
              </a:rPr>
              <a:t>Green: Courage/Fear</a:t>
            </a:r>
            <a:endParaRPr sz="1700" dirty="0">
              <a:solidFill>
                <a:srgbClr val="333333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100" dirty="0">
                <a:solidFill>
                  <a:srgbClr val="333333"/>
                </a:solidFill>
              </a:rPr>
              <a:t>Write the type of theme next to each phrase you highlighted. </a:t>
            </a:r>
            <a:endParaRPr dirty="0"/>
          </a:p>
        </p:txBody>
      </p:sp>
      <p:pic>
        <p:nvPicPr>
          <p:cNvPr id="338" name="Google Shape;338;p24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646" y="1242981"/>
            <a:ext cx="2388600" cy="23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8ab306dada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Connection</a:t>
            </a:r>
            <a:endParaRPr/>
          </a:p>
        </p:txBody>
      </p:sp>
      <p:sp>
        <p:nvSpPr>
          <p:cNvPr id="344" name="Google Shape;344;g28ab306dada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7523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2E2E2E"/>
                </a:solidFill>
              </a:rPr>
              <a:t>In your small group, discuss: </a:t>
            </a:r>
            <a:endParaRPr sz="3100" dirty="0">
              <a:solidFill>
                <a:srgbClr val="2E2E2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300" dirty="0">
                <a:solidFill>
                  <a:srgbClr val="2E2E2E"/>
                </a:solidFill>
              </a:rPr>
              <a:t>What you highlighted</a:t>
            </a:r>
            <a:endParaRPr sz="2300" dirty="0">
              <a:solidFill>
                <a:srgbClr val="2E2E2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300" dirty="0">
                <a:solidFill>
                  <a:srgbClr val="2E2E2E"/>
                </a:solidFill>
              </a:rPr>
              <a:t>Why you highlighted those sections</a:t>
            </a:r>
            <a:endParaRPr sz="2300" dirty="0">
              <a:solidFill>
                <a:srgbClr val="2E2E2E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300" dirty="0">
                <a:solidFill>
                  <a:srgbClr val="2E2E2E"/>
                </a:solidFill>
              </a:rPr>
              <a:t>The connection between the article and </a:t>
            </a:r>
            <a:r>
              <a:rPr lang="en-US" sz="2300" i="1" dirty="0">
                <a:solidFill>
                  <a:srgbClr val="2E2E2E"/>
                </a:solidFill>
              </a:rPr>
              <a:t>The Outsiders</a:t>
            </a:r>
            <a:endParaRPr sz="2300" dirty="0"/>
          </a:p>
        </p:txBody>
      </p:sp>
      <p:pic>
        <p:nvPicPr>
          <p:cNvPr id="345" name="Google Shape;345;g28ab306dada_0_0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880" y="1243584"/>
            <a:ext cx="2388600" cy="23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"/>
          <p:cNvSpPr txBox="1">
            <a:spLocks noGrp="1"/>
          </p:cNvSpPr>
          <p:nvPr>
            <p:ph type="title"/>
          </p:nvPr>
        </p:nvSpPr>
        <p:spPr>
          <a:xfrm>
            <a:off x="457200" y="528073"/>
            <a:ext cx="8229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Crafting a Theme Statement</a:t>
            </a:r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body" idx="1"/>
          </p:nvPr>
        </p:nvSpPr>
        <p:spPr>
          <a:xfrm>
            <a:off x="457200" y="1162875"/>
            <a:ext cx="5040600" cy="3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rgbClr val="2E2E2E"/>
                </a:solidFill>
              </a:rPr>
              <a:t>Choose 3 theme statements that summarize the theme of the passage from </a:t>
            </a:r>
            <a:r>
              <a:rPr lang="en-US" sz="2400" i="1" dirty="0">
                <a:solidFill>
                  <a:srgbClr val="2E2E2E"/>
                </a:solidFill>
              </a:rPr>
              <a:t>The Outsiders</a:t>
            </a:r>
            <a:r>
              <a:rPr lang="en-US" sz="2400" dirty="0">
                <a:solidFill>
                  <a:srgbClr val="2E2E2E"/>
                </a:solidFill>
              </a:rPr>
              <a:t> and the article.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E2E2E"/>
              </a:buClr>
              <a:buSzPts val="2400"/>
              <a:buChar char="○"/>
            </a:pPr>
            <a:r>
              <a:rPr lang="en-US" sz="2400" dirty="0">
                <a:solidFill>
                  <a:srgbClr val="2E2E2E"/>
                </a:solidFill>
              </a:rPr>
              <a:t>Choose statements from the flower petals or from the statements you created about </a:t>
            </a:r>
            <a:r>
              <a:rPr lang="en-US" sz="2400" i="1" dirty="0">
                <a:solidFill>
                  <a:srgbClr val="2E2E2E"/>
                </a:solidFill>
              </a:rPr>
              <a:t>The Outsiders.</a:t>
            </a:r>
            <a:endParaRPr lang="en-US" sz="2400" dirty="0">
              <a:solidFill>
                <a:srgbClr val="2E2E2E"/>
              </a:solidFill>
            </a:endParaRPr>
          </a:p>
        </p:txBody>
      </p:sp>
      <p:pic>
        <p:nvPicPr>
          <p:cNvPr id="352" name="Google Shape;352;p25" title="4-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325" y="1271012"/>
            <a:ext cx="2601475" cy="26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ab306dada_0_5"/>
          <p:cNvSpPr txBox="1">
            <a:spLocks noGrp="1"/>
          </p:cNvSpPr>
          <p:nvPr>
            <p:ph type="title"/>
          </p:nvPr>
        </p:nvSpPr>
        <p:spPr>
          <a:xfrm>
            <a:off x="457200" y="528073"/>
            <a:ext cx="8229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Crafting a Theme Statement</a:t>
            </a:r>
            <a:endParaRPr/>
          </a:p>
        </p:txBody>
      </p:sp>
      <p:sp>
        <p:nvSpPr>
          <p:cNvPr id="358" name="Google Shape;358;g28ab306dada_0_5"/>
          <p:cNvSpPr txBox="1">
            <a:spLocks noGrp="1"/>
          </p:cNvSpPr>
          <p:nvPr>
            <p:ph type="body" idx="1"/>
          </p:nvPr>
        </p:nvSpPr>
        <p:spPr>
          <a:xfrm>
            <a:off x="457200" y="1162875"/>
            <a:ext cx="4340400" cy="3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 dirty="0">
                <a:solidFill>
                  <a:srgbClr val="2E2E2E"/>
                </a:solidFill>
              </a:rPr>
              <a:t>Analyze each theme statement.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 dirty="0">
                <a:solidFill>
                  <a:srgbClr val="2E2E2E"/>
                </a:solidFill>
              </a:rPr>
              <a:t>Select the 2 statements that best summarize the theme of both the passage from </a:t>
            </a:r>
            <a:r>
              <a:rPr lang="en-US" sz="2400" i="1" dirty="0">
                <a:solidFill>
                  <a:srgbClr val="2E2E2E"/>
                </a:solidFill>
              </a:rPr>
              <a:t>The Outsiders </a:t>
            </a:r>
            <a:r>
              <a:rPr lang="en-US" sz="2400" dirty="0">
                <a:solidFill>
                  <a:srgbClr val="2E2E2E"/>
                </a:solidFill>
              </a:rPr>
              <a:t>and the article. </a:t>
            </a:r>
            <a:endParaRPr sz="2400" dirty="0"/>
          </a:p>
        </p:txBody>
      </p:sp>
      <p:pic>
        <p:nvPicPr>
          <p:cNvPr id="359" name="Google Shape;359;g28ab306dada_0_5" title="4-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325" y="1271012"/>
            <a:ext cx="2601475" cy="26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ab306dada_0_10"/>
          <p:cNvSpPr txBox="1">
            <a:spLocks noGrp="1"/>
          </p:cNvSpPr>
          <p:nvPr>
            <p:ph type="title"/>
          </p:nvPr>
        </p:nvSpPr>
        <p:spPr>
          <a:xfrm>
            <a:off x="457200" y="528073"/>
            <a:ext cx="8229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Crafting a Theme Statement</a:t>
            </a:r>
            <a:endParaRPr/>
          </a:p>
        </p:txBody>
      </p:sp>
      <p:sp>
        <p:nvSpPr>
          <p:cNvPr id="365" name="Google Shape;365;g28ab306dada_0_10"/>
          <p:cNvSpPr txBox="1">
            <a:spLocks noGrp="1"/>
          </p:cNvSpPr>
          <p:nvPr>
            <p:ph type="body" idx="1"/>
          </p:nvPr>
        </p:nvSpPr>
        <p:spPr>
          <a:xfrm>
            <a:off x="457200" y="1162875"/>
            <a:ext cx="4916100" cy="3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 dirty="0">
                <a:solidFill>
                  <a:srgbClr val="2E2E2E"/>
                </a:solidFill>
              </a:rPr>
              <a:t>Analyze the 2 remaining statements.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 dirty="0">
                <a:solidFill>
                  <a:srgbClr val="2E2E2E"/>
                </a:solidFill>
              </a:rPr>
              <a:t>Synthesize the 2 theme statements into 1 new theme statement that summarizes the overall theme of both the passage and the article.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 dirty="0">
                <a:solidFill>
                  <a:srgbClr val="2E2E2E"/>
                </a:solidFill>
              </a:rPr>
              <a:t>Cite evidence from both texts to support your chosen theme statement. </a:t>
            </a:r>
            <a:endParaRPr sz="2400" dirty="0"/>
          </a:p>
        </p:txBody>
      </p:sp>
      <p:pic>
        <p:nvPicPr>
          <p:cNvPr id="366" name="Google Shape;366;g28ab306dada_0_10" title="4-2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325" y="1271012"/>
            <a:ext cx="2601475" cy="26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98B59-2A6A-A66C-80F9-48D22DC475DE}"/>
              </a:ext>
            </a:extLst>
          </p:cNvPr>
          <p:cNvSpPr txBox="1"/>
          <p:nvPr/>
        </p:nvSpPr>
        <p:spPr>
          <a:xfrm>
            <a:off x="530352" y="2009394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universal themes are found within and across various genres?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and write theme statements.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Synthesize information to create overall theme statements based on two genres of text.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Walking Vote</a:t>
            </a:r>
            <a:endParaRPr dirty="0"/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7388100" cy="38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Listen to each theme statement and decide if it shows: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600" dirty="0"/>
              <a:t>Courage</a:t>
            </a:r>
            <a:endParaRPr sz="2600"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600" dirty="0"/>
              <a:t>Fear</a:t>
            </a:r>
            <a:endParaRPr sz="2600"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600" dirty="0"/>
              <a:t>Both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arrows on the slide and move to the part of the room that matches your opinion.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reasoning with those around you.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 dirty="0"/>
              <a:t>“A spark can start a great fire.”</a:t>
            </a:r>
            <a:endParaRPr sz="3600" dirty="0"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-US" sz="2600" dirty="0"/>
              <a:t>—Emmet Fox</a:t>
            </a:r>
            <a:endParaRPr sz="2600" dirty="0"/>
          </a:p>
        </p:txBody>
      </p:sp>
      <p:sp>
        <p:nvSpPr>
          <p:cNvPr id="157" name="Google Shape;157;p6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733275" y="3834300"/>
            <a:ext cx="1367828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3696795" y="3757104"/>
            <a:ext cx="964762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667050" y="3834300"/>
            <a:ext cx="964762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36400" y="182245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 dirty="0"/>
              <a:t>“Fear makes the wolf bigger</a:t>
            </a:r>
            <a:br>
              <a:rPr lang="en-US" sz="3600" dirty="0"/>
            </a:br>
            <a:r>
              <a:rPr lang="en-US" sz="3600" dirty="0"/>
              <a:t>than he is.”</a:t>
            </a:r>
            <a:endParaRPr sz="3600" dirty="0"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533400" y="33739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-US" sz="2600" dirty="0"/>
              <a:t>—German Proverb</a:t>
            </a:r>
            <a:endParaRPr sz="2600" dirty="0"/>
          </a:p>
        </p:txBody>
      </p:sp>
      <p:sp>
        <p:nvSpPr>
          <p:cNvPr id="169" name="Google Shape;169;p7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733274" y="3834300"/>
            <a:ext cx="1355025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3694909" y="3754700"/>
            <a:ext cx="955731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6667049" y="3834300"/>
            <a:ext cx="955731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ctrTitle"/>
          </p:nvPr>
        </p:nvSpPr>
        <p:spPr>
          <a:xfrm>
            <a:off x="646200" y="16860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 dirty="0"/>
              <a:t>“If you are afraid of something, you give it power over you.”</a:t>
            </a:r>
            <a:endParaRPr sz="3600" dirty="0"/>
          </a:p>
        </p:txBody>
      </p:sp>
      <p:sp>
        <p:nvSpPr>
          <p:cNvPr id="180" name="Google Shape;180;p8"/>
          <p:cNvSpPr txBox="1">
            <a:spLocks noGrp="1"/>
          </p:cNvSpPr>
          <p:nvPr>
            <p:ph type="subTitle" idx="1"/>
          </p:nvPr>
        </p:nvSpPr>
        <p:spPr>
          <a:xfrm>
            <a:off x="643200" y="30576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-US" sz="2600" dirty="0"/>
              <a:t>—Unknown</a:t>
            </a:r>
            <a:endParaRPr sz="2600" dirty="0"/>
          </a:p>
        </p:txBody>
      </p:sp>
      <p:sp>
        <p:nvSpPr>
          <p:cNvPr id="181" name="Google Shape;181;p8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733275" y="3834300"/>
            <a:ext cx="139136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3700263" y="3757794"/>
            <a:ext cx="981359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667049" y="3834300"/>
            <a:ext cx="981359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ctrTitle"/>
          </p:nvPr>
        </p:nvSpPr>
        <p:spPr>
          <a:xfrm>
            <a:off x="692150" y="1786402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600" dirty="0"/>
              <a:t>“It is easy to be brave</a:t>
            </a:r>
            <a:br>
              <a:rPr lang="en-US" sz="3600" dirty="0"/>
            </a:br>
            <a:r>
              <a:rPr lang="en-US" sz="3600" dirty="0"/>
              <a:t>from a distance.”</a:t>
            </a:r>
            <a:endParaRPr sz="3600" dirty="0"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539750" y="30945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en-US" sz="2600" dirty="0"/>
              <a:t>—Aesop</a:t>
            </a:r>
            <a:endParaRPr sz="2600" dirty="0"/>
          </a:p>
        </p:txBody>
      </p:sp>
      <p:sp>
        <p:nvSpPr>
          <p:cNvPr id="193" name="Google Shape;193;p9"/>
          <p:cNvSpPr/>
          <p:nvPr/>
        </p:nvSpPr>
        <p:spPr>
          <a:xfrm>
            <a:off x="477075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flipH="1">
            <a:off x="6257250" y="4152350"/>
            <a:ext cx="1554900" cy="55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3919313" y="4205300"/>
            <a:ext cx="450600" cy="45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733275" y="3834300"/>
            <a:ext cx="139808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3701253" y="3757100"/>
            <a:ext cx="986102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6667050" y="3834300"/>
            <a:ext cx="986102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1304</Words>
  <Application>Microsoft Office PowerPoint</Application>
  <PresentationFormat>On-screen Show (16:9)</PresentationFormat>
  <Paragraphs>157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Noto Sans Symbols</vt:lpstr>
      <vt:lpstr>Raleway</vt:lpstr>
      <vt:lpstr>Arial</vt:lpstr>
      <vt:lpstr>Constantia</vt:lpstr>
      <vt:lpstr>Georgia</vt:lpstr>
      <vt:lpstr>Calibri</vt:lpstr>
      <vt:lpstr>Times New Roman</vt:lpstr>
      <vt:lpstr>Lato</vt:lpstr>
      <vt:lpstr>LEARN theme</vt:lpstr>
      <vt:lpstr>LEARN theme</vt:lpstr>
      <vt:lpstr>K20 PD</vt:lpstr>
      <vt:lpstr>PowerPoint Presentation</vt:lpstr>
      <vt:lpstr>Growing Themes</vt:lpstr>
      <vt:lpstr>Essential Questions</vt:lpstr>
      <vt:lpstr>Lesson Objectives</vt:lpstr>
      <vt:lpstr>Walking Vote</vt:lpstr>
      <vt:lpstr>“A spark can start a great fire.”</vt:lpstr>
      <vt:lpstr>“Fear makes the wolf bigger than he is.”</vt:lpstr>
      <vt:lpstr>“If you are afraid of something, you give it power over you.”</vt:lpstr>
      <vt:lpstr>“It is easy to be brave from a distance.”</vt:lpstr>
      <vt:lpstr>“A bully is always a coward.”</vt:lpstr>
      <vt:lpstr>“Courage is not the absence of fear, it is the conquest of it.”</vt:lpstr>
      <vt:lpstr>Walking Vote Round 2</vt:lpstr>
      <vt:lpstr>“Tolerance is giving to every other human being, every right which you claim for yourself.”</vt:lpstr>
      <vt:lpstr>“People who live in glass houses shouldn’t throw stones.”</vt:lpstr>
      <vt:lpstr>“Happiness can exist only in acceptance.”</vt:lpstr>
      <vt:lpstr>“A man is known by the company he keeps.”</vt:lpstr>
      <vt:lpstr>“The worst loneliness is not being comfortable with yourself.”</vt:lpstr>
      <vt:lpstr>“No man is an island.”</vt:lpstr>
      <vt:lpstr>Writing theme statements</vt:lpstr>
      <vt:lpstr>Writing theme statements</vt:lpstr>
      <vt:lpstr>Why-Lighting The Outsiders</vt:lpstr>
      <vt:lpstr>Overall Theme Statement</vt:lpstr>
      <vt:lpstr>Why-Lighting a news article</vt:lpstr>
      <vt:lpstr>Make a Connection</vt:lpstr>
      <vt:lpstr>Crafting a Theme Statement</vt:lpstr>
      <vt:lpstr>Crafting a Theme Statement</vt:lpstr>
      <vt:lpstr>Crafting a Theme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McNaughton, Jason M.</cp:lastModifiedBy>
  <cp:revision>6</cp:revision>
  <dcterms:modified xsi:type="dcterms:W3CDTF">2024-10-24T16:27:14Z</dcterms:modified>
</cp:coreProperties>
</file>