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38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8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72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18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71cc3920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71cc3920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Sophie Butcher | Published on26 04 2022, By, Butcher, S., 2022, P. on26 04, &amp; on, P. (n.d.). </a:t>
            </a:r>
            <a:r>
              <a:rPr i="1" lang="en-US"/>
              <a:t>How the Avengers changed Hollywood</a:t>
            </a:r>
            <a:r>
              <a:rPr lang="en-US"/>
              <a:t>. Empire. https://www.empireonline.com/movies/features/how-avengers-changed-hollywood/ </a:t>
            </a:r>
            <a:endParaRPr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71cc3920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71cc3920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/>
              <a:t>Star wars: Episode IV - A new hope</a:t>
            </a:r>
            <a:r>
              <a:rPr lang="en-US"/>
              <a:t>. The Roxy Theater. (2024, July 25). https://www.theroxytheater.org/show/star-wars-episode-iv-a-new-hope/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71f281cf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71f281cf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Four Corners. Strategies. </a:t>
            </a:r>
            <a:r>
              <a:rPr lang="en-US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https://learn.k20center.ou.edu/strategy/138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71f281cf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71f281cf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Dettloff., C. P. (1940). R/PICS - wait for me, daddy. https://www.reddit.com/r/pics/comments/uhf5h/wait_for_me_daddy/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71f281cf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71f281cf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Jackson, R. H. (2022, August 18). </a:t>
            </a:r>
            <a:r>
              <a:rPr i="1" lang="en-US"/>
              <a:t>Jack Ruby shoots Lee Harvey Oswald</a:t>
            </a:r>
            <a:r>
              <a:rPr lang="en-US"/>
              <a:t>. Flickr. https://www.flickr.com/photos/nostri-imago/4428684060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71f281cf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71f281cf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Nick Erickson, &amp; by:, A. (n.d.). </a:t>
            </a:r>
            <a:r>
              <a:rPr i="1" lang="en-US"/>
              <a:t>Remembering the March on Washington 60 years later: GW today: The George Washington University</a:t>
            </a:r>
            <a:r>
              <a:rPr lang="en-US"/>
              <a:t>. GW Today. https://gwtoday.gwu.edu/remembering-march-washington-60-years-later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71f281cf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871f281cf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/>
              <a:t>Buzz Aldrin</a:t>
            </a:r>
            <a:r>
              <a:rPr lang="en-US"/>
              <a:t>. National Air and Space Museum. (2021, August 17). https://airandspace.si.edu/explore/stories/buzz-aldrin </a:t>
            </a:r>
            <a:endParaRPr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71f281cf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871f281cf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Sophie Butcher | Published on26 04 2022, By, Butcher, S., 2022, P. on26 04, &amp; on, P. (n.d.). </a:t>
            </a:r>
            <a:r>
              <a:rPr i="1" lang="en-US"/>
              <a:t>How the Avengers changed Hollywood</a:t>
            </a:r>
            <a:r>
              <a:rPr lang="en-US"/>
              <a:t>. Empire. https://www.empireonline.com/movies/features/how-avengers-changed-hollywood/ </a:t>
            </a:r>
            <a:endParaRPr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71f281cf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71f281cf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/>
              <a:t>Star wars: Episode IV - A new hope</a:t>
            </a:r>
            <a:r>
              <a:rPr lang="en-US"/>
              <a:t>. The Roxy Theater. (2024, July 25). https://www.theroxytheater.org/show/star-wars-episode-iv-a-new-hope/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71f281cf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871f281cf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Why-Lighting.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92929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7a1368b4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77a1368b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71f281cf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871f281cf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71f281cf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871f281cf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71f281cf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One-Pager. Strategies. </a:t>
            </a:r>
            <a:r>
              <a:rPr lang="en-US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https://learn.k20center.ou.edu/strategy/72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2871f281cf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71f281cf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Gallery Walk/Carousel.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https://learn.k20center.ou.edu/strategy/118</a:t>
            </a:r>
            <a:endParaRPr sz="12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2871f281cf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71cc3920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71cc3920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Dettloff., C. P. (1940). R/PICS - wait for me, daddy. https://www.reddit.com/r/pics/comments/uhf5h/wait_for_me_daddy/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71cc3920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71cc3920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Jackson, R. H. (2022, August 18). </a:t>
            </a:r>
            <a:r>
              <a:rPr i="1" lang="en-US"/>
              <a:t>Jack Ruby shoots Lee Harvey Oswald</a:t>
            </a:r>
            <a:r>
              <a:rPr lang="en-US"/>
              <a:t>. Flickr. https://www.flickr.com/photos/nostri-imago/4428684060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71cc3920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71cc3920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Nick Erickson, &amp; by:, A. (n.d.). </a:t>
            </a:r>
            <a:r>
              <a:rPr i="1" lang="en-US"/>
              <a:t>Remembering the March on Washington 60 years later: GW today: The George Washington University</a:t>
            </a:r>
            <a:r>
              <a:rPr lang="en-US"/>
              <a:t>. GW Today. https://gwtoday.gwu.edu/remembering-march-washington-60-years-later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71cc3920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71cc3920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/>
              <a:t>Buzz Aldrin</a:t>
            </a:r>
            <a:r>
              <a:rPr lang="en-US"/>
              <a:t>. National Air and Space Museum. (2021, August 17). https://airandspace.si.edu/explore/stories/buzz-aldrin </a:t>
            </a:r>
            <a:endParaRPr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 Logo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3" type="body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Graphic">
  <p:cSld name="Content with Graphic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>
            <p:ph idx="2" type="media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BG">
  <p:cSld name="Blank White BG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Logo">
  <p:cSld name="Blank No Logo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indent="-295275" lvl="8" marL="4114800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" type="body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89" name="Google Shape;8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1">
  <p:cSld name="Strategy v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18" name="Google Shape;18;p4"/>
          <p:cNvSpPr/>
          <p:nvPr>
            <p:ph idx="2" type="pic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2">
  <p:cSld name="Strategy v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23" name="Google Shape;23;p5"/>
          <p:cNvSpPr/>
          <p:nvPr>
            <p:ph idx="2" type="pic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cap="flat" cmpd="sng" w="9525">
            <a:solidFill>
              <a:srgbClr val="BCD4E9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Pull Quot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1C3C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i="1" sz="1600">
                <a:solidFill>
                  <a:schemeClr val="lt1"/>
                </a:solidFill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pic>
        <p:nvPicPr>
          <p:cNvPr descr="A picture containing icon&#10;&#10;Description automatically generated" id="30" name="Google Shape;30;p6"/>
          <p:cNvPicPr preferRelativeResize="0"/>
          <p:nvPr/>
        </p:nvPicPr>
        <p:blipFill rotWithShape="1">
          <a:blip r:embed="rId3">
            <a:alphaModFix/>
          </a:blip>
          <a:srcRect b="56088" l="34179" r="32616" t="21571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dered List">
  <p:cSld name="Ordered Lis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" type="body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#5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48" name="Google Shape;1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99" y="679425"/>
            <a:ext cx="7682425" cy="43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#6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600" y="655150"/>
            <a:ext cx="6606799" cy="440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Four Corners</a:t>
            </a:r>
            <a:endParaRPr/>
          </a:p>
        </p:txBody>
      </p:sp>
      <p:sp>
        <p:nvSpPr>
          <p:cNvPr id="160" name="Google Shape;16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For each picture:</a:t>
            </a:r>
            <a:endParaRPr/>
          </a:p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Stand by the corresponding theme on the wall that your </a:t>
            </a:r>
            <a:r>
              <a:rPr lang="en-US"/>
              <a:t>recorded</a:t>
            </a:r>
            <a:r>
              <a:rPr lang="en-US"/>
              <a:t> on your handout.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Discuss with your group why you decided on the theme set.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Choose a spokesperson to share your </a:t>
            </a:r>
            <a:r>
              <a:rPr lang="en-US"/>
              <a:t>discussion</a:t>
            </a:r>
            <a:r>
              <a:rPr lang="en-US"/>
              <a:t> with the class.</a:t>
            </a:r>
            <a:endParaRPr/>
          </a:p>
        </p:txBody>
      </p:sp>
      <p:pic>
        <p:nvPicPr>
          <p:cNvPr id="161" name="Google Shape;161;p34" title="Four Corn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9025" y="134600"/>
            <a:ext cx="1173273" cy="10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75" y="0"/>
            <a:ext cx="3928875" cy="50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5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#1</a:t>
            </a:r>
            <a:endParaRPr>
              <a:solidFill>
                <a:srgbClr val="910D2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#2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73" name="Google Shape;1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75" y="690850"/>
            <a:ext cx="6607026" cy="430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#3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79" name="Google Shape;1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75" y="690850"/>
            <a:ext cx="6607026" cy="430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99" y="690849"/>
            <a:ext cx="7668400" cy="43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#4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86" name="Google Shape;1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813" y="152400"/>
            <a:ext cx="491038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#5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92" name="Google Shape;1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99" y="679425"/>
            <a:ext cx="7682425" cy="43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#6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98" name="Google Shape;1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600" y="655150"/>
            <a:ext cx="6606799" cy="440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/>
              <a:t>Literary Elements</a:t>
            </a:r>
            <a:endParaRPr/>
          </a:p>
        </p:txBody>
      </p:sp>
      <p:sp>
        <p:nvSpPr>
          <p:cNvPr id="204" name="Google Shape;204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As you read through the passage highlight the following literary elements in the corresponding colors:</a:t>
            </a:r>
            <a:endParaRPr/>
          </a:p>
          <a:p>
            <a:pPr indent="-393700" lvl="0" marL="9144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Setting - </a:t>
            </a:r>
            <a:r>
              <a:rPr lang="en-US">
                <a:highlight>
                  <a:srgbClr val="EAD1DC"/>
                </a:highlight>
              </a:rPr>
              <a:t>Pink</a:t>
            </a:r>
            <a:endParaRPr>
              <a:highlight>
                <a:srgbClr val="EAD1DC"/>
              </a:highlight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Imagery - </a:t>
            </a:r>
            <a:r>
              <a:rPr lang="en-US">
                <a:highlight>
                  <a:srgbClr val="FFE599"/>
                </a:highlight>
              </a:rPr>
              <a:t>Yellow</a:t>
            </a:r>
            <a:endParaRPr>
              <a:highlight>
                <a:srgbClr val="FFE599"/>
              </a:highlight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Diction - </a:t>
            </a:r>
            <a:r>
              <a:rPr lang="en-US">
                <a:highlight>
                  <a:srgbClr val="CFE2F3"/>
                </a:highlight>
              </a:rPr>
              <a:t>Blue</a:t>
            </a:r>
            <a:endParaRPr>
              <a:highlight>
                <a:srgbClr val="CFE2F3"/>
              </a:highlight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Characterization - </a:t>
            </a:r>
            <a:r>
              <a:rPr lang="en-US">
                <a:highlight>
                  <a:srgbClr val="93C47D"/>
                </a:highlight>
              </a:rPr>
              <a:t>Green</a:t>
            </a:r>
            <a:endParaRPr>
              <a:highlight>
                <a:srgbClr val="93C47D"/>
              </a:highlight>
            </a:endParaRPr>
          </a:p>
        </p:txBody>
      </p:sp>
      <p:pic>
        <p:nvPicPr>
          <p:cNvPr id="205" name="Google Shape;205;p41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3950" y="-13650"/>
            <a:ext cx="1490051" cy="149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A Visual Exploration of Theme</a:t>
            </a:r>
            <a:endParaRPr/>
          </a:p>
        </p:txBody>
      </p:sp>
      <p:sp>
        <p:nvSpPr>
          <p:cNvPr id="99" name="Google Shape;99;p24"/>
          <p:cNvSpPr txBox="1"/>
          <p:nvPr>
            <p:ph idx="1" type="subTitle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/>
          <a:p>
            <a:pPr indent="0" lvl="0" marL="0" marR="34288" rtl="0" algn="l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Picture the Theme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Theme</a:t>
            </a:r>
            <a:endParaRPr/>
          </a:p>
        </p:txBody>
      </p:sp>
      <p:sp>
        <p:nvSpPr>
          <p:cNvPr id="211" name="Google Shape;21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For each element you highlighted determine which theme it demonstrates.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the highlighted text in the matching box on your graphic organizer.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on the Theme</a:t>
            </a:r>
            <a:endParaRPr/>
          </a:p>
        </p:txBody>
      </p:sp>
      <p:sp>
        <p:nvSpPr>
          <p:cNvPr id="217" name="Google Shape;21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Find the section on your graphic organizer with the most entries.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Determine which theme from the set matches the best.</a:t>
            </a:r>
            <a:endParaRPr/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For example: Is it courage or fear?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4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Create a visual project that illustrates the theme of the passage and the </a:t>
            </a:r>
            <a:r>
              <a:rPr lang="en-US"/>
              <a:t>literary</a:t>
            </a:r>
            <a:r>
              <a:rPr lang="en-US"/>
              <a:t> elements from the graphic organizer</a:t>
            </a:r>
            <a:endParaRPr/>
          </a:p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Include the following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symbols or written examples of the literary elements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 variety of pictures and visual elements</a:t>
            </a:r>
            <a:endParaRPr/>
          </a:p>
        </p:txBody>
      </p:sp>
      <p:sp>
        <p:nvSpPr>
          <p:cNvPr id="223" name="Google Shape;223;p44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One-Pager</a:t>
            </a:r>
            <a:endParaRPr/>
          </a:p>
        </p:txBody>
      </p:sp>
      <p:pic>
        <p:nvPicPr>
          <p:cNvPr id="224" name="Google Shape;224;p44" title="One-Pag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975" y="185850"/>
            <a:ext cx="915325" cy="9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As you walk </a:t>
            </a:r>
            <a:r>
              <a:rPr lang="en-US"/>
              <a:t>around</a:t>
            </a:r>
            <a:r>
              <a:rPr lang="en-US"/>
              <a:t> the room, view the one-pagers from the class.</a:t>
            </a:r>
            <a:endParaRPr/>
          </a:p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 your Gallery Walk Graphic Organizer record at least two </a:t>
            </a:r>
            <a:r>
              <a:rPr lang="en-US"/>
              <a:t>literary</a:t>
            </a:r>
            <a:r>
              <a:rPr lang="en-US"/>
              <a:t> elements and make a connection to the theme.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Setting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Imagery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Diction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Characterization</a:t>
            </a:r>
            <a:endParaRPr/>
          </a:p>
        </p:txBody>
      </p:sp>
      <p:sp>
        <p:nvSpPr>
          <p:cNvPr id="230" name="Google Shape;230;p45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Gallery Walk</a:t>
            </a:r>
            <a:endParaRPr/>
          </a:p>
        </p:txBody>
      </p:sp>
      <p:pic>
        <p:nvPicPr>
          <p:cNvPr id="231" name="Google Shape;231;p45" title="Gallery Walk Carous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045" y="179878"/>
            <a:ext cx="1766281" cy="8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 literary elements contribute to the theme of a text?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530350" y="2028502"/>
            <a:ext cx="7772400" cy="23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Identify and analyze  how setting, imagery, diction, and characterization contribute to a work’s theme.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Create a multimodal product to express the theme of a work and the elements used to create it.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There are four themes: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Courage/Fear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Acceptance/Isolation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Love/Hate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Loyalty/</a:t>
            </a:r>
            <a:r>
              <a:rPr lang="en-US"/>
              <a:t>Betrayal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the theme that matches the following pictures in the corresponding petal on your handout.</a:t>
            </a:r>
            <a:endParaRPr/>
          </a:p>
          <a:p>
            <a:pPr indent="-60951" lvl="7" marL="1645836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p27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Universal Theme Sets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75" y="0"/>
            <a:ext cx="3928875" cy="50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#1</a:t>
            </a:r>
            <a:endParaRPr>
              <a:solidFill>
                <a:srgbClr val="910D2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#2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75" y="690850"/>
            <a:ext cx="6607026" cy="430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#3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75" y="690850"/>
            <a:ext cx="6607026" cy="430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99" y="690849"/>
            <a:ext cx="7668400" cy="43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4294967295" type="body"/>
          </p:nvPr>
        </p:nvSpPr>
        <p:spPr>
          <a:xfrm>
            <a:off x="280975" y="222625"/>
            <a:ext cx="1951200" cy="18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10D28"/>
                </a:solidFill>
              </a:rPr>
              <a:t>Picture #4</a:t>
            </a:r>
            <a:endParaRPr>
              <a:solidFill>
                <a:srgbClr val="910D28"/>
              </a:solidFill>
            </a:endParaRPr>
          </a:p>
        </p:txBody>
      </p:sp>
      <p:pic>
        <p:nvPicPr>
          <p:cNvPr id="142" name="Google Shape;1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813" y="152400"/>
            <a:ext cx="491038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