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havECyPHAUfrAOobJhsRP6/q93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403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cken, Pam" userId="f3aa402d-8a3c-4841-b939-af5e5b41e404" providerId="ADAL" clId="{F72D9A58-65B9-4DC8-A526-5C2C2C640BF8}"/>
    <pc:docChg chg="modSld">
      <pc:chgData name="Bracken, Pam" userId="f3aa402d-8a3c-4841-b939-af5e5b41e404" providerId="ADAL" clId="{F72D9A58-65B9-4DC8-A526-5C2C2C640BF8}" dt="2024-01-09T15:00:45.605" v="3" actId="20577"/>
      <pc:docMkLst>
        <pc:docMk/>
      </pc:docMkLst>
      <pc:sldChg chg="modSp mod">
        <pc:chgData name="Bracken, Pam" userId="f3aa402d-8a3c-4841-b939-af5e5b41e404" providerId="ADAL" clId="{F72D9A58-65B9-4DC8-A526-5C2C2C640BF8}" dt="2024-01-09T15:00:45.605" v="3" actId="20577"/>
        <pc:sldMkLst>
          <pc:docMk/>
          <pc:sldMk cId="0" sldId="258"/>
        </pc:sldMkLst>
        <pc:spChg chg="mod">
          <ac:chgData name="Bracken, Pam" userId="f3aa402d-8a3c-4841-b939-af5e5b41e404" providerId="ADAL" clId="{F72D9A58-65B9-4DC8-A526-5C2C2C640BF8}" dt="2024-01-09T15:00:45.605" v="3" actId="20577"/>
          <ac:spMkLst>
            <pc:docMk/>
            <pc:sldMk cId="0" sldId="258"/>
            <ac:spMk id="107" creationId="{00000000-0000-0000-0000-000000000000}"/>
          </ac:spMkLst>
        </pc:spChg>
      </pc:sldChg>
    </pc:docChg>
  </pc:docChgLst>
  <pc:docChgLst>
    <pc:chgData name="Bracken, Pam" userId="f3aa402d-8a3c-4841-b939-af5e5b41e404" providerId="ADAL" clId="{0A23F79F-809F-40F3-BA64-56C449DB356A}"/>
    <pc:docChg chg="modSld">
      <pc:chgData name="Bracken, Pam" userId="f3aa402d-8a3c-4841-b939-af5e5b41e404" providerId="ADAL" clId="{0A23F79F-809F-40F3-BA64-56C449DB356A}" dt="2023-12-20T18:25:07.418" v="10" actId="20577"/>
      <pc:docMkLst>
        <pc:docMk/>
      </pc:docMkLst>
      <pc:sldChg chg="modSp mod">
        <pc:chgData name="Bracken, Pam" userId="f3aa402d-8a3c-4841-b939-af5e5b41e404" providerId="ADAL" clId="{0A23F79F-809F-40F3-BA64-56C449DB356A}" dt="2023-12-20T18:18:05.783" v="4" actId="20577"/>
        <pc:sldMkLst>
          <pc:docMk/>
          <pc:sldMk cId="0" sldId="258"/>
        </pc:sldMkLst>
        <pc:spChg chg="mod">
          <ac:chgData name="Bracken, Pam" userId="f3aa402d-8a3c-4841-b939-af5e5b41e404" providerId="ADAL" clId="{0A23F79F-809F-40F3-BA64-56C449DB356A}" dt="2023-12-20T18:18:05.783" v="4" actId="20577"/>
          <ac:spMkLst>
            <pc:docMk/>
            <pc:sldMk cId="0" sldId="258"/>
            <ac:spMk id="107" creationId="{00000000-0000-0000-0000-000000000000}"/>
          </ac:spMkLst>
        </pc:spChg>
      </pc:sldChg>
      <pc:sldChg chg="modSp mod">
        <pc:chgData name="Bracken, Pam" userId="f3aa402d-8a3c-4841-b939-af5e5b41e404" providerId="ADAL" clId="{0A23F79F-809F-40F3-BA64-56C449DB356A}" dt="2023-12-20T18:18:58.028" v="5" actId="20577"/>
        <pc:sldMkLst>
          <pc:docMk/>
          <pc:sldMk cId="0" sldId="259"/>
        </pc:sldMkLst>
        <pc:spChg chg="mod">
          <ac:chgData name="Bracken, Pam" userId="f3aa402d-8a3c-4841-b939-af5e5b41e404" providerId="ADAL" clId="{0A23F79F-809F-40F3-BA64-56C449DB356A}" dt="2023-12-20T18:18:58.028" v="5" actId="20577"/>
          <ac:spMkLst>
            <pc:docMk/>
            <pc:sldMk cId="0" sldId="259"/>
            <ac:spMk id="114" creationId="{00000000-0000-0000-0000-000000000000}"/>
          </ac:spMkLst>
        </pc:spChg>
      </pc:sldChg>
      <pc:sldChg chg="modSp mod">
        <pc:chgData name="Bracken, Pam" userId="f3aa402d-8a3c-4841-b939-af5e5b41e404" providerId="ADAL" clId="{0A23F79F-809F-40F3-BA64-56C449DB356A}" dt="2023-12-20T18:23:02.117" v="6" actId="20577"/>
        <pc:sldMkLst>
          <pc:docMk/>
          <pc:sldMk cId="0" sldId="275"/>
        </pc:sldMkLst>
        <pc:spChg chg="mod">
          <ac:chgData name="Bracken, Pam" userId="f3aa402d-8a3c-4841-b939-af5e5b41e404" providerId="ADAL" clId="{0A23F79F-809F-40F3-BA64-56C449DB356A}" dt="2023-12-20T18:23:02.117" v="6" actId="20577"/>
          <ac:spMkLst>
            <pc:docMk/>
            <pc:sldMk cId="0" sldId="275"/>
            <ac:spMk id="298" creationId="{00000000-0000-0000-0000-000000000000}"/>
          </ac:spMkLst>
        </pc:spChg>
      </pc:sldChg>
      <pc:sldChg chg="modSp mod">
        <pc:chgData name="Bracken, Pam" userId="f3aa402d-8a3c-4841-b939-af5e5b41e404" providerId="ADAL" clId="{0A23F79F-809F-40F3-BA64-56C449DB356A}" dt="2023-12-20T18:23:09.278" v="7" actId="20577"/>
        <pc:sldMkLst>
          <pc:docMk/>
          <pc:sldMk cId="0" sldId="276"/>
        </pc:sldMkLst>
        <pc:spChg chg="mod">
          <ac:chgData name="Bracken, Pam" userId="f3aa402d-8a3c-4841-b939-af5e5b41e404" providerId="ADAL" clId="{0A23F79F-809F-40F3-BA64-56C449DB356A}" dt="2023-12-20T18:23:09.278" v="7" actId="20577"/>
          <ac:spMkLst>
            <pc:docMk/>
            <pc:sldMk cId="0" sldId="276"/>
            <ac:spMk id="307" creationId="{00000000-0000-0000-0000-000000000000}"/>
          </ac:spMkLst>
        </pc:spChg>
      </pc:sldChg>
      <pc:sldChg chg="modSp mod">
        <pc:chgData name="Bracken, Pam" userId="f3aa402d-8a3c-4841-b939-af5e5b41e404" providerId="ADAL" clId="{0A23F79F-809F-40F3-BA64-56C449DB356A}" dt="2023-12-20T18:25:07.418" v="10" actId="20577"/>
        <pc:sldMkLst>
          <pc:docMk/>
          <pc:sldMk cId="0" sldId="282"/>
        </pc:sldMkLst>
        <pc:spChg chg="mod">
          <ac:chgData name="Bracken, Pam" userId="f3aa402d-8a3c-4841-b939-af5e5b41e404" providerId="ADAL" clId="{0A23F79F-809F-40F3-BA64-56C449DB356A}" dt="2023-12-20T18:25:07.418" v="10" actId="20577"/>
          <ac:spMkLst>
            <pc:docMk/>
            <pc:sldMk cId="0" sldId="282"/>
            <ac:spMk id="35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vectors/vegetables-fruits-food-artichoke-155616/" TargetMode="External"/><Relationship Id="rId3" Type="http://schemas.openxmlformats.org/officeDocument/2006/relationships/hyperlink" Target="https://pixabay.com/illustrations/teacher-apple-school-elementary-1202735/" TargetMode="External"/><Relationship Id="rId7" Type="http://schemas.openxmlformats.org/officeDocument/2006/relationships/hyperlink" Target="https://pixabay.com/vectors/aubergine-egg-plant-food-greens-1298730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ixabay.com/vectors/donut-snack-dessert-sweet-sugary-5985274/" TargetMode="External"/><Relationship Id="rId5" Type="http://schemas.openxmlformats.org/officeDocument/2006/relationships/hyperlink" Target="https://pixabay.com/vectors/cookie-dessert-snack-biscuits-6035822/" TargetMode="External"/><Relationship Id="rId4" Type="http://schemas.openxmlformats.org/officeDocument/2006/relationships/hyperlink" Target="https://pixabay.com/vectors/banana-bunch-fruit-food-bananas-25339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a5d06f434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g2a5d06f434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a5d06f434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g2a5d06f434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a5d06f434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g2a5d06f4341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a5d06f4341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g2a5d06f4341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a5d06f434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2a5d06f434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a5d06f4341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g2a5d06f4341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BED7D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https://pixabay.com/illustrations/teacher-apple-school-elementary-1202735/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BED7D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https://pixabay.com/vectors/banana-bunch-fruit-food-bananas-25339/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BED7D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https://pixabay.com/vectors/cookie-dessert-snack-biscuits-6035822/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BED7D3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https://pixabay.com/vectors/donut-snack-dessert-sweet-sugary-5985274/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BED7D3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https://pixabay.com/vectors/aubergine-egg-plant-food-greens-1298730/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BED7D3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https://pixabay.com/vectors/vegetables-fruits-food-artichoke-155616/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a5d06f434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2a5d06f434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8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8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8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" name="Google Shape;1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8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4" name="Google Shape;54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8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1" name="Google Shape;61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39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0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40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6" name="Google Shape;66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41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4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 1">
  <p:cSld name="Strategy v1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4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84" name="Google Shape;84;p46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" name="Google Shape;1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 2">
  <p:cSld name="Strategy v1_2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4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89" name="Google Shape;89;p47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 3">
  <p:cSld name="Strategy v1_3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4" name="Google Shape;24;p31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34" name="Google Shape;34;p3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39" name="Google Shape;39;p3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6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46" name="Google Shape;46;p3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80" t="21570" r="32616" b="56089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644650" y="474200"/>
            <a:ext cx="7468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Beowulf Lingo: Decoding the Epic Vibes</a:t>
            </a:r>
            <a:endParaRPr/>
          </a:p>
        </p:txBody>
      </p:sp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644651" y="1866900"/>
            <a:ext cx="47151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/>
              <a:t>Vocabulary from Beowulf </a:t>
            </a:r>
            <a:endParaRPr/>
          </a:p>
        </p:txBody>
      </p:sp>
      <p:pic>
        <p:nvPicPr>
          <p:cNvPr id="96" name="Google Shape;9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0601" y="1866900"/>
            <a:ext cx="3479448" cy="1957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a5d06f4341_0_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Cap</a:t>
            </a:r>
            <a:endParaRPr/>
          </a:p>
        </p:txBody>
      </p:sp>
      <p:sp>
        <p:nvSpPr>
          <p:cNvPr id="226" name="Google Shape;226;g2a5d06f4341_0_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/>
              <a:t>What does that mean?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A head covering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Set an upper limit on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Lying</a:t>
            </a:r>
            <a:endParaRPr/>
          </a:p>
        </p:txBody>
      </p:sp>
      <p:pic>
        <p:nvPicPr>
          <p:cNvPr id="227" name="Google Shape;227;g2a5d06f4341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5300" y="1305047"/>
            <a:ext cx="3361500" cy="2337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Bet</a:t>
            </a:r>
            <a:endParaRPr/>
          </a:p>
        </p:txBody>
      </p:sp>
      <p:sp>
        <p:nvSpPr>
          <p:cNvPr id="233" name="Google Shape;233;p11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/>
              <a:t>What does that mean?</a:t>
            </a:r>
            <a:endParaRPr/>
          </a:p>
        </p:txBody>
      </p:sp>
      <p:pic>
        <p:nvPicPr>
          <p:cNvPr id="234" name="Google Shape;23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6475" y="1166712"/>
            <a:ext cx="2470325" cy="281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a5d06f4341_0_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Bet</a:t>
            </a:r>
            <a:endParaRPr/>
          </a:p>
        </p:txBody>
      </p:sp>
      <p:sp>
        <p:nvSpPr>
          <p:cNvPr id="240" name="Google Shape;240;g2a5d06f4341_0_1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/>
              <a:t>What does that mean?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A wager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Ok, I agree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Feeling sure about something</a:t>
            </a:r>
            <a:endParaRPr/>
          </a:p>
        </p:txBody>
      </p:sp>
      <p:pic>
        <p:nvPicPr>
          <p:cNvPr id="241" name="Google Shape;241;g2a5d06f4341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6475" y="1166712"/>
            <a:ext cx="2470325" cy="281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Drip</a:t>
            </a:r>
            <a:endParaRPr/>
          </a:p>
        </p:txBody>
      </p:sp>
      <p:sp>
        <p:nvSpPr>
          <p:cNvPr id="247" name="Google Shape;247;p13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/>
              <a:t>What does that mean?</a:t>
            </a:r>
            <a:endParaRPr/>
          </a:p>
        </p:txBody>
      </p:sp>
      <p:pic>
        <p:nvPicPr>
          <p:cNvPr id="248" name="Google Shape;24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5200" y="734722"/>
            <a:ext cx="2582710" cy="3674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a5d06f4341_0_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Drip</a:t>
            </a:r>
            <a:endParaRPr/>
          </a:p>
        </p:txBody>
      </p:sp>
      <p:sp>
        <p:nvSpPr>
          <p:cNvPr id="254" name="Google Shape;254;g2a5d06f4341_0_22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/>
              <a:t>What does that mean?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To let fall in drops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To let out or seem to spill copiously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A fashionable look</a:t>
            </a:r>
            <a:endParaRPr/>
          </a:p>
        </p:txBody>
      </p:sp>
      <p:pic>
        <p:nvPicPr>
          <p:cNvPr id="255" name="Google Shape;255;g2a5d06f4341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5200" y="734722"/>
            <a:ext cx="2582710" cy="3674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Flex</a:t>
            </a:r>
            <a:endParaRPr/>
          </a:p>
        </p:txBody>
      </p:sp>
      <p:sp>
        <p:nvSpPr>
          <p:cNvPr id="261" name="Google Shape;261;p1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/>
              <a:t>What does that mean?</a:t>
            </a:r>
            <a:endParaRPr/>
          </a:p>
        </p:txBody>
      </p:sp>
      <p:pic>
        <p:nvPicPr>
          <p:cNvPr id="262" name="Google Shape;26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0225" y="1032125"/>
            <a:ext cx="2873075" cy="315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a5d06f4341_0_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Flex</a:t>
            </a:r>
            <a:endParaRPr/>
          </a:p>
        </p:txBody>
      </p:sp>
      <p:sp>
        <p:nvSpPr>
          <p:cNvPr id="268" name="Google Shape;268;g2a5d06f4341_0_2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/>
              <a:t>What does that mean?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To bend, especially repeatedly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To move a muscle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To talk in a boastful way</a:t>
            </a:r>
            <a:endParaRPr/>
          </a:p>
        </p:txBody>
      </p:sp>
      <p:pic>
        <p:nvPicPr>
          <p:cNvPr id="269" name="Google Shape;269;g2a5d06f4341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0225" y="1032125"/>
            <a:ext cx="2873075" cy="315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a5d06f4341_0_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Beat</a:t>
            </a:r>
            <a:endParaRPr/>
          </a:p>
        </p:txBody>
      </p:sp>
      <p:sp>
        <p:nvSpPr>
          <p:cNvPr id="275" name="Google Shape;275;g2a5d06f4341_0_4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/>
              <a:t>What does that mean?</a:t>
            </a:r>
            <a:endParaRPr/>
          </a:p>
        </p:txBody>
      </p:sp>
      <p:pic>
        <p:nvPicPr>
          <p:cNvPr id="276" name="Google Shape;276;g2a5d06f4341_0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5100" y="872172"/>
            <a:ext cx="2162021" cy="3674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a5d06f4341_0_4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Beat</a:t>
            </a:r>
            <a:endParaRPr/>
          </a:p>
        </p:txBody>
      </p:sp>
      <p:sp>
        <p:nvSpPr>
          <p:cNvPr id="282" name="Google Shape;282;g2a5d06f4341_0_4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/>
              <a:t>What does that mean?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To strike repeatedly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Basic unit of time in music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Apply makeup</a:t>
            </a:r>
            <a:endParaRPr/>
          </a:p>
        </p:txBody>
      </p:sp>
      <p:pic>
        <p:nvPicPr>
          <p:cNvPr id="283" name="Google Shape;283;g2a5d06f4341_0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5100" y="872172"/>
            <a:ext cx="2162021" cy="3674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Unknown Vocabulary </a:t>
            </a:r>
            <a:endParaRPr/>
          </a:p>
        </p:txBody>
      </p:sp>
      <p:sp>
        <p:nvSpPr>
          <p:cNvPr id="289" name="Google Shape;289;p1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"/>
              <a:t>What do you think the term on your paper means?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"/>
              <a:t>Write down your best guess at a definition in the space provided on your paper.</a:t>
            </a:r>
            <a:endParaRPr/>
          </a:p>
        </p:txBody>
      </p:sp>
      <p:grpSp>
        <p:nvGrpSpPr>
          <p:cNvPr id="290" name="Google Shape;290;p17"/>
          <p:cNvGrpSpPr/>
          <p:nvPr/>
        </p:nvGrpSpPr>
        <p:grpSpPr>
          <a:xfrm>
            <a:off x="7172096" y="451167"/>
            <a:ext cx="1490450" cy="1539187"/>
            <a:chOff x="7629625" y="298775"/>
            <a:chExt cx="1215900" cy="1257300"/>
          </a:xfrm>
        </p:grpSpPr>
        <p:sp>
          <p:nvSpPr>
            <p:cNvPr id="291" name="Google Shape;291;p17"/>
            <p:cNvSpPr/>
            <p:nvPr/>
          </p:nvSpPr>
          <p:spPr>
            <a:xfrm>
              <a:off x="7629625" y="298775"/>
              <a:ext cx="1215900" cy="12573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2" name="Google Shape;292;p17"/>
            <p:cNvPicPr preferRelativeResize="0"/>
            <p:nvPr/>
          </p:nvPicPr>
          <p:blipFill rotWithShape="1">
            <a:blip r:embed="rId3">
              <a:alphaModFix/>
            </a:blip>
            <a:srcRect l="15183" r="15191"/>
            <a:stretch/>
          </p:blipFill>
          <p:spPr>
            <a:xfrm>
              <a:off x="7690104" y="347472"/>
              <a:ext cx="1103700" cy="11529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02" name="Google Shape;102;p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/>
              <a:t>How do context clues, connotation, denotation, and different takes on a text help you clarify the meaning of words?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Unknown Vocabulary </a:t>
            </a:r>
            <a:endParaRPr/>
          </a:p>
        </p:txBody>
      </p:sp>
      <p:sp>
        <p:nvSpPr>
          <p:cNvPr id="298" name="Google Shape;298;p1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Read the excerpt from Beowulf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Find where the term is used in a sentence: 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 dirty="0"/>
              <a:t>What do you think the term means now?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 dirty="0"/>
              <a:t>What context clues help you understand the meaning of the term?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 dirty="0"/>
              <a:t>Update your definition if necessary.</a:t>
            </a:r>
            <a:endParaRPr dirty="0"/>
          </a:p>
        </p:txBody>
      </p:sp>
      <p:grpSp>
        <p:nvGrpSpPr>
          <p:cNvPr id="299" name="Google Shape;299;p18"/>
          <p:cNvGrpSpPr/>
          <p:nvPr/>
        </p:nvGrpSpPr>
        <p:grpSpPr>
          <a:xfrm>
            <a:off x="7172096" y="451167"/>
            <a:ext cx="1490450" cy="1539187"/>
            <a:chOff x="7629625" y="298775"/>
            <a:chExt cx="1215900" cy="1257300"/>
          </a:xfrm>
        </p:grpSpPr>
        <p:sp>
          <p:nvSpPr>
            <p:cNvPr id="300" name="Google Shape;300;p18"/>
            <p:cNvSpPr/>
            <p:nvPr/>
          </p:nvSpPr>
          <p:spPr>
            <a:xfrm>
              <a:off x="7629625" y="298775"/>
              <a:ext cx="1215900" cy="12573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1" name="Google Shape;301;p18"/>
            <p:cNvPicPr preferRelativeResize="0"/>
            <p:nvPr/>
          </p:nvPicPr>
          <p:blipFill rotWithShape="1">
            <a:blip r:embed="rId3">
              <a:alphaModFix/>
            </a:blip>
            <a:srcRect l="15183" r="15191"/>
            <a:stretch/>
          </p:blipFill>
          <p:spPr>
            <a:xfrm>
              <a:off x="7690104" y="347472"/>
              <a:ext cx="1103700" cy="11529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Unknown Vocabulary </a:t>
            </a:r>
            <a:endParaRPr/>
          </a:p>
        </p:txBody>
      </p:sp>
      <p:sp>
        <p:nvSpPr>
          <p:cNvPr id="307" name="Google Shape;307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Read the pages from the graphic novel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Read the scene where your term is portrayed visually: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 dirty="0"/>
              <a:t>What do you think the term means now?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 dirty="0"/>
              <a:t>What context clues help you understand the meaning of the term?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 dirty="0"/>
              <a:t>Update your definition if necessary.</a:t>
            </a:r>
            <a:endParaRPr dirty="0"/>
          </a:p>
        </p:txBody>
      </p:sp>
      <p:grpSp>
        <p:nvGrpSpPr>
          <p:cNvPr id="308" name="Google Shape;308;p19"/>
          <p:cNvGrpSpPr/>
          <p:nvPr/>
        </p:nvGrpSpPr>
        <p:grpSpPr>
          <a:xfrm>
            <a:off x="7172096" y="451167"/>
            <a:ext cx="1490450" cy="1539187"/>
            <a:chOff x="7629625" y="298775"/>
            <a:chExt cx="1215900" cy="1257300"/>
          </a:xfrm>
        </p:grpSpPr>
        <p:sp>
          <p:nvSpPr>
            <p:cNvPr id="309" name="Google Shape;309;p19"/>
            <p:cNvSpPr/>
            <p:nvPr/>
          </p:nvSpPr>
          <p:spPr>
            <a:xfrm>
              <a:off x="7629625" y="298775"/>
              <a:ext cx="1215900" cy="12573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0" name="Google Shape;310;p19"/>
            <p:cNvPicPr preferRelativeResize="0"/>
            <p:nvPr/>
          </p:nvPicPr>
          <p:blipFill rotWithShape="1">
            <a:blip r:embed="rId3">
              <a:alphaModFix/>
            </a:blip>
            <a:srcRect l="15183" r="15191"/>
            <a:stretch/>
          </p:blipFill>
          <p:spPr>
            <a:xfrm>
              <a:off x="7690104" y="347472"/>
              <a:ext cx="1103700" cy="11529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/>
              <a:t>Context clues are hints found within a sentence, paragraph, or passage that a reader can use to understand the meanings of new or unfamiliar words.</a:t>
            </a:r>
            <a:endParaRPr/>
          </a:p>
        </p:txBody>
      </p:sp>
      <p:sp>
        <p:nvSpPr>
          <p:cNvPr id="316" name="Google Shape;316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Context Clues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/>
              <a:t>The literal or primary meaning of a word, in contrast to the feelings or ideas that the word suggests.</a:t>
            </a:r>
            <a:endParaRPr/>
          </a:p>
        </p:txBody>
      </p:sp>
      <p:sp>
        <p:nvSpPr>
          <p:cNvPr id="322" name="Google Shape;322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Denotation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/>
              <a:t>An idea or feeling that a word invokes in addition to its literal or primary meaning.</a:t>
            </a:r>
            <a:endParaRPr/>
          </a:p>
        </p:txBody>
      </p:sp>
      <p:sp>
        <p:nvSpPr>
          <p:cNvPr id="328" name="Google Shape;328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Connotation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Known Vocabulary </a:t>
            </a:r>
            <a:endParaRPr/>
          </a:p>
        </p:txBody>
      </p:sp>
      <p:sp>
        <p:nvSpPr>
          <p:cNvPr id="334" name="Google Shape;334;p23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Look up the definition of your term in a dictionary.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How is this definition similar or different from what you thought it would be?</a:t>
            </a:r>
            <a:endParaRPr/>
          </a:p>
        </p:txBody>
      </p:sp>
      <p:pic>
        <p:nvPicPr>
          <p:cNvPr id="335" name="Google Shape;3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9975" y="1328337"/>
            <a:ext cx="2486825" cy="248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Frayer Model</a:t>
            </a:r>
            <a:endParaRPr/>
          </a:p>
        </p:txBody>
      </p:sp>
      <p:sp>
        <p:nvSpPr>
          <p:cNvPr id="341" name="Google Shape;341;p2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/>
              <a:t>On your chart paper, include: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Your term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The definition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An new example of your term used in a sentence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Examples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Non-examples</a:t>
            </a:r>
            <a:endParaRPr/>
          </a:p>
        </p:txBody>
      </p:sp>
      <p:grpSp>
        <p:nvGrpSpPr>
          <p:cNvPr id="342" name="Google Shape;342;p24"/>
          <p:cNvGrpSpPr/>
          <p:nvPr/>
        </p:nvGrpSpPr>
        <p:grpSpPr>
          <a:xfrm>
            <a:off x="7172096" y="451167"/>
            <a:ext cx="1490450" cy="1539187"/>
            <a:chOff x="7172096" y="451167"/>
            <a:chExt cx="1490450" cy="1539187"/>
          </a:xfrm>
        </p:grpSpPr>
        <p:sp>
          <p:nvSpPr>
            <p:cNvPr id="343" name="Google Shape;343;p24"/>
            <p:cNvSpPr/>
            <p:nvPr/>
          </p:nvSpPr>
          <p:spPr>
            <a:xfrm>
              <a:off x="7172096" y="451167"/>
              <a:ext cx="1490450" cy="1539187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4" name="Google Shape;344;p24"/>
            <p:cNvPicPr preferRelativeResize="0"/>
            <p:nvPr/>
          </p:nvPicPr>
          <p:blipFill rotWithShape="1">
            <a:blip r:embed="rId3">
              <a:alphaModFix/>
            </a:blip>
            <a:srcRect l="18935" r="18940"/>
            <a:stretch/>
          </p:blipFill>
          <p:spPr>
            <a:xfrm>
              <a:off x="7246231" y="510782"/>
              <a:ext cx="1353000" cy="14115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How am I Feeling? What am I Thinking?</a:t>
            </a:r>
            <a:endParaRPr/>
          </a:p>
        </p:txBody>
      </p:sp>
      <p:sp>
        <p:nvSpPr>
          <p:cNvPr id="350" name="Google Shape;350;p2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Review the following: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 dirty="0"/>
              <a:t>The meaning of your vocabulary word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 dirty="0"/>
              <a:t>How the word is used in the original text 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 dirty="0"/>
              <a:t>How the word is visually represented in the graphic novel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feelings does this word conjure up?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Place those feelings on sticky notes around your chart paper.</a:t>
            </a:r>
            <a:endParaRPr dirty="0"/>
          </a:p>
        </p:txBody>
      </p:sp>
      <p:grpSp>
        <p:nvGrpSpPr>
          <p:cNvPr id="351" name="Google Shape;351;p25"/>
          <p:cNvGrpSpPr/>
          <p:nvPr/>
        </p:nvGrpSpPr>
        <p:grpSpPr>
          <a:xfrm>
            <a:off x="6167846" y="1802092"/>
            <a:ext cx="1490400" cy="1539300"/>
            <a:chOff x="7172096" y="451167"/>
            <a:chExt cx="1490400" cy="1539300"/>
          </a:xfrm>
        </p:grpSpPr>
        <p:sp>
          <p:nvSpPr>
            <p:cNvPr id="352" name="Google Shape;352;p25"/>
            <p:cNvSpPr/>
            <p:nvPr/>
          </p:nvSpPr>
          <p:spPr>
            <a:xfrm>
              <a:off x="7172096" y="451167"/>
              <a:ext cx="1490400" cy="15393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53" name="Google Shape;353;p25"/>
            <p:cNvPicPr preferRelativeResize="0"/>
            <p:nvPr/>
          </p:nvPicPr>
          <p:blipFill rotWithShape="1">
            <a:blip r:embed="rId3">
              <a:alphaModFix/>
            </a:blip>
            <a:srcRect l="2070" r="2069"/>
            <a:stretch/>
          </p:blipFill>
          <p:spPr>
            <a:xfrm>
              <a:off x="7246231" y="510782"/>
              <a:ext cx="1353000" cy="14115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Quick Write</a:t>
            </a:r>
            <a:endParaRPr/>
          </a:p>
        </p:txBody>
      </p:sp>
      <p:sp>
        <p:nvSpPr>
          <p:cNvPr id="359" name="Google Shape;359;p26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67149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/>
              <a:t>Respond to the following question in 2-3 sentences: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How do context clues, connotation, denotation and different takes on a text help you clarify the meaning of words?</a:t>
            </a:r>
            <a:endParaRPr/>
          </a:p>
        </p:txBody>
      </p:sp>
      <p:grpSp>
        <p:nvGrpSpPr>
          <p:cNvPr id="360" name="Google Shape;360;p26"/>
          <p:cNvGrpSpPr/>
          <p:nvPr/>
        </p:nvGrpSpPr>
        <p:grpSpPr>
          <a:xfrm>
            <a:off x="7172096" y="451167"/>
            <a:ext cx="1490450" cy="1539187"/>
            <a:chOff x="7172096" y="451167"/>
            <a:chExt cx="1490450" cy="1539187"/>
          </a:xfrm>
        </p:grpSpPr>
        <p:sp>
          <p:nvSpPr>
            <p:cNvPr id="361" name="Google Shape;361;p26"/>
            <p:cNvSpPr/>
            <p:nvPr/>
          </p:nvSpPr>
          <p:spPr>
            <a:xfrm>
              <a:off x="7172096" y="451167"/>
              <a:ext cx="1490450" cy="1539187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2" name="Google Shape;362;p26"/>
            <p:cNvPicPr preferRelativeResize="0"/>
            <p:nvPr/>
          </p:nvPicPr>
          <p:blipFill rotWithShape="1">
            <a:blip r:embed="rId3">
              <a:alphaModFix/>
            </a:blip>
            <a:srcRect l="2070" r="2069"/>
            <a:stretch/>
          </p:blipFill>
          <p:spPr>
            <a:xfrm>
              <a:off x="7246231" y="510782"/>
              <a:ext cx="1353000" cy="14115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Use context clues, connotation, and denotation to determine the meaning of words within the text.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Analyze the techniques used </a:t>
            </a:r>
            <a:r>
              <a:rPr lang="en-US"/>
              <a:t>in classic </a:t>
            </a:r>
            <a:r>
              <a:rPr lang="en-US" dirty="0"/>
              <a:t>literature compared to comic book writing to determine how they contribute to the meaning of the vocabulary.</a:t>
            </a:r>
            <a:endParaRPr dirty="0"/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Learning Objectives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Honeycomb Harvest</a:t>
            </a:r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61032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Each hexagon has one of the following on it:</a:t>
            </a:r>
            <a:endParaRPr dirty="0"/>
          </a:p>
          <a:p>
            <a: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dirty="0"/>
              <a:t>Word </a:t>
            </a:r>
            <a:endParaRPr dirty="0"/>
          </a:p>
          <a:p>
            <a: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dirty="0"/>
              <a:t>Image </a:t>
            </a:r>
            <a:endParaRPr dirty="0"/>
          </a:p>
          <a:p>
            <a: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dirty="0"/>
              <a:t>Synonyms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With your group, organize these into groups to determine their relationships and how they all connect with each other.</a:t>
            </a:r>
            <a:endParaRPr dirty="0"/>
          </a:p>
        </p:txBody>
      </p:sp>
      <p:grpSp>
        <p:nvGrpSpPr>
          <p:cNvPr id="115" name="Google Shape;115;p4"/>
          <p:cNvGrpSpPr/>
          <p:nvPr/>
        </p:nvGrpSpPr>
        <p:grpSpPr>
          <a:xfrm>
            <a:off x="7172096" y="451167"/>
            <a:ext cx="1490450" cy="1539187"/>
            <a:chOff x="7172096" y="451167"/>
            <a:chExt cx="1490450" cy="1539187"/>
          </a:xfrm>
        </p:grpSpPr>
        <p:sp>
          <p:nvSpPr>
            <p:cNvPr id="116" name="Google Shape;116;p4"/>
            <p:cNvSpPr/>
            <p:nvPr/>
          </p:nvSpPr>
          <p:spPr>
            <a:xfrm>
              <a:off x="7172096" y="451167"/>
              <a:ext cx="1490450" cy="1539187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7" name="Google Shape;117;p4"/>
            <p:cNvPicPr preferRelativeResize="0"/>
            <p:nvPr/>
          </p:nvPicPr>
          <p:blipFill rotWithShape="1">
            <a:blip r:embed="rId3">
              <a:alphaModFix/>
            </a:blip>
            <a:srcRect l="553" r="543"/>
            <a:stretch/>
          </p:blipFill>
          <p:spPr>
            <a:xfrm>
              <a:off x="7246231" y="510782"/>
              <a:ext cx="1353000" cy="14115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Example Honeycomb Harvest</a:t>
            </a:r>
            <a:endParaRPr/>
          </a:p>
        </p:txBody>
      </p:sp>
      <p:sp>
        <p:nvSpPr>
          <p:cNvPr id="123" name="Google Shape;123;p5"/>
          <p:cNvSpPr/>
          <p:nvPr/>
        </p:nvSpPr>
        <p:spPr>
          <a:xfrm>
            <a:off x="5926696" y="4145949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2609309" y="1807024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"/>
          <p:cNvSpPr/>
          <p:nvPr/>
        </p:nvSpPr>
        <p:spPr>
          <a:xfrm>
            <a:off x="8318546" y="2571749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apple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" name="Google Shape;126;p5"/>
          <p:cNvGrpSpPr/>
          <p:nvPr/>
        </p:nvGrpSpPr>
        <p:grpSpPr>
          <a:xfrm>
            <a:off x="5143096" y="2189399"/>
            <a:ext cx="783600" cy="764700"/>
            <a:chOff x="4371571" y="2189399"/>
            <a:chExt cx="783600" cy="764700"/>
          </a:xfrm>
        </p:grpSpPr>
        <p:sp>
          <p:nvSpPr>
            <p:cNvPr id="127" name="Google Shape;127;p5"/>
            <p:cNvSpPr/>
            <p:nvPr/>
          </p:nvSpPr>
          <p:spPr>
            <a:xfrm>
              <a:off x="4371571" y="2189399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endParaRPr sz="25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05109" y="2313478"/>
              <a:ext cx="516523" cy="5165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9" name="Google Shape;129;p5"/>
          <p:cNvSpPr/>
          <p:nvPr/>
        </p:nvSpPr>
        <p:spPr>
          <a:xfrm>
            <a:off x="1325996" y="1826211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6730821" y="1807049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4991196" y="3697074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banana</a:t>
            </a: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2" name="Google Shape;132;p5"/>
          <p:cNvGrpSpPr/>
          <p:nvPr/>
        </p:nvGrpSpPr>
        <p:grpSpPr>
          <a:xfrm>
            <a:off x="8249121" y="1603636"/>
            <a:ext cx="783600" cy="764700"/>
            <a:chOff x="7127871" y="2876399"/>
            <a:chExt cx="783600" cy="764700"/>
          </a:xfrm>
        </p:grpSpPr>
        <p:sp>
          <p:nvSpPr>
            <p:cNvPr id="133" name="Google Shape;133;p5"/>
            <p:cNvSpPr/>
            <p:nvPr/>
          </p:nvSpPr>
          <p:spPr>
            <a:xfrm>
              <a:off x="7127871" y="2876399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endParaRPr sz="25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4" name="Google Shape;134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248163" y="3022450"/>
              <a:ext cx="543024" cy="4726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5" name="Google Shape;135;p5"/>
          <p:cNvSpPr/>
          <p:nvPr/>
        </p:nvSpPr>
        <p:spPr>
          <a:xfrm>
            <a:off x="4129696" y="2954099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2862471" y="2647074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2537321" y="3929124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cookie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8" name="Google Shape;138;p5"/>
          <p:cNvGrpSpPr/>
          <p:nvPr/>
        </p:nvGrpSpPr>
        <p:grpSpPr>
          <a:xfrm>
            <a:off x="791871" y="2773086"/>
            <a:ext cx="783600" cy="764700"/>
            <a:chOff x="5852696" y="3164424"/>
            <a:chExt cx="783600" cy="764700"/>
          </a:xfrm>
        </p:grpSpPr>
        <p:sp>
          <p:nvSpPr>
            <p:cNvPr id="139" name="Google Shape;139;p5"/>
            <p:cNvSpPr/>
            <p:nvPr/>
          </p:nvSpPr>
          <p:spPr>
            <a:xfrm>
              <a:off x="5852696" y="316442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endParaRPr sz="25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0" name="Google Shape;140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21439" y="3301192"/>
              <a:ext cx="646125" cy="4911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1" name="Google Shape;141;p5"/>
          <p:cNvSpPr/>
          <p:nvPr/>
        </p:nvSpPr>
        <p:spPr>
          <a:xfrm>
            <a:off x="4162334" y="1921224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5843509" y="1509724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1325996" y="4145949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donut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" name="Google Shape;144;p5"/>
          <p:cNvGrpSpPr/>
          <p:nvPr/>
        </p:nvGrpSpPr>
        <p:grpSpPr>
          <a:xfrm>
            <a:off x="6971496" y="3832249"/>
            <a:ext cx="783600" cy="764700"/>
            <a:chOff x="6971496" y="3832249"/>
            <a:chExt cx="783600" cy="764700"/>
          </a:xfrm>
        </p:grpSpPr>
        <p:sp>
          <p:nvSpPr>
            <p:cNvPr id="145" name="Google Shape;145;p5"/>
            <p:cNvSpPr/>
            <p:nvPr/>
          </p:nvSpPr>
          <p:spPr>
            <a:xfrm>
              <a:off x="6971496" y="3832249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endParaRPr sz="25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6" name="Google Shape;146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109347" y="4055685"/>
              <a:ext cx="507901" cy="3178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5"/>
          <p:cNvSpPr/>
          <p:nvPr/>
        </p:nvSpPr>
        <p:spPr>
          <a:xfrm>
            <a:off x="114671" y="3932374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7514421" y="1042324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5852696" y="3167674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Egg-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plant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0" name="Google Shape;150;p5"/>
          <p:cNvGrpSpPr/>
          <p:nvPr/>
        </p:nvGrpSpPr>
        <p:grpSpPr>
          <a:xfrm>
            <a:off x="288421" y="1374549"/>
            <a:ext cx="783600" cy="764700"/>
            <a:chOff x="8090296" y="3929124"/>
            <a:chExt cx="783600" cy="764700"/>
          </a:xfrm>
        </p:grpSpPr>
        <p:sp>
          <p:nvSpPr>
            <p:cNvPr id="151" name="Google Shape;151;p5"/>
            <p:cNvSpPr/>
            <p:nvPr/>
          </p:nvSpPr>
          <p:spPr>
            <a:xfrm>
              <a:off x="8090296" y="392912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endParaRPr sz="25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2" name="Google Shape;152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251466" y="4076626"/>
              <a:ext cx="461250" cy="46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3" name="Google Shape;153;p5"/>
          <p:cNvSpPr/>
          <p:nvPr/>
        </p:nvSpPr>
        <p:spPr>
          <a:xfrm>
            <a:off x="7085634" y="2819649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5"/>
          <p:cNvSpPr/>
          <p:nvPr/>
        </p:nvSpPr>
        <p:spPr>
          <a:xfrm>
            <a:off x="1827171" y="2868086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3509621" y="1424699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" name="Google Shape;156;p5"/>
          <p:cNvGrpSpPr/>
          <p:nvPr/>
        </p:nvGrpSpPr>
        <p:grpSpPr>
          <a:xfrm>
            <a:off x="3788396" y="3932374"/>
            <a:ext cx="783600" cy="764700"/>
            <a:chOff x="3788396" y="3932374"/>
            <a:chExt cx="783600" cy="764700"/>
          </a:xfrm>
        </p:grpSpPr>
        <p:sp>
          <p:nvSpPr>
            <p:cNvPr id="157" name="Google Shape;157;p5"/>
            <p:cNvSpPr/>
            <p:nvPr/>
          </p:nvSpPr>
          <p:spPr>
            <a:xfrm>
              <a:off x="3788396" y="393237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endParaRPr sz="25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8" name="Google Shape;158;p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867474" y="4098876"/>
              <a:ext cx="577174" cy="4251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6"/>
          <p:cNvGrpSpPr/>
          <p:nvPr/>
        </p:nvGrpSpPr>
        <p:grpSpPr>
          <a:xfrm>
            <a:off x="1491621" y="478974"/>
            <a:ext cx="6134513" cy="4205850"/>
            <a:chOff x="1567821" y="783774"/>
            <a:chExt cx="6134513" cy="4205850"/>
          </a:xfrm>
        </p:grpSpPr>
        <p:sp>
          <p:nvSpPr>
            <p:cNvPr id="164" name="Google Shape;164;p6"/>
            <p:cNvSpPr/>
            <p:nvPr/>
          </p:nvSpPr>
          <p:spPr>
            <a:xfrm>
              <a:off x="2184696" y="116612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" sz="25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2183846" y="193082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" sz="25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1567821" y="1559349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apple</a:t>
              </a: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7" name="Google Shape;167;p6"/>
            <p:cNvGrpSpPr/>
            <p:nvPr/>
          </p:nvGrpSpPr>
          <p:grpSpPr>
            <a:xfrm>
              <a:off x="2779396" y="2324049"/>
              <a:ext cx="783600" cy="764700"/>
              <a:chOff x="4371571" y="2189399"/>
              <a:chExt cx="783600" cy="764700"/>
            </a:xfrm>
          </p:grpSpPr>
          <p:sp>
            <p:nvSpPr>
              <p:cNvPr id="168" name="Google Shape;168;p6"/>
              <p:cNvSpPr/>
              <p:nvPr/>
            </p:nvSpPr>
            <p:spPr>
              <a:xfrm>
                <a:off x="4371571" y="2189399"/>
                <a:ext cx="783600" cy="764700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600"/>
                  </a:spcAft>
                  <a:buClr>
                    <a:srgbClr val="000000"/>
                  </a:buClr>
                  <a:buSzPts val="2500"/>
                  <a:buFont typeface="Arial"/>
                  <a:buNone/>
                </a:pPr>
                <a:endParaRPr sz="2500" b="0" i="0" u="none" strike="noStrike" cap="none">
                  <a:solidFill>
                    <a:srgbClr val="000000"/>
                  </a:solidFill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9" name="Google Shape;169;p6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505109" y="2313478"/>
                <a:ext cx="516523" cy="51652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70" name="Google Shape;170;p6"/>
            <p:cNvSpPr/>
            <p:nvPr/>
          </p:nvSpPr>
          <p:spPr>
            <a:xfrm>
              <a:off x="2779396" y="3831699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" sz="25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377021" y="422492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" sz="25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3397121" y="346022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banana</a:t>
              </a:r>
              <a:endPara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3" name="Google Shape;173;p6"/>
            <p:cNvGrpSpPr/>
            <p:nvPr/>
          </p:nvGrpSpPr>
          <p:grpSpPr>
            <a:xfrm>
              <a:off x="3397121" y="2695524"/>
              <a:ext cx="783600" cy="764700"/>
              <a:chOff x="7127871" y="2876399"/>
              <a:chExt cx="783600" cy="764700"/>
            </a:xfrm>
          </p:grpSpPr>
          <p:sp>
            <p:nvSpPr>
              <p:cNvPr id="174" name="Google Shape;174;p6"/>
              <p:cNvSpPr/>
              <p:nvPr/>
            </p:nvSpPr>
            <p:spPr>
              <a:xfrm>
                <a:off x="7127871" y="2876399"/>
                <a:ext cx="783600" cy="764700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600"/>
                  </a:spcAft>
                  <a:buClr>
                    <a:srgbClr val="000000"/>
                  </a:buClr>
                  <a:buSzPts val="2500"/>
                  <a:buFont typeface="Arial"/>
                  <a:buNone/>
                </a:pPr>
                <a:endParaRPr sz="2500" b="0" i="0" u="none" strike="noStrike" cap="none">
                  <a:solidFill>
                    <a:srgbClr val="000000"/>
                  </a:solidFill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5" name="Google Shape;175;p6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248163" y="3022450"/>
                <a:ext cx="543024" cy="4726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76" name="Google Shape;176;p6"/>
            <p:cNvSpPr/>
            <p:nvPr/>
          </p:nvSpPr>
          <p:spPr>
            <a:xfrm>
              <a:off x="3377034" y="116612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" sz="25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3973871" y="1559349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" sz="25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3973421" y="78377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Egg-</a:t>
              </a: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plant</a:t>
              </a: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9" name="Google Shape;179;p6"/>
            <p:cNvGrpSpPr/>
            <p:nvPr/>
          </p:nvGrpSpPr>
          <p:grpSpPr>
            <a:xfrm>
              <a:off x="3973434" y="2324049"/>
              <a:ext cx="783600" cy="764700"/>
              <a:chOff x="8090296" y="3929124"/>
              <a:chExt cx="783600" cy="764700"/>
            </a:xfrm>
          </p:grpSpPr>
          <p:sp>
            <p:nvSpPr>
              <p:cNvPr id="180" name="Google Shape;180;p6"/>
              <p:cNvSpPr/>
              <p:nvPr/>
            </p:nvSpPr>
            <p:spPr>
              <a:xfrm>
                <a:off x="8090296" y="3929124"/>
                <a:ext cx="783600" cy="764700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600"/>
                  </a:spcAft>
                  <a:buClr>
                    <a:srgbClr val="000000"/>
                  </a:buClr>
                  <a:buSzPts val="2500"/>
                  <a:buFont typeface="Arial"/>
                  <a:buNone/>
                </a:pPr>
                <a:endParaRPr sz="2500" b="0" i="0" u="none" strike="noStrike" cap="none">
                  <a:solidFill>
                    <a:srgbClr val="000000"/>
                  </a:solidFill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1" name="Google Shape;181;p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251466" y="4076626"/>
                <a:ext cx="461250" cy="46968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2" name="Google Shape;182;p6"/>
            <p:cNvSpPr/>
            <p:nvPr/>
          </p:nvSpPr>
          <p:spPr>
            <a:xfrm>
              <a:off x="5174109" y="3831699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" sz="25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4569384" y="3460236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" sz="25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4569371" y="422492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food</a:t>
              </a: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5157946" y="154847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" sz="25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5785109" y="117352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" sz="25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5157959" y="78377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cookie</a:t>
              </a:r>
              <a:endPara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8" name="Google Shape;188;p6"/>
            <p:cNvGrpSpPr/>
            <p:nvPr/>
          </p:nvGrpSpPr>
          <p:grpSpPr>
            <a:xfrm>
              <a:off x="5157934" y="2313186"/>
              <a:ext cx="783600" cy="764700"/>
              <a:chOff x="5852696" y="3164424"/>
              <a:chExt cx="783600" cy="764700"/>
            </a:xfrm>
          </p:grpSpPr>
          <p:sp>
            <p:nvSpPr>
              <p:cNvPr id="189" name="Google Shape;189;p6"/>
              <p:cNvSpPr/>
              <p:nvPr/>
            </p:nvSpPr>
            <p:spPr>
              <a:xfrm>
                <a:off x="5852696" y="3164424"/>
                <a:ext cx="783600" cy="764700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600"/>
                  </a:spcAft>
                  <a:buClr>
                    <a:srgbClr val="000000"/>
                  </a:buClr>
                  <a:buSzPts val="2500"/>
                  <a:buFont typeface="Arial"/>
                  <a:buNone/>
                </a:pPr>
                <a:endParaRPr sz="2500" b="0" i="0" u="none" strike="noStrike" cap="none">
                  <a:solidFill>
                    <a:srgbClr val="000000"/>
                  </a:solidFill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90" name="Google Shape;190;p6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5921439" y="3301192"/>
                <a:ext cx="646125" cy="4911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91" name="Google Shape;191;p6"/>
            <p:cNvSpPr/>
            <p:nvPr/>
          </p:nvSpPr>
          <p:spPr>
            <a:xfrm>
              <a:off x="6918734" y="269552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" sz="25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6359359" y="3088749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" sz="25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6359359" y="2307749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donut</a:t>
              </a:r>
              <a:endPara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4" name="Google Shape;194;p6"/>
            <p:cNvGrpSpPr/>
            <p:nvPr/>
          </p:nvGrpSpPr>
          <p:grpSpPr>
            <a:xfrm>
              <a:off x="5783446" y="2695524"/>
              <a:ext cx="783600" cy="764700"/>
              <a:chOff x="7596996" y="3474324"/>
              <a:chExt cx="783600" cy="764700"/>
            </a:xfrm>
          </p:grpSpPr>
          <p:sp>
            <p:nvSpPr>
              <p:cNvPr id="195" name="Google Shape;195;p6"/>
              <p:cNvSpPr/>
              <p:nvPr/>
            </p:nvSpPr>
            <p:spPr>
              <a:xfrm>
                <a:off x="7596996" y="3474324"/>
                <a:ext cx="783600" cy="764700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600"/>
                  </a:spcAft>
                  <a:buClr>
                    <a:srgbClr val="000000"/>
                  </a:buClr>
                  <a:buSzPts val="2500"/>
                  <a:buFont typeface="Arial"/>
                  <a:buNone/>
                </a:pPr>
                <a:endParaRPr sz="2500" b="0" i="0" u="none" strike="noStrike" cap="none">
                  <a:solidFill>
                    <a:srgbClr val="000000"/>
                  </a:solidFill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96" name="Google Shape;196;p6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7734847" y="3697760"/>
                <a:ext cx="507901" cy="31784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97" name="Google Shape;197;p6"/>
            <p:cNvGrpSpPr/>
            <p:nvPr/>
          </p:nvGrpSpPr>
          <p:grpSpPr>
            <a:xfrm>
              <a:off x="4569371" y="2688149"/>
              <a:ext cx="783600" cy="764700"/>
              <a:chOff x="3788396" y="3932374"/>
              <a:chExt cx="783600" cy="764700"/>
            </a:xfrm>
          </p:grpSpPr>
          <p:sp>
            <p:nvSpPr>
              <p:cNvPr id="198" name="Google Shape;198;p6"/>
              <p:cNvSpPr/>
              <p:nvPr/>
            </p:nvSpPr>
            <p:spPr>
              <a:xfrm>
                <a:off x="3788396" y="3932374"/>
                <a:ext cx="783600" cy="764700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600"/>
                  </a:spcAft>
                  <a:buClr>
                    <a:srgbClr val="000000"/>
                  </a:buClr>
                  <a:buSzPts val="2500"/>
                  <a:buFont typeface="Arial"/>
                  <a:buNone/>
                </a:pPr>
                <a:endParaRPr sz="2500" b="0" i="0" u="none" strike="noStrike" cap="none">
                  <a:solidFill>
                    <a:srgbClr val="000000"/>
                  </a:solidFill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99" name="Google Shape;199;p6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3867474" y="4098876"/>
                <a:ext cx="577174" cy="4251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Ship</a:t>
            </a:r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/>
              <a:t>What does that mean?</a:t>
            </a:r>
            <a:endParaRPr/>
          </a:p>
        </p:txBody>
      </p:sp>
      <p:pic>
        <p:nvPicPr>
          <p:cNvPr id="206" name="Google Shape;20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5325" y="1164647"/>
            <a:ext cx="3019232" cy="3674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a5d06f4341_0_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Ship</a:t>
            </a:r>
            <a:endParaRPr/>
          </a:p>
        </p:txBody>
      </p:sp>
      <p:sp>
        <p:nvSpPr>
          <p:cNvPr id="212" name="Google Shape;212;g2a5d06f4341_0_1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/>
              <a:t>What does that mean?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A large seagoing boat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To cause to be transported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To wishfully regard people or fictional characters to be romantically involved</a:t>
            </a:r>
            <a:endParaRPr/>
          </a:p>
        </p:txBody>
      </p:sp>
      <p:pic>
        <p:nvPicPr>
          <p:cNvPr id="213" name="Google Shape;213;g2a5d06f4341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5325" y="1164647"/>
            <a:ext cx="3019232" cy="3674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Cap</a:t>
            </a:r>
            <a:endParaRPr/>
          </a:p>
        </p:txBody>
      </p:sp>
      <p:sp>
        <p:nvSpPr>
          <p:cNvPr id="219" name="Google Shape;219;p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/>
              <a:t>What does that mean?</a:t>
            </a:r>
            <a:endParaRPr/>
          </a:p>
        </p:txBody>
      </p:sp>
      <p:pic>
        <p:nvPicPr>
          <p:cNvPr id="220" name="Google Shape;220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5300" y="1305047"/>
            <a:ext cx="3361500" cy="2337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702</Words>
  <Application>Microsoft Office PowerPoint</Application>
  <PresentationFormat>On-screen Show (16:9)</PresentationFormat>
  <Paragraphs>141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Noto Sans Symbols</vt:lpstr>
      <vt:lpstr>LEARN theme</vt:lpstr>
      <vt:lpstr>Beowulf Lingo: Decoding the Epic Vibes</vt:lpstr>
      <vt:lpstr>Essential Question</vt:lpstr>
      <vt:lpstr>Learning Objectives</vt:lpstr>
      <vt:lpstr>Honeycomb Harvest</vt:lpstr>
      <vt:lpstr>Example Honeycomb Harvest</vt:lpstr>
      <vt:lpstr>PowerPoint Presentation</vt:lpstr>
      <vt:lpstr>Ship</vt:lpstr>
      <vt:lpstr>Ship</vt:lpstr>
      <vt:lpstr>Cap</vt:lpstr>
      <vt:lpstr>Cap</vt:lpstr>
      <vt:lpstr>Bet</vt:lpstr>
      <vt:lpstr>Bet</vt:lpstr>
      <vt:lpstr>Drip</vt:lpstr>
      <vt:lpstr>Drip</vt:lpstr>
      <vt:lpstr>Flex</vt:lpstr>
      <vt:lpstr>Flex</vt:lpstr>
      <vt:lpstr>Beat</vt:lpstr>
      <vt:lpstr>Beat</vt:lpstr>
      <vt:lpstr>Unknown Vocabulary </vt:lpstr>
      <vt:lpstr>Unknown Vocabulary </vt:lpstr>
      <vt:lpstr>Unknown Vocabulary </vt:lpstr>
      <vt:lpstr>Context Clues</vt:lpstr>
      <vt:lpstr>Denotation</vt:lpstr>
      <vt:lpstr>Connotation</vt:lpstr>
      <vt:lpstr>Known Vocabulary </vt:lpstr>
      <vt:lpstr>Frayer Model</vt:lpstr>
      <vt:lpstr>How am I Feeling? What am I Thinking?</vt:lpstr>
      <vt:lpstr>Quick Write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Beowulf Lingo: Decoding the Epic Vibes</dc:title>
  <dc:creator>Pam</dc:creator>
  <cp:lastModifiedBy>Bracken, Pam</cp:lastModifiedBy>
  <cp:revision>1</cp:revision>
  <dcterms:modified xsi:type="dcterms:W3CDTF">2024-01-09T15:00:54Z</dcterms:modified>
</cp:coreProperties>
</file>