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9" r:id="rId8"/>
    <p:sldId id="261" r:id="rId9"/>
    <p:sldId id="262" r:id="rId10"/>
    <p:sldId id="264" r:id="rId11"/>
    <p:sldId id="263" r:id="rId12"/>
    <p:sldId id="265" r:id="rId13"/>
    <p:sldId id="266" r:id="rId14"/>
    <p:sldId id="268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g4EtkBZ8x1yRyUR+1Pz0QdLQFB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E8B8A9-84BB-4D9B-BD58-A75AA8E201B4}" v="7" dt="2023-11-20T15:24:17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9" d="100"/>
          <a:sy n="109" d="100"/>
        </p:scale>
        <p:origin x="1674" y="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ywellmind.com/piagets-stages-of-cognitive-development-2795457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implypsychology.org/kohlberg.html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6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6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7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d9908066f654727934df7bf4f505b3d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d9908066f654727934df7bf4f505b3d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ca_esv=583408504&amp;rlz=1C1VDKB_enUS1066US1067&amp;q=cognition&amp;si=ALGXSlYl_e3TsZvERASNGAvnwCgj3nonS5JD1mjSXfSgUT-q89G0D0yLjQVbagfyQtLF-IfJryJ2sp05ufq07NvrAHj5q2DMiWZH3F2dxyuokDCQTyusBc8%3D&amp;expnd=1&amp;sa=X&amp;sqi=2&amp;ved=2ahUKEwi7ksTm0MuCAxVjnGoFHfa2AB0Q2v4IegQIDhBK&amp;biw=1536&amp;bih=826&amp;dpr=1.25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google.com/search?q=morality+meaning&amp;sca_esv=583408504&amp;rlz=1C1VDKB_enUS1066US1067&amp;biw=1536&amp;bih=826&amp;ei=zKxXZfjYHK-5qtsPlou30Aw&amp;ved=0ahUKEwj47suD0cuCAxWvnGoFHZbFDcoQ4dUDCBA&amp;uact=5&amp;oq=morality+meaning&amp;gs_lp=Egxnd3Mtd2l6LXNlcnAiEG1vcmFsaXR5IG1lYW5pbmcyERAAGIAEGIoFGLEDGIMBGJECMgYQABgHGB4yBhAAGAcYHjIIEAAYBxgeGAoyBhAAGAcYHjIGEAAYBxgeMgUQABiABDIFEAAYgAQyBRAAGIAEMgYQABgHGB5I0xZQuQZY_hJwAngAkAEAmAFloAGfBqoBAzkuMbgBA8gBAPgBAcICChAAGEcY1gQYsAPCAg0QABiABBiKBRiwAxhDwgINEAAYgAQYigUYsQMYQ8ICChAAGIAEGIoFGEPCAhAQABiABBiKBRixAxiDARhDwgISEAAYgAQYDRixAxiDARhGGPkBwgIpEAAYgAQYDRixAxiDARhGGPkBGJcFGIwFGN0EGEYY9AMY9QMY9gPYAQHCAg0QABiABBgNGLEDGIMB4gMEGAAgQYgGAZAGCroGBggBEAEYEw&amp;sclient=gws-wiz-serp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2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035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4fe94bf57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4fe94bf57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Cherry, K. (2022, December 16). </a:t>
            </a:r>
            <a:r>
              <a:rPr lang="en-US" i="1" dirty="0"/>
              <a:t>What is Piaget’s theory of cognitive development?</a:t>
            </a:r>
            <a:r>
              <a:rPr lang="en-US" dirty="0"/>
              <a:t> </a:t>
            </a:r>
            <a:r>
              <a:rPr lang="en-US" dirty="0" err="1"/>
              <a:t>Verywell</a:t>
            </a:r>
            <a:r>
              <a:rPr lang="en-US" dirty="0"/>
              <a:t> Mind.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https://www.verywellmind.com/piagets-stages-of-cognitive-development-2795457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McLeod, S. (2023, October 24). Kohlberg’s stages of moral development. Simply Psychology.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https://www.simplypsychology.org/kohlberg.html</a:t>
            </a:r>
            <a:r>
              <a:rPr lang="en-US" dirty="0"/>
              <a:t> 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9c4ff7ac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9c4ff7ac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Roundabout conversations. Strategies. Retrieved from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https://learn.k20center.ou.edu/strategy/196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939041f6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939041f6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K20 Center. (n.d.). Roundabout conversations. Strategies. 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https://learn.k20center.ou.edu/strategy/196</a:t>
            </a: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4fe94bf57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4fe94bf57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How am I feeling? What am I thinking?. Strategies. Retrieved from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https://learn.k20center.ou.edu/strategy/187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Commit and toss.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https://learn.k20center.ou.edu/strategy/d9908066f654727934df7bf4f505b3d0</a:t>
            </a:r>
            <a:endParaRPr/>
          </a:p>
        </p:txBody>
      </p:sp>
      <p:sp>
        <p:nvSpPr>
          <p:cNvPr id="111" name="Google Shape;1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Commit and toss.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https://learn.k20center.ou.edu/strategy/d9908066f654727934df7bf4f505b3d0</a:t>
            </a:r>
            <a:endParaRPr/>
          </a:p>
        </p:txBody>
      </p:sp>
      <p:sp>
        <p:nvSpPr>
          <p:cNvPr id="111" name="Google Shape;1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19677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c4ff7ac2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9c4ff7ac2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Oxford Languages. (2023). Cognition.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google.com/search?sca_esv=583408504&amp;rlz=1C1VDKB_enUS1066US1067&amp;q=cognition&amp;si=ALGXSlYl_e3TsZvERASNGAvnwCgj3nonS5JD1mjSXfSgUT-q89G0D0yLjQVbagfyQtLF-IfJryJ2sp05ufq07NvrAHj5q2DMiWZH3F2dxyuokDCQTyusBc8%3D&amp;expnd=1&amp;sa=X&amp;sqi=2&amp;ved=2ahUKEwi7ksTm0MuCAxVjnGoFHfa2AB0Q2v4IegQIDhBK&amp;biw=1536&amp;bih=826&amp;dpr=1.25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Oxford Languages. (2023). Morality.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www.google.com/search?q=morality+meaning&amp;sca_esv=583408504&amp;rlz=1C1VDKB_enUS1066US1067&amp;biw=1536&amp;bih=826&amp;ei=zKxXZfjYHK-5qtsPlou30Aw&amp;ved=0ahUKEwj47suD0cuCAxWvnGoFHZbFDcoQ4dUDCBA&amp;uact=5&amp;oq=morality+meaning&amp;gs_lp=Egxnd3Mtd2l6LXNlcnAiEG1vcmFsaXR5IG1lYW5pbmcyERAAGIAEGIoFGLEDGIMBGJECMgYQABgHGB4yBhAAGAcYHjIIEAAYBxgeGAoyBhAAGAcYHjIGEAAYBxgeMgUQABiABDIFEAAYgAQyBRAAGIAEMgYQABgHGB5I0xZQuQZY_hJwAngAkAEAmAFloAGfBqoBAzkuMbgBA8gBAPgBAcICChAAGEcY1gQYsAPCAg0QABiABBiKBRiwAxhDwgINEAAYgAQYigUYsQMYQ8ICChAAGIAEGIoFGEPCAhAQABiABBiKBRixAxiDARhDwgISEAAYgAQYDRixAxiDARhGGPkBwgIpEAAYgAQYDRixAxiDARhGGPkBGJcFGIwFGN0EGEYY9AMY9QMY9gPYAQHCAg0QABiABBgNGLEDGIMB4gMEGAAgQYgGAZAGCroGBggBEAEYEw&amp;sclient=gws-wiz-serp</a:t>
            </a:r>
            <a:r>
              <a:rPr lang="en-US" dirty="0"/>
              <a:t> 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fe94bf57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4fe94bf57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Paired texts h-chart. Strategies. Retrieved from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https://learn.k20center.ou.edu/strategy/132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4fe94bf57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4fe94bf57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Double Bubble.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https://learn.k20center.ou.edu/strategy/3035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5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7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8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19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0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4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4fe94bf576_0_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Cognitive vs. Moral Development</a:t>
            </a:r>
            <a:endParaRPr dirty="0"/>
          </a:p>
        </p:txBody>
      </p:sp>
      <p:pic>
        <p:nvPicPr>
          <p:cNvPr id="137" name="Google Shape;137;g24fe94bf576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4550" y="1332947"/>
            <a:ext cx="3670459" cy="3674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24fe94bf576_0_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865559"/>
            <a:ext cx="3670459" cy="2608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9c4ff7ac2b_0_0"/>
          <p:cNvSpPr txBox="1">
            <a:spLocks noGrp="1"/>
          </p:cNvSpPr>
          <p:nvPr>
            <p:ph type="body" idx="1"/>
          </p:nvPr>
        </p:nvSpPr>
        <p:spPr>
          <a:xfrm>
            <a:off x="315615" y="1091074"/>
            <a:ext cx="7978877" cy="326854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Half the class forms an inside circle facing </a:t>
            </a:r>
            <a:r>
              <a:rPr lang="en-US" dirty="0">
                <a:solidFill>
                  <a:srgbClr val="F7941E"/>
                </a:solidFill>
              </a:rPr>
              <a:t>right</a:t>
            </a:r>
            <a:r>
              <a:rPr lang="en-US" dirty="0"/>
              <a:t>.                   The other half forms an outside circle facing </a:t>
            </a:r>
            <a:r>
              <a:rPr lang="en-US" dirty="0">
                <a:solidFill>
                  <a:srgbClr val="27AAE1"/>
                </a:solidFill>
              </a:rPr>
              <a:t>left</a:t>
            </a:r>
            <a:r>
              <a:rPr lang="en-US" dirty="0"/>
              <a:t>.</a:t>
            </a:r>
            <a:endParaRPr dirty="0">
              <a:solidFill>
                <a:srgbClr val="910D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As the music plays, walk in the direction you are facing.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When the music stops, turn and introduce yourself to the person closest to you from the other circle.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 Share your response to the question.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 Repeat. </a:t>
            </a:r>
            <a:endParaRPr dirty="0"/>
          </a:p>
        </p:txBody>
      </p:sp>
      <p:sp>
        <p:nvSpPr>
          <p:cNvPr id="151" name="Google Shape;151;g29c4ff7ac2b_0_0"/>
          <p:cNvSpPr txBox="1">
            <a:spLocks noGrp="1"/>
          </p:cNvSpPr>
          <p:nvPr>
            <p:ph type="title"/>
          </p:nvPr>
        </p:nvSpPr>
        <p:spPr>
          <a:xfrm>
            <a:off x="457200" y="159764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Roundabout Conversations</a:t>
            </a:r>
            <a:endParaRPr dirty="0"/>
          </a:p>
        </p:txBody>
      </p:sp>
      <p:pic>
        <p:nvPicPr>
          <p:cNvPr id="152" name="Google Shape;152;g29c4ff7ac2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6411" y="240739"/>
            <a:ext cx="1552850" cy="15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939041f690_0_0"/>
          <p:cNvSpPr/>
          <p:nvPr/>
        </p:nvSpPr>
        <p:spPr>
          <a:xfrm>
            <a:off x="1336800" y="1930274"/>
            <a:ext cx="5036100" cy="2113273"/>
          </a:xfrm>
          <a:prstGeom prst="roundRect">
            <a:avLst>
              <a:gd name="adj" fmla="val 16667"/>
            </a:avLst>
          </a:prstGeom>
          <a:solidFill>
            <a:srgbClr val="BED7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2939041f690_0_0"/>
          <p:cNvSpPr txBox="1">
            <a:spLocks noGrp="1"/>
          </p:cNvSpPr>
          <p:nvPr>
            <p:ph type="body" idx="1"/>
          </p:nvPr>
        </p:nvSpPr>
        <p:spPr>
          <a:xfrm>
            <a:off x="457200" y="1446709"/>
            <a:ext cx="8189100" cy="69375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When the music stops, talk about the following question: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g2939041f690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Roundabout Conversations</a:t>
            </a:r>
            <a:endParaRPr dirty="0"/>
          </a:p>
        </p:txBody>
      </p:sp>
      <p:sp>
        <p:nvSpPr>
          <p:cNvPr id="161" name="Google Shape;161;g2939041f690_0_0"/>
          <p:cNvSpPr txBox="1"/>
          <p:nvPr/>
        </p:nvSpPr>
        <p:spPr>
          <a:xfrm>
            <a:off x="1322074" y="1923044"/>
            <a:ext cx="5036100" cy="210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Question 1</a:t>
            </a:r>
            <a:endParaRPr sz="2400" b="1" dirty="0">
              <a:solidFill>
                <a:srgbClr val="910D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know the difference between right and wrong?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61;g2939041f690_0_0">
            <a:extLst>
              <a:ext uri="{FF2B5EF4-FFF2-40B4-BE49-F238E27FC236}">
                <a16:creationId xmlns:a16="http://schemas.microsoft.com/office/drawing/2014/main" id="{81EF4310-26CE-0683-B2F5-D4DD80B43811}"/>
              </a:ext>
            </a:extLst>
          </p:cNvPr>
          <p:cNvSpPr txBox="1"/>
          <p:nvPr/>
        </p:nvSpPr>
        <p:spPr>
          <a:xfrm>
            <a:off x="1324550" y="1919705"/>
            <a:ext cx="5036100" cy="2113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Question 2</a:t>
            </a:r>
            <a:endParaRPr sz="2400" b="1" dirty="0">
              <a:solidFill>
                <a:srgbClr val="910D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spcBef>
                <a:spcPts val="520"/>
              </a:spcBef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 your thought process when making a distinction between what you feel is right or wrong?</a:t>
            </a:r>
          </a:p>
        </p:txBody>
      </p:sp>
      <p:sp>
        <p:nvSpPr>
          <p:cNvPr id="6" name="Google Shape;161;g2939041f690_0_0">
            <a:extLst>
              <a:ext uri="{FF2B5EF4-FFF2-40B4-BE49-F238E27FC236}">
                <a16:creationId xmlns:a16="http://schemas.microsoft.com/office/drawing/2014/main" id="{6EAB2B1C-AD8B-F147-33CD-CC8CB42B7BC1}"/>
              </a:ext>
            </a:extLst>
          </p:cNvPr>
          <p:cNvSpPr txBox="1"/>
          <p:nvPr/>
        </p:nvSpPr>
        <p:spPr>
          <a:xfrm>
            <a:off x="1323800" y="1924989"/>
            <a:ext cx="5036100" cy="2113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Question 3</a:t>
            </a:r>
            <a:endParaRPr sz="2400" b="1" dirty="0">
              <a:solidFill>
                <a:srgbClr val="910D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spcBef>
                <a:spcPts val="520"/>
              </a:spcBef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prefer to learn something new? (theoretical knowledge vs practical experience) </a:t>
            </a:r>
          </a:p>
        </p:txBody>
      </p:sp>
      <p:sp>
        <p:nvSpPr>
          <p:cNvPr id="7" name="Google Shape;161;g2939041f690_0_0">
            <a:extLst>
              <a:ext uri="{FF2B5EF4-FFF2-40B4-BE49-F238E27FC236}">
                <a16:creationId xmlns:a16="http://schemas.microsoft.com/office/drawing/2014/main" id="{9891D2C6-2F1E-FC8D-CC42-FB255EB0F38E}"/>
              </a:ext>
            </a:extLst>
          </p:cNvPr>
          <p:cNvSpPr txBox="1"/>
          <p:nvPr/>
        </p:nvSpPr>
        <p:spPr>
          <a:xfrm>
            <a:off x="1329925" y="1919705"/>
            <a:ext cx="5036100" cy="220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Question 4</a:t>
            </a:r>
            <a:endParaRPr sz="2400" b="1" dirty="0">
              <a:solidFill>
                <a:srgbClr val="910D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spcBef>
                <a:spcPts val="520"/>
              </a:spcBef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factors do you consider when you are getting dressed for school? </a:t>
            </a:r>
          </a:p>
        </p:txBody>
      </p:sp>
      <p:pic>
        <p:nvPicPr>
          <p:cNvPr id="2" name="Google Shape;152;g29c4ff7ac2b_0_0">
            <a:extLst>
              <a:ext uri="{FF2B5EF4-FFF2-40B4-BE49-F238E27FC236}">
                <a16:creationId xmlns:a16="http://schemas.microsoft.com/office/drawing/2014/main" id="{F8A1EB29-3152-CA21-69F8-ED331384D47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0419" y="131011"/>
            <a:ext cx="1552850" cy="15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1" grpId="1"/>
      <p:bldP spid="3" grpId="0"/>
      <p:bldP spid="3" grpId="1"/>
      <p:bldP spid="6" grpId="0"/>
      <p:bldP spid="6" grpId="1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4fe94bf576_0_2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Write responses to the following: </a:t>
            </a:r>
          </a:p>
          <a:p>
            <a:pPr indent="-457200"/>
            <a:r>
              <a:rPr lang="en-US" dirty="0"/>
              <a:t>How would you describe your understanding of how the human mind learns to perform vital functions and to make moral decisions?</a:t>
            </a:r>
          </a:p>
          <a:p>
            <a:pPr indent="-457200"/>
            <a:r>
              <a:rPr lang="en-US" dirty="0"/>
              <a:t>How do you think this knowledge could be beneficial for your life as you grow older?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74" name="Google Shape;174;g24fe94bf576_0_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/>
              <a:t>How Am I Feeling? What Am I Thinking? </a:t>
            </a:r>
            <a:endParaRPr sz="3400" dirty="0"/>
          </a:p>
        </p:txBody>
      </p:sp>
      <p:pic>
        <p:nvPicPr>
          <p:cNvPr id="175" name="Google Shape;175;g24fe94bf576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4194" y="307247"/>
            <a:ext cx="1413803" cy="1301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Budding Brains</a:t>
            </a:r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Cognitive and Moral Development</a:t>
            </a:r>
            <a:endParaRPr dirty="0"/>
          </a:p>
        </p:txBody>
      </p:sp>
      <p:pic>
        <p:nvPicPr>
          <p:cNvPr id="96" name="Google Shape;9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4725" y="1147701"/>
            <a:ext cx="2351524" cy="23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does the human mind learn to perform vital functions and make moral decisions?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530350" y="6446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530350" y="2028499"/>
            <a:ext cx="8063400" cy="257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20000"/>
          </a:bodyPr>
          <a:lstStyle/>
          <a:p>
            <a:pPr marL="457200" lvl="0" indent="-3959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400" dirty="0"/>
              <a:t>Compare Piaget’s Theory of Cognitive Development to Kohlberg’s Theory of Moral Development.</a:t>
            </a:r>
            <a:endParaRPr sz="3400" dirty="0"/>
          </a:p>
          <a:p>
            <a:pPr marL="457200" lvl="0" indent="-3959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400" dirty="0"/>
              <a:t>Discuss how your own mind and sense of morality will continue to develop as you become older. </a:t>
            </a:r>
            <a:endParaRPr sz="3400" dirty="0"/>
          </a:p>
          <a:p>
            <a:pPr marL="398463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Commit and Toss</a:t>
            </a:r>
            <a:endParaRPr dirty="0"/>
          </a:p>
        </p:txBody>
      </p:sp>
      <p:sp>
        <p:nvSpPr>
          <p:cNvPr id="114" name="Google Shape;114;p8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5512004" cy="211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Write a response to the following question: </a:t>
            </a:r>
          </a:p>
          <a:p>
            <a:pPr marL="977900" lvl="1" indent="-457200">
              <a:spcBef>
                <a:spcPts val="0"/>
              </a:spcBef>
              <a:buSzPts val="2600"/>
              <a:buFont typeface="Wingdings" panose="05000000000000000000" pitchFamily="2" charset="2"/>
              <a:buChar char="§"/>
            </a:pPr>
            <a:r>
              <a:rPr lang="en-US" sz="2600" i="1" dirty="0"/>
              <a:t>How do people learn?</a:t>
            </a:r>
          </a:p>
        </p:txBody>
      </p:sp>
      <p:pic>
        <p:nvPicPr>
          <p:cNvPr id="115" name="Google Shape;11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204" y="866138"/>
            <a:ext cx="2841955" cy="323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Commit and Toss</a:t>
            </a:r>
            <a:endParaRPr dirty="0"/>
          </a:p>
        </p:txBody>
      </p:sp>
      <p:sp>
        <p:nvSpPr>
          <p:cNvPr id="114" name="Google Shape;114;p8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5512004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5778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 startAt="2"/>
            </a:pPr>
            <a:r>
              <a:rPr lang="en-US" dirty="0"/>
              <a:t>Crumple up your paper. </a:t>
            </a:r>
            <a:endParaRPr dirty="0"/>
          </a:p>
          <a:p>
            <a:pPr marL="5778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 startAt="2"/>
            </a:pPr>
            <a:r>
              <a:rPr lang="en-US" dirty="0"/>
              <a:t>Toss your paper. </a:t>
            </a:r>
            <a:endParaRPr dirty="0"/>
          </a:p>
          <a:p>
            <a:pPr marL="5778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 startAt="2"/>
            </a:pPr>
            <a:r>
              <a:rPr lang="en-US" dirty="0"/>
              <a:t>Collect a different paper and read your classmate’s response. </a:t>
            </a:r>
            <a:endParaRPr dirty="0"/>
          </a:p>
          <a:p>
            <a:pPr marL="5778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 startAt="2"/>
            </a:pPr>
            <a:r>
              <a:rPr lang="en-US" dirty="0"/>
              <a:t>Share out and discuss. </a:t>
            </a:r>
            <a:endParaRPr dirty="0"/>
          </a:p>
          <a:p>
            <a:pPr marL="5778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 startAt="2"/>
            </a:pPr>
            <a:r>
              <a:rPr lang="en-US" dirty="0"/>
              <a:t>Repeat. </a:t>
            </a:r>
            <a:endParaRPr dirty="0"/>
          </a:p>
        </p:txBody>
      </p:sp>
      <p:pic>
        <p:nvPicPr>
          <p:cNvPr id="115" name="Google Shape;11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204" y="866138"/>
            <a:ext cx="2841955" cy="3230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657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9c4ff7ac2b_0_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Key Terms</a:t>
            </a:r>
            <a:endParaRPr dirty="0"/>
          </a:p>
        </p:txBody>
      </p:sp>
      <p:sp>
        <p:nvSpPr>
          <p:cNvPr id="121" name="Google Shape;121;g29c4ff7ac2b_0_17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Cognition	</a:t>
            </a:r>
            <a:endParaRPr/>
          </a:p>
        </p:txBody>
      </p:sp>
      <p:sp>
        <p:nvSpPr>
          <p:cNvPr id="122" name="Google Shape;122;g29c4ff7ac2b_0_17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Morality</a:t>
            </a:r>
            <a:endParaRPr/>
          </a:p>
        </p:txBody>
      </p:sp>
      <p:sp>
        <p:nvSpPr>
          <p:cNvPr id="123" name="Google Shape;123;g29c4ff7ac2b_0_17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“Cognition can refer to any mental action or process that allows the brain to acquire knowledge and understanding through thoughts, experiences, and senses” (Oxford Languages). </a:t>
            </a:r>
            <a:endParaRPr dirty="0"/>
          </a:p>
        </p:txBody>
      </p:sp>
      <p:sp>
        <p:nvSpPr>
          <p:cNvPr id="124" name="Google Shape;124;g29c4ff7ac2b_0_17"/>
          <p:cNvSpPr txBox="1">
            <a:spLocks noGrp="1"/>
          </p:cNvSpPr>
          <p:nvPr>
            <p:ph type="body" idx="4"/>
          </p:nvPr>
        </p:nvSpPr>
        <p:spPr>
          <a:xfrm>
            <a:off x="4630140" y="1899967"/>
            <a:ext cx="4044861" cy="2715227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“Principles concerning the distinction between right and wrong or good and bad behavior” (Oxford Languages).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4fe94bf576_0_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8131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Read your assigned article.</a:t>
            </a:r>
            <a:endParaRPr dirty="0"/>
          </a:p>
          <a:p>
            <a:pPr marL="457200" lvl="0" indent="-38131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Summarize the main points on your side of the H-Chart.</a:t>
            </a:r>
            <a:endParaRPr dirty="0"/>
          </a:p>
          <a:p>
            <a:pPr marL="457200" lvl="0" indent="-38131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Then discuss what you read with your partner.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the middle of the H-Chart, respond to the following question:</a:t>
            </a:r>
            <a:endParaRPr dirty="0"/>
          </a:p>
          <a:p>
            <a:pPr marL="914400" lvl="1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16" dirty="0"/>
              <a:t>How does the human mind learn to perform vital functions and make moral decisions?</a:t>
            </a:r>
            <a:endParaRPr sz="2216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g24fe94bf576_0_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Paired Texts H-Chart </a:t>
            </a:r>
            <a:endParaRPr dirty="0"/>
          </a:p>
        </p:txBody>
      </p:sp>
      <p:pic>
        <p:nvPicPr>
          <p:cNvPr id="131" name="Google Shape;131;g24fe94bf576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2600" y="0"/>
            <a:ext cx="1623200" cy="16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4fe94bf576_0_13"/>
          <p:cNvSpPr txBox="1">
            <a:spLocks noGrp="1"/>
          </p:cNvSpPr>
          <p:nvPr>
            <p:ph type="body" idx="1"/>
          </p:nvPr>
        </p:nvSpPr>
        <p:spPr>
          <a:xfrm>
            <a:off x="244825" y="1333769"/>
            <a:ext cx="8521708" cy="317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With your partner, create a Double Bubble Map comparing Piaget’s and Kohlberg’s works. </a:t>
            </a:r>
            <a:endParaRPr dirty="0"/>
          </a:p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SzPts val="2400"/>
              <a:buAutoNum type="arabicPeriod"/>
            </a:pPr>
            <a:r>
              <a:rPr lang="en-US" dirty="0"/>
              <a:t>On one side, write down main ideas from Piaget’s cognitive development concepts. 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dirty="0"/>
              <a:t>On the other side, write down main ideas from Kohlberg's moral development concepts. 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dirty="0"/>
              <a:t>In the middle, write about what both have in common. </a:t>
            </a:r>
            <a:endParaRPr dirty="0"/>
          </a:p>
        </p:txBody>
      </p:sp>
      <p:sp>
        <p:nvSpPr>
          <p:cNvPr id="144" name="Google Shape;144;g24fe94bf576_0_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Double Bubble Map</a:t>
            </a:r>
            <a:endParaRPr dirty="0"/>
          </a:p>
        </p:txBody>
      </p:sp>
      <p:pic>
        <p:nvPicPr>
          <p:cNvPr id="3" name="Picture 2" descr="A spider and bats in circles&#10;&#10;Description automatically generated with medium confidence">
            <a:extLst>
              <a:ext uri="{FF2B5EF4-FFF2-40B4-BE49-F238E27FC236}">
                <a16:creationId xmlns:a16="http://schemas.microsoft.com/office/drawing/2014/main" id="{87A822CB-A8EC-2B8C-B82F-4ECD08EC4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786" y="-166700"/>
            <a:ext cx="2281747" cy="22817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879</Words>
  <Application>Microsoft Office PowerPoint</Application>
  <PresentationFormat>On-screen Show (16:9)</PresentationFormat>
  <Paragraphs>66</Paragraphs>
  <Slides>13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Noto Sans Symbols</vt:lpstr>
      <vt:lpstr>Wingdings</vt:lpstr>
      <vt:lpstr>LEARN theme</vt:lpstr>
      <vt:lpstr>LEARN theme</vt:lpstr>
      <vt:lpstr>PowerPoint Presentation</vt:lpstr>
      <vt:lpstr>Budding Brains</vt:lpstr>
      <vt:lpstr>Essential Question</vt:lpstr>
      <vt:lpstr>Lesson Objectives</vt:lpstr>
      <vt:lpstr>Commit and Toss</vt:lpstr>
      <vt:lpstr>Commit and Toss</vt:lpstr>
      <vt:lpstr>Key Terms</vt:lpstr>
      <vt:lpstr>Paired Texts H-Chart </vt:lpstr>
      <vt:lpstr>Double Bubble Map</vt:lpstr>
      <vt:lpstr>Cognitive vs. Moral Development</vt:lpstr>
      <vt:lpstr>Roundabout Conversations</vt:lpstr>
      <vt:lpstr>Roundabout Conversations</vt:lpstr>
      <vt:lpstr>How Am I Feeling? What Am I Thinking?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 Willems</dc:creator>
  <cp:lastModifiedBy>McLeod Porter, Delma</cp:lastModifiedBy>
  <cp:revision>4</cp:revision>
  <dcterms:modified xsi:type="dcterms:W3CDTF">2023-12-01T16:44:00Z</dcterms:modified>
</cp:coreProperties>
</file>