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43"/>
  </p:notesMasterIdLst>
  <p:sldIdLst>
    <p:sldId id="276" r:id="rId2"/>
    <p:sldId id="256" r:id="rId3"/>
    <p:sldId id="274" r:id="rId4"/>
    <p:sldId id="275" r:id="rId5"/>
    <p:sldId id="273" r:id="rId6"/>
    <p:sldId id="282" r:id="rId7"/>
    <p:sldId id="333" r:id="rId8"/>
    <p:sldId id="334" r:id="rId9"/>
    <p:sldId id="295" r:id="rId10"/>
    <p:sldId id="301" r:id="rId11"/>
    <p:sldId id="296" r:id="rId12"/>
    <p:sldId id="297" r:id="rId13"/>
    <p:sldId id="309" r:id="rId14"/>
    <p:sldId id="302" r:id="rId15"/>
    <p:sldId id="310" r:id="rId16"/>
    <p:sldId id="303" r:id="rId17"/>
    <p:sldId id="311" r:id="rId18"/>
    <p:sldId id="335" r:id="rId19"/>
    <p:sldId id="315" r:id="rId20"/>
    <p:sldId id="314" r:id="rId21"/>
    <p:sldId id="336" r:id="rId22"/>
    <p:sldId id="316" r:id="rId23"/>
    <p:sldId id="337" r:id="rId24"/>
    <p:sldId id="338" r:id="rId25"/>
    <p:sldId id="339" r:id="rId26"/>
    <p:sldId id="318" r:id="rId27"/>
    <p:sldId id="317" r:id="rId28"/>
    <p:sldId id="319" r:id="rId29"/>
    <p:sldId id="321" r:id="rId30"/>
    <p:sldId id="320" r:id="rId31"/>
    <p:sldId id="322" r:id="rId32"/>
    <p:sldId id="323" r:id="rId33"/>
    <p:sldId id="286" r:id="rId34"/>
    <p:sldId id="287" r:id="rId35"/>
    <p:sldId id="288" r:id="rId36"/>
    <p:sldId id="325" r:id="rId37"/>
    <p:sldId id="326" r:id="rId38"/>
    <p:sldId id="327" r:id="rId39"/>
    <p:sldId id="328" r:id="rId40"/>
    <p:sldId id="329" r:id="rId41"/>
    <p:sldId id="330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02"/>
  </p:normalViewPr>
  <p:slideViewPr>
    <p:cSldViewPr snapToGrid="0" snapToObjects="1">
      <p:cViewPr varScale="1">
        <p:scale>
          <a:sx n="154" d="100"/>
          <a:sy n="154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FF94A7DA-871E-491F-BD30-26502C41BD0F}"/>
    <pc:docChg chg="custSel modSld">
      <pc:chgData name="Bracken, Pam" userId="f3aa402d-8a3c-4841-b939-af5e5b41e404" providerId="ADAL" clId="{FF94A7DA-871E-491F-BD30-26502C41BD0F}" dt="2023-12-20T16:41:20.850" v="9" actId="20577"/>
      <pc:docMkLst>
        <pc:docMk/>
      </pc:docMkLst>
      <pc:sldChg chg="modSp mod">
        <pc:chgData name="Bracken, Pam" userId="f3aa402d-8a3c-4841-b939-af5e5b41e404" providerId="ADAL" clId="{FF94A7DA-871E-491F-BD30-26502C41BD0F}" dt="2023-12-20T16:35:47.358" v="0" actId="20577"/>
        <pc:sldMkLst>
          <pc:docMk/>
          <pc:sldMk cId="3231266614" sldId="318"/>
        </pc:sldMkLst>
        <pc:spChg chg="mod">
          <ac:chgData name="Bracken, Pam" userId="f3aa402d-8a3c-4841-b939-af5e5b41e404" providerId="ADAL" clId="{FF94A7DA-871E-491F-BD30-26502C41BD0F}" dt="2023-12-20T16:35:47.358" v="0" actId="20577"/>
          <ac:spMkLst>
            <pc:docMk/>
            <pc:sldMk cId="3231266614" sldId="318"/>
            <ac:spMk id="20" creationId="{F1228430-A5CD-4C5D-A779-1E4F20C15B02}"/>
          </ac:spMkLst>
        </pc:spChg>
      </pc:sldChg>
      <pc:sldChg chg="modSp mod">
        <pc:chgData name="Bracken, Pam" userId="f3aa402d-8a3c-4841-b939-af5e5b41e404" providerId="ADAL" clId="{FF94A7DA-871E-491F-BD30-26502C41BD0F}" dt="2023-12-20T16:40:32.850" v="8" actId="115"/>
        <pc:sldMkLst>
          <pc:docMk/>
          <pc:sldMk cId="492022294" sldId="323"/>
        </pc:sldMkLst>
        <pc:spChg chg="mod">
          <ac:chgData name="Bracken, Pam" userId="f3aa402d-8a3c-4841-b939-af5e5b41e404" providerId="ADAL" clId="{FF94A7DA-871E-491F-BD30-26502C41BD0F}" dt="2023-12-20T16:40:32.850" v="8" actId="115"/>
          <ac:spMkLst>
            <pc:docMk/>
            <pc:sldMk cId="492022294" sldId="323"/>
            <ac:spMk id="20" creationId="{F1228430-A5CD-4C5D-A779-1E4F20C15B02}"/>
          </ac:spMkLst>
        </pc:spChg>
      </pc:sldChg>
      <pc:sldChg chg="modSp mod">
        <pc:chgData name="Bracken, Pam" userId="f3aa402d-8a3c-4841-b939-af5e5b41e404" providerId="ADAL" clId="{FF94A7DA-871E-491F-BD30-26502C41BD0F}" dt="2023-12-20T16:41:20.850" v="9" actId="20577"/>
        <pc:sldMkLst>
          <pc:docMk/>
          <pc:sldMk cId="3235962488" sldId="328"/>
        </pc:sldMkLst>
        <pc:spChg chg="mod">
          <ac:chgData name="Bracken, Pam" userId="f3aa402d-8a3c-4841-b939-af5e5b41e404" providerId="ADAL" clId="{FF94A7DA-871E-491F-BD30-26502C41BD0F}" dt="2023-12-20T16:41:20.850" v="9" actId="20577"/>
          <ac:spMkLst>
            <pc:docMk/>
            <pc:sldMk cId="3235962488" sldId="328"/>
            <ac:spMk id="20" creationId="{F1228430-A5CD-4C5D-A779-1E4F20C15B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2VHRShyG44tA3TV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fJvuvFWH3vJ3B0z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fJvuvFWH3vJ3B0z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fJvuvFWH3vJ3B0z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fJvuvFWH3vJ3B0z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fJvuvFWH3vJ3B0z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fJvuvFWH3vJ3B0z9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2VHRShyG44tA3TV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2VHRShyG44tA3TV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2VHRShyG44tA3TV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K20 Center 3 minute timer.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https://youtu.be/iISP02KPau0?si=2VHRShyG44tA3TV9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37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How Am I Feeling? What Am I Thinking?.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24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48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14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2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Appointment Clocks.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Strategies.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://learn.k20center.ou.edu/strategy/124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 5 minute timer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https://youtu.be/EVS_yYQoLJg?si=fJvuvFWH3vJ3B0z9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8353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Appointment Clocks.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Strategies.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://learn.k20center.ou.edu/strategy/124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 5 minute timer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https://youtu.be/EVS_yYQoLJg?si=fJvuvFWH3vJ3B0z9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5293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Appointment Clocks.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Strategies.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://learn.k20center.ou.edu/strategy/124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 5 minute timer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https://youtu.be/EVS_yYQoLJg?si=fJvuvFWH3vJ3B0z9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6784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Appointment Clocks.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Strategies.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://learn.k20center.ou.edu/strategy/124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 5 minute timer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https://youtu.be/EVS_yYQoLJg?si=fJvuvFWH3vJ3B0z9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244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(2021, September 21). K20 Center 5 minute timer. [Video]. YouTube.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https://youtu.be/EVS_yYQoLJg?si=fJvuvFWH3vJ3B0z9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58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 5 minute timer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https://youtu.be/EVS_yYQoLJg?si=fJvuvFWH3vJ3B0z9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4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5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4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K20 Center 3 minute timer.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https://youtu.be/iISP02KPau0?si=2VHRShyG44tA3TV9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9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8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K20 Center 3 minute timer.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https://youtu.be/iISP02KPau0?si=2VHRShyG44tA3TV9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3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Expert Stay and Stray.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https://learn.k20center.ou.edu/strategy/2650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K20 Center 3 minute timer.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https://youtu.be/iISP02KPau0?si=2VHRShyG44tA3TV9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ISP02KPau0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youtu.be/iISP02KPau0?si=2VHRShyG44tA3TV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ISP02KPau0?feature=oembed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s://youtu.be/iISP02KPau0?si=2VHRShyG44tA3TV9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ISP02KPau0?feature=oembed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s://youtu.be/iISP02KPau0?si=2VHRShyG44tA3TV9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ISP02KPau0?feature=oembed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s://youtu.be/iISP02KPau0?si=2VHRShyG44tA3TV9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hyperlink" Target="https://youtu.be/EVS_yYQoLJg?si=fJvuvFWH3vJ3B0z9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hyperlink" Target="https://youtu.be/EVS_yYQoLJg?si=fJvuvFWH3vJ3B0z9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hyperlink" Target="https://youtu.be/EVS_yYQoLJg?si=fJvuvFWH3vJ3B0z9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hyperlink" Target="https://youtu.be/EVS_yYQoLJg?si=fJvuvFWH3vJ3B0z9" TargetMode="Externa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3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2.wmf"/><Relationship Id="rId3" Type="http://schemas.openxmlformats.org/officeDocument/2006/relationships/image" Target="../media/image38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3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1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GI8PX4UbNI?si=adc05i6NdkuEPQwF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GI8PX4UbNI?feature=oembed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hyperlink" Target="https://youtu.be/EVS_yYQoLJg?si=fJvuvFWH3vJ3B0z9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Expert Stay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All students with assigned</a:t>
            </a:r>
            <a:br>
              <a:rPr lang="en-US" dirty="0"/>
            </a:br>
            <a:r>
              <a:rPr lang="en-US" dirty="0"/>
              <a:t>number 1, stay at your posters. Be ready to </a:t>
            </a:r>
            <a:br>
              <a:rPr lang="en-US" dirty="0"/>
            </a:br>
            <a:r>
              <a:rPr lang="en-US" dirty="0"/>
              <a:t>present and answer questions.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Stray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Everyone else, move to the next poster to listen and learn and be ready to be the next </a:t>
            </a:r>
            <a:r>
              <a:rPr lang="en-US" b="1" i="1" dirty="0"/>
              <a:t>expert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Stray: Round 1</a:t>
            </a:r>
          </a:p>
        </p:txBody>
      </p:sp>
      <p:pic>
        <p:nvPicPr>
          <p:cNvPr id="2" name="Picture 1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A4E9D821-9B02-1F80-8D93-B48ABDE1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Experts, present your work and </a:t>
            </a:r>
            <a:br>
              <a:rPr lang="en-US" dirty="0"/>
            </a:br>
            <a:r>
              <a:rPr lang="en-US" dirty="0"/>
              <a:t>steps to your new audience.</a:t>
            </a:r>
          </a:p>
          <a:p>
            <a:r>
              <a:rPr lang="en-US" dirty="0"/>
              <a:t>Everyone else, pay attention and ask questions as needed.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Stray: Round 1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D11802DA-4B35-D533-A693-29E011A35807}"/>
              </a:ext>
            </a:extLst>
          </p:cNvPr>
          <p:cNvSpPr txBox="1">
            <a:spLocks/>
          </p:cNvSpPr>
          <p:nvPr/>
        </p:nvSpPr>
        <p:spPr>
          <a:xfrm>
            <a:off x="457200" y="4472725"/>
            <a:ext cx="8229600" cy="5029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3-Minute Timer</a:t>
            </a:r>
            <a:endParaRPr lang="en-US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9B12F203-A5FF-EA45-93F2-86CD461E0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  <p:pic>
        <p:nvPicPr>
          <p:cNvPr id="7" name="Online Media 6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5C1E4981-C06A-DAAB-0BD7-B63E16FC5D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302000" y="300841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Expert Stay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All students with assigned</a:t>
            </a:r>
            <a:br>
              <a:rPr lang="en-US" dirty="0"/>
            </a:br>
            <a:r>
              <a:rPr lang="en-US" dirty="0"/>
              <a:t>number 4, stay at the posters you are at.</a:t>
            </a:r>
            <a:br>
              <a:rPr lang="en-US" dirty="0"/>
            </a:br>
            <a:r>
              <a:rPr lang="en-US" dirty="0"/>
              <a:t>Be ready to present and answer questions.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Stray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Everyone else, move to the next poster to listen and learn and be ready to be the next </a:t>
            </a:r>
            <a:r>
              <a:rPr lang="en-US" b="1" i="1" dirty="0"/>
              <a:t>expert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Stray: Round 2</a:t>
            </a:r>
          </a:p>
        </p:txBody>
      </p:sp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5E9CCD9F-0F34-7A1A-F42F-3491DCDB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Experts, present your work and </a:t>
            </a:r>
            <a:br>
              <a:rPr lang="en-US" dirty="0"/>
            </a:br>
            <a:r>
              <a:rPr lang="en-US" dirty="0"/>
              <a:t>steps to your new audience.</a:t>
            </a:r>
          </a:p>
          <a:p>
            <a:r>
              <a:rPr lang="en-US" dirty="0"/>
              <a:t>Everyone else, pay attention and ask questions as needed.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Stray: Round 2</a:t>
            </a:r>
          </a:p>
        </p:txBody>
      </p:sp>
      <p:pic>
        <p:nvPicPr>
          <p:cNvPr id="6" name="Picture 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9B12F203-A5FF-EA45-93F2-86CD461E0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9D4D5DB6-FD72-220E-B065-4B9E0EEC6526}"/>
              </a:ext>
            </a:extLst>
          </p:cNvPr>
          <p:cNvSpPr txBox="1">
            <a:spLocks/>
          </p:cNvSpPr>
          <p:nvPr/>
        </p:nvSpPr>
        <p:spPr>
          <a:xfrm>
            <a:off x="457200" y="4472725"/>
            <a:ext cx="8229600" cy="5029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Minute Timer</a:t>
            </a:r>
            <a:endParaRPr lang="en-US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pic>
        <p:nvPicPr>
          <p:cNvPr id="7" name="Online Media 6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7A224CFE-41DB-72A2-874F-5913315991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302000" y="300841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Expert Stay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All students with assigned</a:t>
            </a:r>
            <a:br>
              <a:rPr lang="en-US" dirty="0"/>
            </a:br>
            <a:r>
              <a:rPr lang="en-US" dirty="0"/>
              <a:t>number 2, stay at the posters you are at.</a:t>
            </a:r>
            <a:br>
              <a:rPr lang="en-US" dirty="0"/>
            </a:br>
            <a:r>
              <a:rPr lang="en-US" dirty="0"/>
              <a:t>Be ready to present and answer questions.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Stray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Everyone else, move to the next poster to listen and learn and be ready to be the next </a:t>
            </a:r>
            <a:r>
              <a:rPr lang="en-US" b="1" i="1" dirty="0"/>
              <a:t>expert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Stray: Round 3</a:t>
            </a:r>
          </a:p>
        </p:txBody>
      </p:sp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5E9CCD9F-0F34-7A1A-F42F-3491DCDB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Experts, present your work and </a:t>
            </a:r>
            <a:br>
              <a:rPr lang="en-US" dirty="0"/>
            </a:br>
            <a:r>
              <a:rPr lang="en-US" dirty="0"/>
              <a:t>steps to your new audience.</a:t>
            </a:r>
          </a:p>
          <a:p>
            <a:r>
              <a:rPr lang="en-US" dirty="0"/>
              <a:t>Everyone else, pay attention and ask questions as needed.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Stray: Round 3</a:t>
            </a:r>
          </a:p>
        </p:txBody>
      </p:sp>
      <p:pic>
        <p:nvPicPr>
          <p:cNvPr id="6" name="Picture 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9B12F203-A5FF-EA45-93F2-86CD461E0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C068B5A7-E2AF-0A21-88F4-4AB4CDAA23EB}"/>
              </a:ext>
            </a:extLst>
          </p:cNvPr>
          <p:cNvSpPr txBox="1">
            <a:spLocks/>
          </p:cNvSpPr>
          <p:nvPr/>
        </p:nvSpPr>
        <p:spPr>
          <a:xfrm>
            <a:off x="457200" y="4472725"/>
            <a:ext cx="8229600" cy="5029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Minute Timer</a:t>
            </a:r>
            <a:endParaRPr lang="en-US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pic>
        <p:nvPicPr>
          <p:cNvPr id="2" name="Online Media 6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8A88AB6D-274B-1F06-D80C-D48B0FC142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302000" y="300841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Expert Stay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All students with assigned</a:t>
            </a:r>
            <a:br>
              <a:rPr lang="en-US" dirty="0"/>
            </a:br>
            <a:r>
              <a:rPr lang="en-US" dirty="0"/>
              <a:t>number 3, stay at the posters you are at.</a:t>
            </a:r>
            <a:br>
              <a:rPr lang="en-US" dirty="0"/>
            </a:br>
            <a:r>
              <a:rPr lang="en-US" dirty="0"/>
              <a:t>Be ready to present and answer questions.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Stray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Everyone else, move to the next poster to listen and learn and be ready to be the next </a:t>
            </a:r>
            <a:r>
              <a:rPr lang="en-US" b="1" i="1" dirty="0"/>
              <a:t>expert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Stray: Round 4</a:t>
            </a:r>
          </a:p>
        </p:txBody>
      </p:sp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5E9CCD9F-0F34-7A1A-F42F-3491DCDB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Experts, present your work and </a:t>
            </a:r>
            <a:br>
              <a:rPr lang="en-US" dirty="0"/>
            </a:br>
            <a:r>
              <a:rPr lang="en-US" dirty="0"/>
              <a:t>steps to your new audience.</a:t>
            </a:r>
          </a:p>
          <a:p>
            <a:r>
              <a:rPr lang="en-US" dirty="0"/>
              <a:t>Everyone else, pay attention and ask questions as needed.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Stray: Round 4</a:t>
            </a:r>
          </a:p>
        </p:txBody>
      </p:sp>
      <p:pic>
        <p:nvPicPr>
          <p:cNvPr id="6" name="Picture 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9B12F203-A5FF-EA45-93F2-86CD461E0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987EA9A1-E9F6-7BFB-E0B8-AD7EB95D20C4}"/>
              </a:ext>
            </a:extLst>
          </p:cNvPr>
          <p:cNvSpPr txBox="1">
            <a:spLocks/>
          </p:cNvSpPr>
          <p:nvPr/>
        </p:nvSpPr>
        <p:spPr>
          <a:xfrm>
            <a:off x="457200" y="4472725"/>
            <a:ext cx="8229600" cy="5029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Minute Timer</a:t>
            </a:r>
            <a:endParaRPr lang="en-US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pic>
        <p:nvPicPr>
          <p:cNvPr id="2" name="Online Media 6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7E86AED6-A84F-6E6D-79BC-3E873E2F9E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302000" y="300841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47" y="1309352"/>
            <a:ext cx="5244353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Reflect on what you learned today, then take a moment to jot down your answers to the following questions.</a:t>
            </a:r>
          </a:p>
          <a:p>
            <a:r>
              <a:rPr lang="en-US" dirty="0"/>
              <a:t>How are you feeling?</a:t>
            </a:r>
          </a:p>
          <a:p>
            <a:r>
              <a:rPr lang="en-US" dirty="0"/>
              <a:t>What are you thinking?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Am I Feeling? What Am I Thinking</a:t>
            </a:r>
          </a:p>
        </p:txBody>
      </p:sp>
      <p:pic>
        <p:nvPicPr>
          <p:cNvPr id="4" name="Picture 3" descr="A paper with a heart and a question mark&#10;&#10;Description automatically generated">
            <a:extLst>
              <a:ext uri="{FF2B5EF4-FFF2-40B4-BE49-F238E27FC236}">
                <a16:creationId xmlns:a16="http://schemas.microsoft.com/office/drawing/2014/main" id="{F66DA95A-3F32-C520-146B-13B16DAA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4622"/>
            <a:ext cx="2492906" cy="190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Expert Stay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I will be the expert for the last</a:t>
            </a:r>
            <a:br>
              <a:rPr lang="en-US" dirty="0"/>
            </a:br>
            <a:r>
              <a:rPr lang="en-US" dirty="0"/>
              <a:t>question.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Stray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Everyone return to your desk.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Stray: Round 5</a:t>
            </a:r>
          </a:p>
        </p:txBody>
      </p:sp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5E9CCD9F-0F34-7A1A-F42F-3491DCDB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Improving Your Stats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Decoding the Game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football season, the concession</a:t>
            </a:r>
            <a:br>
              <a:rPr lang="en-US" dirty="0"/>
            </a:br>
            <a:r>
              <a:rPr lang="en-US" dirty="0"/>
              <a:t>stand sells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/>
              <a:t> bags of popcorn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</a:t>
            </a:r>
            <a:r>
              <a:rPr lang="en-US" dirty="0"/>
              <a:t> per bag,</a:t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dirty="0"/>
              <a:t> hot dogs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</a:t>
            </a:r>
            <a:r>
              <a:rPr lang="en-US" dirty="0"/>
              <a:t> each,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dirty="0"/>
              <a:t> soft drinks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</a:t>
            </a:r>
            <a:r>
              <a:rPr lang="en-US" dirty="0"/>
              <a:t> per drink,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dirty="0"/>
              <a:t> candy bars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</a:t>
            </a:r>
            <a:r>
              <a:rPr lang="en-US" dirty="0"/>
              <a:t> each. What is the </a:t>
            </a:r>
            <a:r>
              <a:rPr lang="en-US" b="1" u="sng" dirty="0"/>
              <a:t>average amount charged per item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3: Weighted Average</a:t>
            </a:r>
          </a:p>
        </p:txBody>
      </p:sp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883CEBAD-53ED-1032-CE64-C80DE7FF4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1DCCE8A-EE7A-449C-8090-CDFBF0F188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8582" y="3550466"/>
          <a:ext cx="652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27520" imgH="787320" progId="Equation.DSMT4">
                  <p:embed/>
                </p:oleObj>
              </mc:Choice>
              <mc:Fallback>
                <p:oleObj name="Equation" r:id="rId3" imgW="6527520" imgH="7873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1DCCE8A-EE7A-449C-8090-CDFBF0F18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8582" y="3550466"/>
                        <a:ext cx="6527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football season, the concession</a:t>
            </a:r>
            <a:br>
              <a:rPr lang="en-US" dirty="0"/>
            </a:br>
            <a:r>
              <a:rPr lang="en-US" dirty="0"/>
              <a:t>stand sells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b="1" dirty="0">
                <a:solidFill>
                  <a:schemeClr val="accent1"/>
                </a:solidFill>
              </a:rPr>
              <a:t> bags of popcorn at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</a:t>
            </a:r>
            <a:r>
              <a:rPr lang="en-US" b="1" dirty="0">
                <a:solidFill>
                  <a:schemeClr val="accent1"/>
                </a:solidFill>
              </a:rPr>
              <a:t> per bag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>
                <a:solidFill>
                  <a:srgbClr val="397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b="1" dirty="0">
                <a:solidFill>
                  <a:srgbClr val="3978B1"/>
                </a:solidFill>
              </a:rPr>
              <a:t> hot dogs at </a:t>
            </a:r>
            <a:r>
              <a:rPr lang="en-US" b="1" dirty="0">
                <a:solidFill>
                  <a:srgbClr val="397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</a:t>
            </a:r>
            <a:r>
              <a:rPr lang="en-US" b="1" dirty="0">
                <a:solidFill>
                  <a:srgbClr val="3978B1"/>
                </a:solidFill>
              </a:rPr>
              <a:t> each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soft drinks at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per drink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b="1" dirty="0">
                <a:solidFill>
                  <a:schemeClr val="accent2"/>
                </a:solidFill>
              </a:rPr>
              <a:t> candy bars at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</a:t>
            </a:r>
            <a:r>
              <a:rPr lang="en-US" b="1" dirty="0">
                <a:solidFill>
                  <a:schemeClr val="accent2"/>
                </a:solidFill>
              </a:rPr>
              <a:t> each</a:t>
            </a:r>
            <a:r>
              <a:rPr lang="en-US" dirty="0"/>
              <a:t>. What is the </a:t>
            </a:r>
            <a:r>
              <a:rPr lang="en-US" b="1" u="sng" dirty="0"/>
              <a:t>average amount charged per item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3: Weighted Average</a:t>
            </a:r>
          </a:p>
        </p:txBody>
      </p:sp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883CEBAD-53ED-1032-CE64-C80DE7FF4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542B3C7-A0CF-09A9-9063-A3F814D684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700" y="4039539"/>
          <a:ext cx="86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342720" progId="Equation.DSMT4">
                  <p:embed/>
                </p:oleObj>
              </mc:Choice>
              <mc:Fallback>
                <p:oleObj name="Equation" r:id="rId6" imgW="863280" imgH="34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542B3C7-A0CF-09A9-9063-A3F814D684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0700" y="4039539"/>
                        <a:ext cx="863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AD67996-52CA-7866-D6AD-EB203857C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282" y="4384935"/>
          <a:ext cx="2400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00120" imgH="672840" progId="Equation.DSMT4">
                  <p:embed/>
                </p:oleObj>
              </mc:Choice>
              <mc:Fallback>
                <p:oleObj name="Equation" r:id="rId8" imgW="2400120" imgH="672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AD67996-52CA-7866-D6AD-EB203857C2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1282" y="4384935"/>
                        <a:ext cx="2400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E54996-D44C-3CA7-53CE-C82C9F684A1E}"/>
              </a:ext>
            </a:extLst>
          </p:cNvPr>
          <p:cNvSpPr/>
          <p:nvPr/>
        </p:nvSpPr>
        <p:spPr>
          <a:xfrm>
            <a:off x="2596896" y="4472722"/>
            <a:ext cx="1368987" cy="50161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32DAE00-1FF2-6CC1-0E4F-35A58A0383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785416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317160" progId="Equation.DSMT4">
                  <p:embed/>
                </p:oleObj>
              </mc:Choice>
              <mc:Fallback>
                <p:oleObj name="Equation" r:id="rId10" imgW="990360" imgH="317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32DAE00-1FF2-6CC1-0E4F-35A58A0383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3785416"/>
                        <a:ext cx="990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6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 with your partners to apply what you</a:t>
            </a:r>
            <a:br>
              <a:rPr lang="en-US" dirty="0"/>
            </a:br>
            <a:r>
              <a:rPr lang="en-US" dirty="0"/>
              <a:t>have learned to answer the 6 ACT-style problems.</a:t>
            </a:r>
          </a:p>
          <a:p>
            <a:r>
              <a:rPr lang="en-US" dirty="0"/>
              <a:t>Find your 3:00 appointment partner for questions 1-2.</a:t>
            </a:r>
          </a:p>
          <a:p>
            <a:r>
              <a:rPr lang="en-US" dirty="0"/>
              <a:t>Find your 6:00 appointment partner for questions 3-4.</a:t>
            </a:r>
          </a:p>
          <a:p>
            <a:r>
              <a:rPr lang="en-US" dirty="0"/>
              <a:t>Find your 9:00 appointment partner for questions 5-6.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</a:t>
            </a:r>
          </a:p>
        </p:txBody>
      </p:sp>
      <p:pic>
        <p:nvPicPr>
          <p:cNvPr id="3" name="Picture 2" descr="A clock with numbers on it&#10;&#10;Description automatically generated with low confidence">
            <a:extLst>
              <a:ext uri="{FF2B5EF4-FFF2-40B4-BE49-F238E27FC236}">
                <a16:creationId xmlns:a16="http://schemas.microsoft.com/office/drawing/2014/main" id="{505BC603-AF0A-15FD-201B-6EC26DD76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8" t="14972" r="11777" b="9917"/>
          <a:stretch/>
        </p:blipFill>
        <p:spPr>
          <a:xfrm>
            <a:off x="6949538" y="400050"/>
            <a:ext cx="1737262" cy="17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 partner for your 3:00 appointment.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</a:t>
            </a:r>
          </a:p>
        </p:txBody>
      </p:sp>
      <p:pic>
        <p:nvPicPr>
          <p:cNvPr id="3" name="Picture 2" descr="A clock with numbers on it&#10;&#10;Description automatically generated with low confidence">
            <a:extLst>
              <a:ext uri="{FF2B5EF4-FFF2-40B4-BE49-F238E27FC236}">
                <a16:creationId xmlns:a16="http://schemas.microsoft.com/office/drawing/2014/main" id="{505BC603-AF0A-15FD-201B-6EC26DD76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8" t="14972" r="11777" b="9917"/>
          <a:stretch/>
        </p:blipFill>
        <p:spPr>
          <a:xfrm>
            <a:off x="6949538" y="400050"/>
            <a:ext cx="1737262" cy="1752830"/>
          </a:xfrm>
          <a:prstGeom prst="rect">
            <a:avLst/>
          </a:prstGeom>
        </p:spPr>
      </p:pic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943A7504-EB94-FCD7-6075-2B9309AAC4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19579" y="2141417"/>
            <a:ext cx="3704841" cy="2093235"/>
          </a:xfrm>
          <a:prstGeom prst="rect">
            <a:avLst/>
          </a:prstGeom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B91F6BD-61E8-12EC-976A-8E7F0323CDC7}"/>
              </a:ext>
            </a:extLst>
          </p:cNvPr>
          <p:cNvSpPr txBox="1">
            <a:spLocks/>
          </p:cNvSpPr>
          <p:nvPr/>
        </p:nvSpPr>
        <p:spPr>
          <a:xfrm>
            <a:off x="0" y="4232680"/>
            <a:ext cx="9144000" cy="5087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 partner for your 6:00 appointment.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</a:t>
            </a:r>
          </a:p>
        </p:txBody>
      </p:sp>
      <p:pic>
        <p:nvPicPr>
          <p:cNvPr id="3" name="Picture 2" descr="A clock with numbers on it&#10;&#10;Description automatically generated with low confidence">
            <a:extLst>
              <a:ext uri="{FF2B5EF4-FFF2-40B4-BE49-F238E27FC236}">
                <a16:creationId xmlns:a16="http://schemas.microsoft.com/office/drawing/2014/main" id="{505BC603-AF0A-15FD-201B-6EC26DD76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8" t="14972" r="11777" b="9917"/>
          <a:stretch/>
        </p:blipFill>
        <p:spPr>
          <a:xfrm>
            <a:off x="6949538" y="400050"/>
            <a:ext cx="1737262" cy="1752830"/>
          </a:xfrm>
          <a:prstGeom prst="rect">
            <a:avLst/>
          </a:prstGeom>
        </p:spPr>
      </p:pic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943A7504-EB94-FCD7-6075-2B9309AAC4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19579" y="2141417"/>
            <a:ext cx="3704841" cy="2093235"/>
          </a:xfrm>
          <a:prstGeom prst="rect">
            <a:avLst/>
          </a:prstGeom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B91F6BD-61E8-12EC-976A-8E7F0323CDC7}"/>
              </a:ext>
            </a:extLst>
          </p:cNvPr>
          <p:cNvSpPr txBox="1">
            <a:spLocks/>
          </p:cNvSpPr>
          <p:nvPr/>
        </p:nvSpPr>
        <p:spPr>
          <a:xfrm>
            <a:off x="0" y="4232680"/>
            <a:ext cx="9144000" cy="5087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 partner for your 9:00 appointment.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</a:t>
            </a:r>
          </a:p>
        </p:txBody>
      </p:sp>
      <p:pic>
        <p:nvPicPr>
          <p:cNvPr id="3" name="Picture 2" descr="A clock with numbers on it&#10;&#10;Description automatically generated with low confidence">
            <a:extLst>
              <a:ext uri="{FF2B5EF4-FFF2-40B4-BE49-F238E27FC236}">
                <a16:creationId xmlns:a16="http://schemas.microsoft.com/office/drawing/2014/main" id="{505BC603-AF0A-15FD-201B-6EC26DD76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8" t="14972" r="11777" b="9917"/>
          <a:stretch/>
        </p:blipFill>
        <p:spPr>
          <a:xfrm>
            <a:off x="6949538" y="400050"/>
            <a:ext cx="1737262" cy="1752830"/>
          </a:xfrm>
          <a:prstGeom prst="rect">
            <a:avLst/>
          </a:prstGeom>
        </p:spPr>
      </p:pic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943A7504-EB94-FCD7-6075-2B9309AAC4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19579" y="2141417"/>
            <a:ext cx="3704841" cy="2093235"/>
          </a:xfrm>
          <a:prstGeom prst="rect">
            <a:avLst/>
          </a:prstGeom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B91F6BD-61E8-12EC-976A-8E7F0323CDC7}"/>
              </a:ext>
            </a:extLst>
          </p:cNvPr>
          <p:cNvSpPr txBox="1">
            <a:spLocks/>
          </p:cNvSpPr>
          <p:nvPr/>
        </p:nvSpPr>
        <p:spPr>
          <a:xfrm>
            <a:off x="0" y="4232680"/>
            <a:ext cx="9144000" cy="5087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... Aria completed the level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r>
              <a:rPr lang="en-US" dirty="0"/>
              <a:t> seconds. James, Esme, and Malik completed the level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dirty="0"/>
              <a:t> seconds,</a:t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349</a:t>
            </a:r>
            <a:r>
              <a:rPr lang="en-US" dirty="0"/>
              <a:t> seconds,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289</a:t>
            </a:r>
            <a:r>
              <a:rPr lang="en-US" dirty="0"/>
              <a:t> seconds, respectively. </a:t>
            </a:r>
            <a:r>
              <a:rPr lang="en-US" b="1" u="sng" dirty="0"/>
              <a:t>How many</a:t>
            </a:r>
            <a:r>
              <a:rPr lang="en-US" dirty="0"/>
              <a:t> of the players completed the level in </a:t>
            </a:r>
            <a:r>
              <a:rPr lang="en-US" b="1" u="sng" dirty="0"/>
              <a:t>less time than the average</a:t>
            </a:r>
            <a:r>
              <a:rPr lang="en-US" dirty="0"/>
              <a:t>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/>
              <a:t> speedrun times?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 (Solution 1: </a:t>
            </a:r>
            <a:r>
              <a:rPr lang="en-US" b="1" dirty="0"/>
              <a:t>D</a:t>
            </a:r>
            <a:r>
              <a:rPr lang="en-US" dirty="0"/>
              <a:t>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535A6C8-5402-D216-0216-2EA9F766E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565286"/>
              </p:ext>
            </p:extLst>
          </p:nvPr>
        </p:nvGraphicFramePr>
        <p:xfrm>
          <a:off x="457200" y="3648320"/>
          <a:ext cx="3721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1079280" progId="Equation.DSMT4">
                  <p:embed/>
                </p:oleObj>
              </mc:Choice>
              <mc:Fallback>
                <p:oleObj name="Equation" r:id="rId2" imgW="3720960" imgH="10792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535A6C8-5402-D216-0216-2EA9F766E1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3648320"/>
                        <a:ext cx="37211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4587729-3190-9EF8-D4A8-94F2FF3A9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37352"/>
              </p:ext>
            </p:extLst>
          </p:nvPr>
        </p:nvGraphicFramePr>
        <p:xfrm>
          <a:off x="4775200" y="3648320"/>
          <a:ext cx="3314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1155600" progId="Equation.DSMT4">
                  <p:embed/>
                </p:oleObj>
              </mc:Choice>
              <mc:Fallback>
                <p:oleObj name="Equation" r:id="rId4" imgW="3314520" imgH="1155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4587729-3190-9EF8-D4A8-94F2FF3A9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5200" y="3648320"/>
                        <a:ext cx="33147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7FE49-4EDF-A109-2D9B-06C3FEE019F5}"/>
              </a:ext>
            </a:extLst>
          </p:cNvPr>
          <p:cNvSpPr/>
          <p:nvPr/>
        </p:nvSpPr>
        <p:spPr>
          <a:xfrm>
            <a:off x="5097950" y="4398638"/>
            <a:ext cx="1085850" cy="45210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5943600" cy="2250411"/>
          </a:xfrm>
        </p:spPr>
        <p:txBody>
          <a:bodyPr/>
          <a:lstStyle/>
          <a:p>
            <a:r>
              <a:rPr lang="en-US" dirty="0"/>
              <a:t>The table gives some statistics based on the weights Victor lifted on each of his 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lifts. If it can be determined, what is the </a:t>
            </a:r>
            <a:r>
              <a:rPr lang="en-US" b="1" u="sng" dirty="0"/>
              <a:t>mean number of pounds</a:t>
            </a:r>
            <a:r>
              <a:rPr lang="en-US" dirty="0"/>
              <a:t> Victor lifted during his 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lifts?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 (Solution 2: </a:t>
            </a:r>
            <a:r>
              <a:rPr lang="en-US" b="1" dirty="0"/>
              <a:t>G</a:t>
            </a:r>
            <a:r>
              <a:rPr lang="en-US" dirty="0"/>
              <a:t>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535A6C8-5402-D216-0216-2EA9F766E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020972"/>
              </p:ext>
            </p:extLst>
          </p:nvPr>
        </p:nvGraphicFramePr>
        <p:xfrm>
          <a:off x="460619" y="3559763"/>
          <a:ext cx="2184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1104840" progId="Equation.DSMT4">
                  <p:embed/>
                </p:oleObj>
              </mc:Choice>
              <mc:Fallback>
                <p:oleObj name="Equation" r:id="rId2" imgW="2184120" imgH="11048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535A6C8-5402-D216-0216-2EA9F766E1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619" y="3559763"/>
                        <a:ext cx="2184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7FE49-4EDF-A109-2D9B-06C3FEE019F5}"/>
              </a:ext>
            </a:extLst>
          </p:cNvPr>
          <p:cNvSpPr/>
          <p:nvPr/>
        </p:nvSpPr>
        <p:spPr>
          <a:xfrm>
            <a:off x="6295293" y="3611581"/>
            <a:ext cx="466481" cy="45210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0D1D4616-5F94-E498-F9C4-B5AE85876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114854"/>
              </p:ext>
            </p:extLst>
          </p:nvPr>
        </p:nvGraphicFramePr>
        <p:xfrm>
          <a:off x="6400800" y="1309688"/>
          <a:ext cx="2285999" cy="1681480"/>
        </p:xfrm>
        <a:graphic>
          <a:graphicData uri="http://schemas.openxmlformats.org/drawingml/2006/table">
            <a:tbl>
              <a:tblPr firstRow="1" firstCol="1" bandRow="1"/>
              <a:tblGrid>
                <a:gridCol w="1145128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140871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Pounds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350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86CF40D-0DC1-367F-E3F0-31075E8C0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06128"/>
              </p:ext>
            </p:extLst>
          </p:nvPr>
        </p:nvGraphicFramePr>
        <p:xfrm>
          <a:off x="3345474" y="3501082"/>
          <a:ext cx="3416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16040" imgH="672840" progId="Equation.DSMT4">
                  <p:embed/>
                </p:oleObj>
              </mc:Choice>
              <mc:Fallback>
                <p:oleObj name="Equation" r:id="rId4" imgW="3416040" imgH="6728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86CF40D-0DC1-367F-E3F0-31075E8C0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5474" y="3501082"/>
                        <a:ext cx="3416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2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dirty="0"/>
              <a:t> baseball players… earned an integer number of points, and 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players earned the same number of points. The median points earned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dirty="0"/>
              <a:t>. </a:t>
            </a:r>
            <a:r>
              <a:rPr lang="en-US" b="1" u="sng" dirty="0"/>
              <a:t>How many players</a:t>
            </a:r>
            <a:r>
              <a:rPr lang="en-US" dirty="0"/>
              <a:t> earned </a:t>
            </a:r>
            <a:r>
              <a:rPr lang="en-US" b="1" u="sng" dirty="0"/>
              <a:t>more than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b="1" u="sng" dirty="0"/>
              <a:t> points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 (Solution 3: </a:t>
            </a:r>
            <a:r>
              <a:rPr lang="en-US" b="1" dirty="0"/>
              <a:t>B</a:t>
            </a:r>
            <a:r>
              <a:rPr lang="en-US" dirty="0"/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817B75-C917-4A30-AE9C-3B13D7FE0855}"/>
              </a:ext>
            </a:extLst>
          </p:cNvPr>
          <p:cNvGrpSpPr/>
          <p:nvPr/>
        </p:nvGrpSpPr>
        <p:grpSpPr>
          <a:xfrm>
            <a:off x="669924" y="3321050"/>
            <a:ext cx="7073900" cy="1168400"/>
            <a:chOff x="361950" y="3321050"/>
            <a:chExt cx="7073900" cy="1168400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4535A6C8-5402-D216-0216-2EA9F766E1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5090467"/>
                </p:ext>
              </p:extLst>
            </p:nvPr>
          </p:nvGraphicFramePr>
          <p:xfrm>
            <a:off x="361950" y="3321050"/>
            <a:ext cx="7073900" cy="116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073640" imgH="1168200" progId="Equation.DSMT4">
                    <p:embed/>
                  </p:oleObj>
                </mc:Choice>
                <mc:Fallback>
                  <p:oleObj name="Equation" r:id="rId2" imgW="7073640" imgH="116820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4535A6C8-5402-D216-0216-2EA9F766E1C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61950" y="3321050"/>
                          <a:ext cx="7073900" cy="1168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667FE49-4EDF-A109-2D9B-06C3FEE019F5}"/>
                </a:ext>
              </a:extLst>
            </p:cNvPr>
            <p:cNvSpPr/>
            <p:nvPr/>
          </p:nvSpPr>
          <p:spPr>
            <a:xfrm>
              <a:off x="669924" y="4098109"/>
              <a:ext cx="3145937" cy="39134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09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5943600" cy="2250411"/>
          </a:xfrm>
        </p:spPr>
        <p:txBody>
          <a:bodyPr>
            <a:normAutofit/>
          </a:bodyPr>
          <a:lstStyle/>
          <a:p>
            <a:r>
              <a:rPr lang="en-US" dirty="0"/>
              <a:t>The frequency chart below shows the number of bowlers who earned certain scores in the most recent tournament. 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dirty="0"/>
              <a:t> bowlers’ scores were recorded. What is the average bowling score?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 (Solution 4: </a:t>
            </a:r>
            <a:r>
              <a:rPr lang="en-US" b="1" dirty="0"/>
              <a:t>H</a:t>
            </a:r>
            <a:r>
              <a:rPr lang="en-US" dirty="0"/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7FE49-4EDF-A109-2D9B-06C3FEE019F5}"/>
              </a:ext>
            </a:extLst>
          </p:cNvPr>
          <p:cNvSpPr/>
          <p:nvPr/>
        </p:nvSpPr>
        <p:spPr>
          <a:xfrm>
            <a:off x="6311412" y="4152762"/>
            <a:ext cx="520211" cy="45210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0D1D4616-5F94-E498-F9C4-B5AE85876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162412"/>
              </p:ext>
            </p:extLst>
          </p:nvPr>
        </p:nvGraphicFramePr>
        <p:xfrm>
          <a:off x="6400800" y="1309688"/>
          <a:ext cx="2285999" cy="2376170"/>
        </p:xfrm>
        <a:graphic>
          <a:graphicData uri="http://schemas.openxmlformats.org/drawingml/2006/table">
            <a:tbl>
              <a:tblPr firstRow="1" firstCol="1" bandRow="1"/>
              <a:tblGrid>
                <a:gridCol w="1046285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239714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Bowlers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11114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ED50B7E-09AF-C81B-1B8D-6624A44E6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505667"/>
              </p:ext>
            </p:extLst>
          </p:nvPr>
        </p:nvGraphicFramePr>
        <p:xfrm>
          <a:off x="457200" y="4003675"/>
          <a:ext cx="6324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24480" imgH="723600" progId="Equation.DSMT4">
                  <p:embed/>
                </p:oleObj>
              </mc:Choice>
              <mc:Fallback>
                <p:oleObj name="Equation" r:id="rId2" imgW="6324480" imgH="723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ED50B7E-09AF-C81B-1B8D-6624A44E6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003675"/>
                        <a:ext cx="6324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1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statisticians use measures of central tendency</a:t>
            </a:r>
            <a:br>
              <a:rPr lang="en-US" dirty="0"/>
            </a:br>
            <a:r>
              <a:rPr lang="en-US" dirty="0"/>
              <a:t>in sports?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Afsana warmed up by walking at a rate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miles per hour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/>
              <a:t> minutes and then walking at a rate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/>
              <a:t> miles per hour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/>
              <a:t> minutes. Which… gives the </a:t>
            </a:r>
            <a:r>
              <a:rPr lang="en-US" b="1" u="sng" dirty="0"/>
              <a:t>average rate, in miles per hour</a:t>
            </a:r>
            <a:r>
              <a:rPr lang="en-US" dirty="0"/>
              <a:t>, at which she walked over 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/>
              <a:t>-minute period?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 (Solution 5: </a:t>
            </a:r>
            <a:r>
              <a:rPr lang="en-US" b="1" dirty="0"/>
              <a:t>D</a:t>
            </a:r>
            <a:r>
              <a:rPr lang="en-US" dirty="0"/>
              <a:t>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535A6C8-5402-D216-0216-2EA9F766E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918934"/>
              </p:ext>
            </p:extLst>
          </p:nvPr>
        </p:nvGraphicFramePr>
        <p:xfrm>
          <a:off x="3070347" y="3350353"/>
          <a:ext cx="26670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1562040" progId="Equation.DSMT4">
                  <p:embed/>
                </p:oleObj>
              </mc:Choice>
              <mc:Fallback>
                <p:oleObj name="Equation" r:id="rId2" imgW="2666880" imgH="1562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535A6C8-5402-D216-0216-2EA9F766E1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70347" y="3350353"/>
                        <a:ext cx="26670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3E4115-5F2F-8295-C767-F856A6C95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67828"/>
              </p:ext>
            </p:extLst>
          </p:nvPr>
        </p:nvGraphicFramePr>
        <p:xfrm>
          <a:off x="839788" y="3426553"/>
          <a:ext cx="1625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1409400" progId="Equation.DSMT4">
                  <p:embed/>
                </p:oleObj>
              </mc:Choice>
              <mc:Fallback>
                <p:oleObj name="Equation" r:id="rId4" imgW="1625400" imgH="1409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3E4115-5F2F-8295-C767-F856A6C957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9788" y="3426553"/>
                        <a:ext cx="16256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5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Which… gives the </a:t>
            </a:r>
            <a:r>
              <a:rPr lang="en-US" b="1" u="sng" dirty="0"/>
              <a:t>average rate, in miles per hour</a:t>
            </a:r>
            <a:r>
              <a:rPr lang="en-US" dirty="0"/>
              <a:t>, at which she walked over 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/>
              <a:t>-minute period?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 (Solution 5…continued)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3E4115-5F2F-8295-C767-F856A6C95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79727"/>
              </p:ext>
            </p:extLst>
          </p:nvPr>
        </p:nvGraphicFramePr>
        <p:xfrm>
          <a:off x="767678" y="2314283"/>
          <a:ext cx="1511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672840" progId="Equation.DSMT4">
                  <p:embed/>
                </p:oleObj>
              </mc:Choice>
              <mc:Fallback>
                <p:oleObj name="Equation" r:id="rId2" imgW="1511280" imgH="6728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3E4115-5F2F-8295-C767-F856A6C957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678" y="2314283"/>
                        <a:ext cx="1511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41FAE08-D328-E46B-B5A7-C9C37E0EB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49941"/>
              </p:ext>
            </p:extLst>
          </p:nvPr>
        </p:nvGraphicFramePr>
        <p:xfrm>
          <a:off x="669263" y="2987675"/>
          <a:ext cx="69977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97680" imgH="1485720" progId="Equation.DSMT4">
                  <p:embed/>
                </p:oleObj>
              </mc:Choice>
              <mc:Fallback>
                <p:oleObj name="Equation" r:id="rId4" imgW="6997680" imgH="1485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41FAE08-D328-E46B-B5A7-C9C37E0EBA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263" y="2987675"/>
                        <a:ext cx="699770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7FE49-4EDF-A109-2D9B-06C3FEE019F5}"/>
              </a:ext>
            </a:extLst>
          </p:cNvPr>
          <p:cNvSpPr/>
          <p:nvPr/>
        </p:nvSpPr>
        <p:spPr>
          <a:xfrm>
            <a:off x="6827305" y="3376429"/>
            <a:ext cx="882089" cy="7335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vote revealed that the uneven bars was favored by more gymnasts at Landing High School than any other apparatus. </a:t>
            </a:r>
            <a:r>
              <a:rPr lang="en-US" b="1" u="sng" dirty="0"/>
              <a:t>Which</a:t>
            </a:r>
            <a:r>
              <a:rPr lang="en-US" b="1" dirty="0"/>
              <a:t>…</a:t>
            </a:r>
            <a:r>
              <a:rPr lang="en-US" b="1" u="sng" dirty="0"/>
              <a:t>statistical measure</a:t>
            </a:r>
            <a:r>
              <a:rPr lang="en-US" dirty="0"/>
              <a:t> was most likely used to determine this result?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Crunch (Solution 6: </a:t>
            </a:r>
            <a:r>
              <a:rPr lang="en-US" b="1" dirty="0"/>
              <a:t>C</a:t>
            </a:r>
            <a:r>
              <a:rPr lang="en-US" dirty="0"/>
              <a:t>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535A6C8-5402-D216-0216-2EA9F766E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908115"/>
              </p:ext>
            </p:extLst>
          </p:nvPr>
        </p:nvGraphicFramePr>
        <p:xfrm>
          <a:off x="718983" y="3291659"/>
          <a:ext cx="39243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4000" imgH="1104840" progId="Equation.DSMT4">
                  <p:embed/>
                </p:oleObj>
              </mc:Choice>
              <mc:Fallback>
                <p:oleObj name="Equation" r:id="rId2" imgW="3924000" imgH="11048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535A6C8-5402-D216-0216-2EA9F766E1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983" y="3291659"/>
                        <a:ext cx="39243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67FE49-4EDF-A109-2D9B-06C3FEE019F5}"/>
              </a:ext>
            </a:extLst>
          </p:cNvPr>
          <p:cNvSpPr/>
          <p:nvPr/>
        </p:nvSpPr>
        <p:spPr>
          <a:xfrm>
            <a:off x="1019700" y="4098109"/>
            <a:ext cx="730724" cy="39134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Leave your paper face down until the timer starts.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the Buzzer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A2D49643-120A-C8F9-CA18-6FA2E9D2A4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1379" y="1854200"/>
            <a:ext cx="4921242" cy="2780502"/>
          </a:xfrm>
          <a:prstGeom prst="rect">
            <a:avLst/>
          </a:prstGeom>
        </p:spPr>
      </p:pic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E83A738A-A5C4-8C67-739C-FFE962B0F296}"/>
              </a:ext>
            </a:extLst>
          </p:cNvPr>
          <p:cNvSpPr txBox="1">
            <a:spLocks/>
          </p:cNvSpPr>
          <p:nvPr/>
        </p:nvSpPr>
        <p:spPr>
          <a:xfrm>
            <a:off x="0" y="4634702"/>
            <a:ext cx="9144000" cy="5087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J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the Buzzer (Answers)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6DC81C4A-ECA1-B561-24FE-56C1990D4817}"/>
              </a:ext>
            </a:extLst>
          </p:cNvPr>
          <p:cNvSpPr txBox="1">
            <a:spLocks/>
          </p:cNvSpPr>
          <p:nvPr/>
        </p:nvSpPr>
        <p:spPr>
          <a:xfrm>
            <a:off x="2949157" y="1374837"/>
            <a:ext cx="4929923" cy="2393826"/>
          </a:xfrm>
          <a:prstGeom prst="wave">
            <a:avLst>
              <a:gd name="adj1" fmla="val 6558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CDF2585A-D709-D530-8D95-64787F879EC7}"/>
              </a:ext>
            </a:extLst>
          </p:cNvPr>
          <p:cNvSpPr txBox="1">
            <a:spLocks/>
          </p:cNvSpPr>
          <p:nvPr/>
        </p:nvSpPr>
        <p:spPr>
          <a:xfrm>
            <a:off x="2949157" y="1864359"/>
            <a:ext cx="4929923" cy="17576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Rember, it is 100% okay 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not get 100% of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questions right on the ACT.</a:t>
            </a:r>
          </a:p>
        </p:txBody>
      </p:sp>
    </p:spTree>
    <p:extLst>
      <p:ext uri="{BB962C8B-B14F-4D97-AF65-F5344CB8AC3E}">
        <p14:creationId xmlns:p14="http://schemas.microsoft.com/office/powerpoint/2010/main" val="1218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mean of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golfers’ final scores is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–20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Given that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scores are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–9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–15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–30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remaining score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the Buzzer (Solution 1)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CBC5E04-6153-A69A-B2D9-67FA4A9A8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04890"/>
              </p:ext>
            </p:extLst>
          </p:nvPr>
        </p:nvGraphicFramePr>
        <p:xfrm>
          <a:off x="842309" y="2444750"/>
          <a:ext cx="36576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57600" imgH="2298600" progId="Equation.DSMT4">
                  <p:embed/>
                </p:oleObj>
              </mc:Choice>
              <mc:Fallback>
                <p:oleObj name="Equation" r:id="rId2" imgW="3657600" imgH="229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CBC5E04-6153-A69A-B2D9-67FA4A9A8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309" y="2444750"/>
                        <a:ext cx="36576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37AC99-7756-DB7D-3D14-8DB7A9D5C528}"/>
              </a:ext>
            </a:extLst>
          </p:cNvPr>
          <p:cNvSpPr/>
          <p:nvPr/>
        </p:nvSpPr>
        <p:spPr>
          <a:xfrm>
            <a:off x="898725" y="4376688"/>
            <a:ext cx="569540" cy="36676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increase the mean of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numbers by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how much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would the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numbers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to increase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the Buzzer (Solution 2)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585FB0-33ED-5AEB-8899-1A5864B76149}"/>
              </a:ext>
            </a:extLst>
          </p:cNvPr>
          <p:cNvGrpSpPr/>
          <p:nvPr/>
        </p:nvGrpSpPr>
        <p:grpSpPr>
          <a:xfrm>
            <a:off x="898725" y="2166077"/>
            <a:ext cx="2374900" cy="2908300"/>
            <a:chOff x="898725" y="2186977"/>
            <a:chExt cx="2374900" cy="2908300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7CBC5E04-6153-A69A-B2D9-67FA4A9A80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1394264"/>
                </p:ext>
              </p:extLst>
            </p:nvPr>
          </p:nvGraphicFramePr>
          <p:xfrm>
            <a:off x="898725" y="2186977"/>
            <a:ext cx="2374900" cy="290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374560" imgH="2908080" progId="Equation.DSMT4">
                    <p:embed/>
                  </p:oleObj>
                </mc:Choice>
                <mc:Fallback>
                  <p:oleObj name="Equation" r:id="rId2" imgW="2374560" imgH="29080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7CBC5E04-6153-A69A-B2D9-67FA4A9A803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98725" y="2186977"/>
                          <a:ext cx="2374900" cy="290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E37AC99-7756-DB7D-3D14-8DB7A9D5C528}"/>
                </a:ext>
              </a:extLst>
            </p:cNvPr>
            <p:cNvSpPr/>
            <p:nvPr/>
          </p:nvSpPr>
          <p:spPr>
            <a:xfrm>
              <a:off x="2168434" y="4376688"/>
              <a:ext cx="1060703" cy="36676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89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average race times of the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Riveredge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 School rowing team is </a:t>
            </a:r>
            <a:r>
              <a:rPr lang="en-US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When the fastest time and slowest time are removed from 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race times, the average is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Which…is an expression for the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of the fastest race time and slowest race time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the Buzzer (Solution 3)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CBC5E04-6153-A69A-B2D9-67FA4A9A8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84984"/>
              </p:ext>
            </p:extLst>
          </p:nvPr>
        </p:nvGraphicFramePr>
        <p:xfrm>
          <a:off x="793578" y="3482286"/>
          <a:ext cx="2679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672840" progId="Equation.DSMT4">
                  <p:embed/>
                </p:oleObj>
              </mc:Choice>
              <mc:Fallback>
                <p:oleObj name="Equation" r:id="rId2" imgW="2679480" imgH="6728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CBC5E04-6153-A69A-B2D9-67FA4A9A8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3578" y="3482286"/>
                        <a:ext cx="26797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A6DC0A0-0E8A-0DD3-619E-D295AEEDE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996455"/>
              </p:ext>
            </p:extLst>
          </p:nvPr>
        </p:nvGraphicFramePr>
        <p:xfrm>
          <a:off x="4249008" y="3482286"/>
          <a:ext cx="1714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672840" progId="Equation.DSMT4">
                  <p:embed/>
                </p:oleObj>
              </mc:Choice>
              <mc:Fallback>
                <p:oleObj name="Equation" r:id="rId4" imgW="1714320" imgH="672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A6DC0A0-0E8A-0DD3-619E-D295AEEDE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9008" y="3482286"/>
                        <a:ext cx="1714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1D98E9-445C-F304-7FFC-E79F68FBE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74253"/>
              </p:ext>
            </p:extLst>
          </p:nvPr>
        </p:nvGraphicFramePr>
        <p:xfrm>
          <a:off x="457200" y="4519241"/>
          <a:ext cx="775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59440" imgH="342720" progId="Equation.DSMT4">
                  <p:embed/>
                </p:oleObj>
              </mc:Choice>
              <mc:Fallback>
                <p:oleObj name="Equation" r:id="rId6" imgW="7759440" imgH="342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F1D98E9-445C-F304-7FFC-E79F68FBE2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519241"/>
                        <a:ext cx="7759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EE7A20F-1B1A-7F2B-495E-63ED5E473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805367"/>
              </p:ext>
            </p:extLst>
          </p:nvPr>
        </p:nvGraphicFramePr>
        <p:xfrm>
          <a:off x="6739238" y="3482286"/>
          <a:ext cx="1168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672840" progId="Equation.DSMT4">
                  <p:embed/>
                </p:oleObj>
              </mc:Choice>
              <mc:Fallback>
                <p:oleObj name="Equation" r:id="rId8" imgW="1168200" imgH="6728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EE7A20F-1B1A-7F2B-495E-63ED5E473D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9238" y="3482286"/>
                        <a:ext cx="11684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2FB5B60-4DEE-B51B-A332-57BEAAB9F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421113"/>
              </p:ext>
            </p:extLst>
          </p:nvPr>
        </p:nvGraphicFramePr>
        <p:xfrm>
          <a:off x="793578" y="2304163"/>
          <a:ext cx="29845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84400" imgH="2044440" progId="Equation.DSMT4">
                  <p:embed/>
                </p:oleObj>
              </mc:Choice>
              <mc:Fallback>
                <p:oleObj name="Equation" r:id="rId2" imgW="2984400" imgH="20444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2FB5B60-4DEE-B51B-A332-57BEAAB9F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3578" y="2304163"/>
                        <a:ext cx="29845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23194A5-9CF7-ABD3-4426-1BB64F2C5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744463"/>
              </p:ext>
            </p:extLst>
          </p:nvPr>
        </p:nvGraphicFramePr>
        <p:xfrm>
          <a:off x="4247882" y="2293712"/>
          <a:ext cx="1778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1104840" progId="Equation.DSMT4">
                  <p:embed/>
                </p:oleObj>
              </mc:Choice>
              <mc:Fallback>
                <p:oleObj name="Equation" r:id="rId4" imgW="1777680" imgH="11048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23194A5-9CF7-ABD3-4426-1BB64F2C5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7882" y="2293712"/>
                        <a:ext cx="17780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Which… is an expression for the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of the fastest race time and slowest race time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the Buzzer (Solution 3…continued)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AFAB85-3223-A400-7B83-DBF1E1FCF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00454"/>
              </p:ext>
            </p:extLst>
          </p:nvPr>
        </p:nvGraphicFramePr>
        <p:xfrm>
          <a:off x="6739238" y="2297811"/>
          <a:ext cx="1168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672840" progId="Equation.DSMT4">
                  <p:embed/>
                </p:oleObj>
              </mc:Choice>
              <mc:Fallback>
                <p:oleObj name="Equation" r:id="rId6" imgW="1168200" imgH="6728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EAFAB85-3223-A400-7B83-DBF1E1FCF3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9238" y="2297811"/>
                        <a:ext cx="11684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016762F-47CE-26FC-77A2-9C81603F13CC}"/>
              </a:ext>
            </a:extLst>
          </p:cNvPr>
          <p:cNvGrpSpPr/>
          <p:nvPr/>
        </p:nvGrpSpPr>
        <p:grpSpPr>
          <a:xfrm>
            <a:off x="6739238" y="3253932"/>
            <a:ext cx="1947562" cy="687506"/>
            <a:chOff x="6739238" y="3311407"/>
            <a:chExt cx="1947562" cy="68750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E37AC99-7756-DB7D-3D14-8DB7A9D5C528}"/>
                </a:ext>
              </a:extLst>
            </p:cNvPr>
            <p:cNvSpPr/>
            <p:nvPr/>
          </p:nvSpPr>
          <p:spPr>
            <a:xfrm>
              <a:off x="7748819" y="3311407"/>
              <a:ext cx="937981" cy="687506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52C8C70E-88C6-47F4-4AFE-01B782D42B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967699"/>
                </p:ext>
              </p:extLst>
            </p:nvPr>
          </p:nvGraphicFramePr>
          <p:xfrm>
            <a:off x="6739238" y="3325813"/>
            <a:ext cx="18923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892160" imgH="672840" progId="Equation.DSMT4">
                    <p:embed/>
                  </p:oleObj>
                </mc:Choice>
                <mc:Fallback>
                  <p:oleObj name="Equation" r:id="rId8" imgW="1892160" imgH="67284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52C8C70E-88C6-47F4-4AFE-01B782D42BB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739238" y="3325813"/>
                          <a:ext cx="1892300" cy="673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961CC0-3CFE-A5AF-52BC-F955B11C7E35}"/>
              </a:ext>
            </a:extLst>
          </p:cNvPr>
          <p:cNvCxnSpPr>
            <a:cxnSpLocks/>
          </p:cNvCxnSpPr>
          <p:nvPr/>
        </p:nvCxnSpPr>
        <p:spPr>
          <a:xfrm flipV="1">
            <a:off x="2633472" y="3662825"/>
            <a:ext cx="4007685" cy="533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19E84BC-2A21-28FB-958B-68405277ED3A}"/>
              </a:ext>
            </a:extLst>
          </p:cNvPr>
          <p:cNvSpPr/>
          <p:nvPr/>
        </p:nvSpPr>
        <p:spPr>
          <a:xfrm>
            <a:off x="2814321" y="3213100"/>
            <a:ext cx="1381442" cy="544782"/>
          </a:xfrm>
          <a:custGeom>
            <a:avLst/>
            <a:gdLst>
              <a:gd name="connsiteX0" fmla="*/ 1303338 w 1303338"/>
              <a:gd name="connsiteY0" fmla="*/ 0 h 534988"/>
              <a:gd name="connsiteX1" fmla="*/ 995363 w 1303338"/>
              <a:gd name="connsiteY1" fmla="*/ 158750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12825 w 1303338"/>
              <a:gd name="connsiteY1" fmla="*/ 106363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1313 h 536301"/>
              <a:gd name="connsiteX1" fmla="*/ 1008062 w 1303338"/>
              <a:gd name="connsiteY1" fmla="*/ 169588 h 536301"/>
              <a:gd name="connsiteX2" fmla="*/ 903288 w 1303338"/>
              <a:gd name="connsiteY2" fmla="*/ 429938 h 536301"/>
              <a:gd name="connsiteX3" fmla="*/ 0 w 1303338"/>
              <a:gd name="connsiteY3" fmla="*/ 536301 h 536301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3338 w 1303338"/>
              <a:gd name="connsiteY0" fmla="*/ 0 h 534988"/>
              <a:gd name="connsiteX1" fmla="*/ 1008062 w 1303338"/>
              <a:gd name="connsiteY1" fmla="*/ 168275 h 534988"/>
              <a:gd name="connsiteX2" fmla="*/ 903288 w 1303338"/>
              <a:gd name="connsiteY2" fmla="*/ 428625 h 534988"/>
              <a:gd name="connsiteX3" fmla="*/ 0 w 1303338"/>
              <a:gd name="connsiteY3" fmla="*/ 534988 h 534988"/>
              <a:gd name="connsiteX0" fmla="*/ 1304925 w 1304925"/>
              <a:gd name="connsiteY0" fmla="*/ 0 h 525463"/>
              <a:gd name="connsiteX1" fmla="*/ 1009649 w 1304925"/>
              <a:gd name="connsiteY1" fmla="*/ 168275 h 525463"/>
              <a:gd name="connsiteX2" fmla="*/ 904875 w 1304925"/>
              <a:gd name="connsiteY2" fmla="*/ 428625 h 525463"/>
              <a:gd name="connsiteX3" fmla="*/ 0 w 1304925"/>
              <a:gd name="connsiteY3" fmla="*/ 525463 h 525463"/>
              <a:gd name="connsiteX0" fmla="*/ 1304925 w 1304925"/>
              <a:gd name="connsiteY0" fmla="*/ 0 h 525463"/>
              <a:gd name="connsiteX1" fmla="*/ 1009649 w 1304925"/>
              <a:gd name="connsiteY1" fmla="*/ 168275 h 525463"/>
              <a:gd name="connsiteX2" fmla="*/ 904875 w 1304925"/>
              <a:gd name="connsiteY2" fmla="*/ 428625 h 525463"/>
              <a:gd name="connsiteX3" fmla="*/ 0 w 1304925"/>
              <a:gd name="connsiteY3" fmla="*/ 525463 h 525463"/>
              <a:gd name="connsiteX0" fmla="*/ 1304925 w 1304925"/>
              <a:gd name="connsiteY0" fmla="*/ 0 h 528424"/>
              <a:gd name="connsiteX1" fmla="*/ 1009649 w 1304925"/>
              <a:gd name="connsiteY1" fmla="*/ 168275 h 528424"/>
              <a:gd name="connsiteX2" fmla="*/ 904875 w 1304925"/>
              <a:gd name="connsiteY2" fmla="*/ 428625 h 528424"/>
              <a:gd name="connsiteX3" fmla="*/ 0 w 1304925"/>
              <a:gd name="connsiteY3" fmla="*/ 525463 h 528424"/>
              <a:gd name="connsiteX0" fmla="*/ 1304925 w 1304925"/>
              <a:gd name="connsiteY0" fmla="*/ 0 h 544782"/>
              <a:gd name="connsiteX1" fmla="*/ 1009649 w 1304925"/>
              <a:gd name="connsiteY1" fmla="*/ 168275 h 544782"/>
              <a:gd name="connsiteX2" fmla="*/ 849313 w 1304925"/>
              <a:gd name="connsiteY2" fmla="*/ 481012 h 544782"/>
              <a:gd name="connsiteX3" fmla="*/ 0 w 1304925"/>
              <a:gd name="connsiteY3" fmla="*/ 525463 h 544782"/>
              <a:gd name="connsiteX0" fmla="*/ 1304925 w 1304925"/>
              <a:gd name="connsiteY0" fmla="*/ 0 h 544782"/>
              <a:gd name="connsiteX1" fmla="*/ 1006474 w 1304925"/>
              <a:gd name="connsiteY1" fmla="*/ 112713 h 544782"/>
              <a:gd name="connsiteX2" fmla="*/ 849313 w 1304925"/>
              <a:gd name="connsiteY2" fmla="*/ 481012 h 544782"/>
              <a:gd name="connsiteX3" fmla="*/ 0 w 1304925"/>
              <a:gd name="connsiteY3" fmla="*/ 525463 h 54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925" h="544782">
                <a:moveTo>
                  <a:pt x="1304925" y="0"/>
                </a:moveTo>
                <a:cubicBezTo>
                  <a:pt x="1101725" y="5556"/>
                  <a:pt x="1082409" y="32544"/>
                  <a:pt x="1006474" y="112713"/>
                </a:cubicBezTo>
                <a:cubicBezTo>
                  <a:pt x="930539" y="192882"/>
                  <a:pt x="1005681" y="411957"/>
                  <a:pt x="849313" y="481012"/>
                </a:cubicBezTo>
                <a:cubicBezTo>
                  <a:pt x="654844" y="583406"/>
                  <a:pt x="370284" y="533796"/>
                  <a:pt x="0" y="525463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first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games of the season, Skyler scored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points. The mean, median, and mode of her points per game were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respectively. During 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game, Skyler scored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points.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the mean, median, and mode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her points per game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mean, median, and mode of her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points per games?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the Buzzer (Solution 4)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CBC5E04-6153-A69A-B2D9-67FA4A9A8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433775"/>
              </p:ext>
            </p:extLst>
          </p:nvPr>
        </p:nvGraphicFramePr>
        <p:xfrm>
          <a:off x="768350" y="3725003"/>
          <a:ext cx="2730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30240" imgH="723600" progId="Equation.DSMT4">
                  <p:embed/>
                </p:oleObj>
              </mc:Choice>
              <mc:Fallback>
                <p:oleObj name="Equation" r:id="rId2" imgW="2730240" imgH="723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CBC5E04-6153-A69A-B2D9-67FA4A9A8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8350" y="3725003"/>
                        <a:ext cx="2730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2A3E68F-DC7C-355B-8881-E704C0E66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41964"/>
              </p:ext>
            </p:extLst>
          </p:nvPr>
        </p:nvGraphicFramePr>
        <p:xfrm>
          <a:off x="4794252" y="3725003"/>
          <a:ext cx="13843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1104840" progId="Equation.DSMT4">
                  <p:embed/>
                </p:oleObj>
              </mc:Choice>
              <mc:Fallback>
                <p:oleObj name="Equation" r:id="rId4" imgW="1384200" imgH="11048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2A3E68F-DC7C-355B-8881-E704C0E66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2" y="3725003"/>
                        <a:ext cx="13843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9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203868"/>
          </a:xfrm>
        </p:spPr>
        <p:txBody>
          <a:bodyPr>
            <a:normAutofit/>
          </a:bodyPr>
          <a:lstStyle/>
          <a:p>
            <a:r>
              <a:rPr lang="en-US" dirty="0"/>
              <a:t>Calculate measures of central tendency for a set of data.</a:t>
            </a:r>
          </a:p>
          <a:p>
            <a:r>
              <a:rPr lang="en-US" dirty="0"/>
              <a:t>Use knowledge of measures of central tendency to solve real-world, ACT-style problems.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the mean, median, and mode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24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her points per game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mean, median, and mode of her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points per games?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the Buzzer (Solution 4)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CBC5E04-6153-A69A-B2D9-67FA4A9A8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914536"/>
              </p:ext>
            </p:extLst>
          </p:nvPr>
        </p:nvGraphicFramePr>
        <p:xfrm>
          <a:off x="768350" y="2703830"/>
          <a:ext cx="273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30240" imgH="330120" progId="Equation.DSMT4">
                  <p:embed/>
                </p:oleObj>
              </mc:Choice>
              <mc:Fallback>
                <p:oleObj name="Equation" r:id="rId2" imgW="2730240" imgH="3301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CBC5E04-6153-A69A-B2D9-67FA4A9A8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8350" y="2703830"/>
                        <a:ext cx="273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A6DC0A0-0E8A-0DD3-619E-D295AEEDE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930970"/>
              </p:ext>
            </p:extLst>
          </p:nvPr>
        </p:nvGraphicFramePr>
        <p:xfrm>
          <a:off x="3866358" y="3112678"/>
          <a:ext cx="317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160" imgH="266400" progId="Equation.DSMT4">
                  <p:embed/>
                </p:oleObj>
              </mc:Choice>
              <mc:Fallback>
                <p:oleObj name="Equation" r:id="rId4" imgW="317160" imgH="266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A6DC0A0-0E8A-0DD3-619E-D295AEEDE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6358" y="3112678"/>
                        <a:ext cx="317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F54706-9C33-7521-9B93-6E9FB019B507}"/>
              </a:ext>
            </a:extLst>
          </p:cNvPr>
          <p:cNvCxnSpPr>
            <a:cxnSpLocks/>
          </p:cNvCxnSpPr>
          <p:nvPr/>
        </p:nvCxnSpPr>
        <p:spPr>
          <a:xfrm flipH="1" flipV="1">
            <a:off x="3606800" y="2946400"/>
            <a:ext cx="230347" cy="211143"/>
          </a:xfrm>
          <a:prstGeom prst="straightConnector1">
            <a:avLst/>
          </a:prstGeom>
          <a:ln>
            <a:solidFill>
              <a:srgbClr val="3978B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2A3E68F-DC7C-355B-8881-E704C0E66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085"/>
              </p:ext>
            </p:extLst>
          </p:nvPr>
        </p:nvGraphicFramePr>
        <p:xfrm>
          <a:off x="737872" y="3547704"/>
          <a:ext cx="13843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1104840" progId="Equation.DSMT4">
                  <p:embed/>
                </p:oleObj>
              </mc:Choice>
              <mc:Fallback>
                <p:oleObj name="Equation" r:id="rId6" imgW="1384200" imgH="11048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2A3E68F-DC7C-355B-8881-E704C0E66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872" y="3547704"/>
                        <a:ext cx="13843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0DD74A97-3652-63B5-38D1-1650A7D521E4}"/>
              </a:ext>
            </a:extLst>
          </p:cNvPr>
          <p:cNvGrpSpPr/>
          <p:nvPr/>
        </p:nvGrpSpPr>
        <p:grpSpPr>
          <a:xfrm>
            <a:off x="1990250" y="3548119"/>
            <a:ext cx="3295818" cy="330200"/>
            <a:chOff x="2183613" y="3728367"/>
            <a:chExt cx="3295818" cy="330200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B07B5D5B-4E94-F5E7-0A8A-6CCCBBD292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1858874"/>
                </p:ext>
              </p:extLst>
            </p:nvPr>
          </p:nvGraphicFramePr>
          <p:xfrm>
            <a:off x="2533031" y="3728367"/>
            <a:ext cx="29464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946240" imgH="330120" progId="Equation.DSMT4">
                    <p:embed/>
                  </p:oleObj>
                </mc:Choice>
                <mc:Fallback>
                  <p:oleObj name="Equation" r:id="rId8" imgW="2946240" imgH="33012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B07B5D5B-4E94-F5E7-0A8A-6CCCBBD2922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33031" y="3728367"/>
                          <a:ext cx="29464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4AF8068-359A-1817-E423-CBE53B4ECB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3613" y="3877919"/>
              <a:ext cx="287977" cy="0"/>
            </a:xfrm>
            <a:prstGeom prst="straightConnector1">
              <a:avLst/>
            </a:prstGeom>
            <a:ln>
              <a:solidFill>
                <a:srgbClr val="3978B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6C596-7CE5-FA88-A2C8-939CF26F7018}"/>
              </a:ext>
            </a:extLst>
          </p:cNvPr>
          <p:cNvGrpSpPr/>
          <p:nvPr/>
        </p:nvGrpSpPr>
        <p:grpSpPr>
          <a:xfrm>
            <a:off x="2191229" y="3935054"/>
            <a:ext cx="5625623" cy="330200"/>
            <a:chOff x="1991365" y="3431033"/>
            <a:chExt cx="5625623" cy="330200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0C897AFB-1483-2CE7-ABF2-6BC53E78D5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5533301"/>
                </p:ext>
              </p:extLst>
            </p:nvPr>
          </p:nvGraphicFramePr>
          <p:xfrm>
            <a:off x="2359188" y="3431033"/>
            <a:ext cx="5257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257800" imgH="330120" progId="Equation.DSMT4">
                    <p:embed/>
                  </p:oleObj>
                </mc:Choice>
                <mc:Fallback>
                  <p:oleObj name="Equation" r:id="rId10" imgW="5257800" imgH="33012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0C897AFB-1483-2CE7-ABF2-6BC53E78D5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359188" y="3431033"/>
                          <a:ext cx="52578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19BA2B-FDFE-F9AF-A13A-890D099FED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1365" y="3603533"/>
              <a:ext cx="287977" cy="0"/>
            </a:xfrm>
            <a:prstGeom prst="straightConnector1">
              <a:avLst/>
            </a:prstGeom>
            <a:ln>
              <a:solidFill>
                <a:srgbClr val="3978B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9D6B0A-1DD0-D542-FA65-7D7A0F0D7DBA}"/>
              </a:ext>
            </a:extLst>
          </p:cNvPr>
          <p:cNvGrpSpPr/>
          <p:nvPr/>
        </p:nvGrpSpPr>
        <p:grpSpPr>
          <a:xfrm>
            <a:off x="1990250" y="4376767"/>
            <a:ext cx="3659033" cy="330200"/>
            <a:chOff x="2191228" y="4216487"/>
            <a:chExt cx="3659033" cy="330200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665A143-A0D1-28B5-5098-302EE4D481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8492428"/>
                </p:ext>
              </p:extLst>
            </p:nvPr>
          </p:nvGraphicFramePr>
          <p:xfrm>
            <a:off x="2548261" y="4216487"/>
            <a:ext cx="33020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301920" imgH="330120" progId="Equation.DSMT4">
                    <p:embed/>
                  </p:oleObj>
                </mc:Choice>
                <mc:Fallback>
                  <p:oleObj name="Equation" r:id="rId12" imgW="3301920" imgH="33012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8665A143-A0D1-28B5-5098-302EE4D481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548261" y="4216487"/>
                          <a:ext cx="33020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22C8FF-2E41-5785-E1A6-064F1B49F6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1228" y="4363412"/>
              <a:ext cx="287977" cy="0"/>
            </a:xfrm>
            <a:prstGeom prst="straightConnector1">
              <a:avLst/>
            </a:prstGeom>
            <a:ln>
              <a:solidFill>
                <a:srgbClr val="3978B1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91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has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mean, median, and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s-E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xy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the Buzzer (Solution 5)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CBC5E04-6153-A69A-B2D9-67FA4A9A8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29255"/>
              </p:ext>
            </p:extLst>
          </p:nvPr>
        </p:nvGraphicFramePr>
        <p:xfrm>
          <a:off x="457200" y="2442201"/>
          <a:ext cx="26797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1168200" progId="Equation.DSMT4">
                  <p:embed/>
                </p:oleObj>
              </mc:Choice>
              <mc:Fallback>
                <p:oleObj name="Equation" r:id="rId2" imgW="2679480" imgH="1168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CBC5E04-6153-A69A-B2D9-67FA4A9A8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2442201"/>
                        <a:ext cx="26797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7A75CDB-6920-648B-5028-9D80E982A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83322"/>
              </p:ext>
            </p:extLst>
          </p:nvPr>
        </p:nvGraphicFramePr>
        <p:xfrm>
          <a:off x="4013200" y="2375535"/>
          <a:ext cx="46736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73520" imgH="1511280" progId="Equation.DSMT4">
                  <p:embed/>
                </p:oleObj>
              </mc:Choice>
              <mc:Fallback>
                <p:oleObj name="Equation" r:id="rId4" imgW="4673520" imgH="1511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7A75CDB-6920-648B-5028-9D80E982A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3200" y="2375535"/>
                        <a:ext cx="467360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6F678F4-521E-F9D4-ED1D-749860111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485543"/>
              </p:ext>
            </p:extLst>
          </p:nvPr>
        </p:nvGraphicFramePr>
        <p:xfrm>
          <a:off x="482600" y="3943350"/>
          <a:ext cx="1346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799920" progId="Equation.DSMT4">
                  <p:embed/>
                </p:oleObj>
              </mc:Choice>
              <mc:Fallback>
                <p:oleObj name="Equation" r:id="rId6" imgW="1346040" imgH="7999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6F678F4-521E-F9D4-ED1D-749860111D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600" y="3943350"/>
                        <a:ext cx="1346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52158B1-6B4C-C0F0-AD70-F311AB8C33B5}"/>
              </a:ext>
            </a:extLst>
          </p:cNvPr>
          <p:cNvCxnSpPr>
            <a:cxnSpLocks/>
          </p:cNvCxnSpPr>
          <p:nvPr/>
        </p:nvCxnSpPr>
        <p:spPr>
          <a:xfrm flipV="1">
            <a:off x="2250440" y="2707640"/>
            <a:ext cx="1681480" cy="749618"/>
          </a:xfrm>
          <a:prstGeom prst="curvedConnector3">
            <a:avLst>
              <a:gd name="adj1" fmla="val 61782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4CAFD4-39FF-E227-3CDA-B7EEFD44B789}"/>
              </a:ext>
            </a:extLst>
          </p:cNvPr>
          <p:cNvCxnSpPr>
            <a:cxnSpLocks/>
          </p:cNvCxnSpPr>
          <p:nvPr/>
        </p:nvCxnSpPr>
        <p:spPr>
          <a:xfrm flipH="1">
            <a:off x="2108200" y="3722697"/>
            <a:ext cx="3728720" cy="473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D026981-38F0-CE5D-8BC2-FDF2386DEDC3}"/>
              </a:ext>
            </a:extLst>
          </p:cNvPr>
          <p:cNvSpPr/>
          <p:nvPr/>
        </p:nvSpPr>
        <p:spPr>
          <a:xfrm>
            <a:off x="1511575" y="4348480"/>
            <a:ext cx="342625" cy="3556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24250"/>
            <a:ext cx="8229600" cy="519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Real-Time Stats in Sports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Sports Statistician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64B4769B-F2C0-62A1-F534-7547C0163F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1510153" y="1172017"/>
            <a:ext cx="6123695" cy="34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sports, how could a statistician use mean, median, or mode?</a:t>
            </a:r>
          </a:p>
          <a:p>
            <a:r>
              <a:rPr lang="en-US" dirty="0"/>
              <a:t>How do you, or how could you, use mean, median, or mode in your life?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 in the Real-World</a:t>
            </a:r>
          </a:p>
        </p:txBody>
      </p:sp>
    </p:spTree>
    <p:extLst>
      <p:ext uri="{BB962C8B-B14F-4D97-AF65-F5344CB8AC3E}">
        <p14:creationId xmlns:p14="http://schemas.microsoft.com/office/powerpoint/2010/main" val="23339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together to complete your problem.</a:t>
            </a:r>
          </a:p>
          <a:p>
            <a:r>
              <a:rPr lang="en-US" dirty="0"/>
              <a:t>Thoroughly work through your problem while keeping the following in mind:</a:t>
            </a:r>
          </a:p>
          <a:p>
            <a:pPr lvl="1">
              <a:buClr>
                <a:schemeClr val="accent4"/>
              </a:buClr>
            </a:pPr>
            <a:r>
              <a:rPr lang="en-US" sz="2200" dirty="0"/>
              <a:t>How many steps are needed to complete the problem?</a:t>
            </a:r>
          </a:p>
          <a:p>
            <a:pPr lvl="1">
              <a:buClr>
                <a:schemeClr val="accent4"/>
              </a:buClr>
            </a:pPr>
            <a:r>
              <a:rPr lang="en-US" sz="2200" dirty="0"/>
              <a:t>What prompted you to know how to start?</a:t>
            </a:r>
          </a:p>
          <a:p>
            <a:endParaRPr lang="en-US" sz="2800" i="1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the Score</a:t>
            </a:r>
          </a:p>
        </p:txBody>
      </p:sp>
    </p:spTree>
    <p:extLst>
      <p:ext uri="{BB962C8B-B14F-4D97-AF65-F5344CB8AC3E}">
        <p14:creationId xmlns:p14="http://schemas.microsoft.com/office/powerpoint/2010/main" val="39878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Show all the necessary work required for</a:t>
            </a:r>
            <a:br>
              <a:rPr lang="en-US" sz="2400" dirty="0"/>
            </a:br>
            <a:r>
              <a:rPr lang="en-US" sz="2400" dirty="0"/>
              <a:t>completing the problem.</a:t>
            </a:r>
          </a:p>
          <a:p>
            <a:r>
              <a:rPr lang="en-US" dirty="0"/>
              <a:t>Create a visually appealing poster that includes:</a:t>
            </a:r>
          </a:p>
          <a:p>
            <a:pPr lvl="1">
              <a:buClr>
                <a:schemeClr val="accent4"/>
              </a:buClr>
            </a:pPr>
            <a:r>
              <a:rPr lang="en-US" sz="2200" dirty="0"/>
              <a:t>Your question number</a:t>
            </a:r>
          </a:p>
          <a:p>
            <a:pPr lvl="1">
              <a:buClr>
                <a:schemeClr val="accent4"/>
              </a:buClr>
            </a:pPr>
            <a:r>
              <a:rPr lang="en-US" sz="2200" dirty="0"/>
              <a:t>The completed problem</a:t>
            </a:r>
          </a:p>
          <a:p>
            <a:pPr lvl="1">
              <a:buClr>
                <a:schemeClr val="accent4"/>
              </a:buClr>
            </a:pPr>
            <a:r>
              <a:rPr lang="en-US" sz="2200" dirty="0"/>
              <a:t>Notes or numbered steps that help explain your work</a:t>
            </a:r>
          </a:p>
          <a:p>
            <a:pPr marL="0" indent="0" algn="ctr">
              <a:buNone/>
            </a:pPr>
            <a:endParaRPr lang="en-US" sz="1700" i="1" dirty="0"/>
          </a:p>
          <a:p>
            <a:pPr marL="0" indent="0" algn="ctr">
              <a:buNone/>
            </a:pPr>
            <a:r>
              <a:rPr lang="en-US" sz="2800" i="1" dirty="0"/>
              <a:t>Be sure to point out what prompted you</a:t>
            </a:r>
            <a:br>
              <a:rPr lang="en-US" sz="2800" i="1" dirty="0"/>
            </a:br>
            <a:r>
              <a:rPr lang="en-US" sz="2800" i="1" dirty="0"/>
              <a:t>to know how to start.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the Score</a:t>
            </a:r>
          </a:p>
        </p:txBody>
      </p:sp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81BD6054-4798-5966-B332-78B5549BBE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98177" y="307247"/>
            <a:ext cx="2488623" cy="1404973"/>
          </a:xfrm>
          <a:prstGeom prst="rect">
            <a:avLst/>
          </a:prstGeom>
        </p:spPr>
      </p:pic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A7526133-18B3-417E-FC77-D97F03814B3B}"/>
              </a:ext>
            </a:extLst>
          </p:cNvPr>
          <p:cNvSpPr txBox="1">
            <a:spLocks/>
          </p:cNvSpPr>
          <p:nvPr/>
        </p:nvSpPr>
        <p:spPr>
          <a:xfrm>
            <a:off x="6198177" y="1713071"/>
            <a:ext cx="2488624" cy="363682"/>
          </a:xfrm>
          <a:prstGeom prst="rect">
            <a:avLst/>
          </a:prstGeom>
        </p:spPr>
        <p:txBody>
          <a:bodyPr vert="horz" lIns="91435" tIns="45718" rIns="91435" bIns="45718">
            <a:normAutofit fontScale="77500" lnSpcReduction="2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Gather at your poster.</a:t>
            </a:r>
          </a:p>
          <a:p>
            <a:r>
              <a:rPr lang="en-US" b="1" dirty="0">
                <a:solidFill>
                  <a:schemeClr val="accent4"/>
                </a:solidFill>
              </a:rPr>
              <a:t>Expert Stay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One person from your group</a:t>
            </a:r>
            <a:br>
              <a:rPr lang="en-US" dirty="0"/>
            </a:br>
            <a:r>
              <a:rPr lang="en-US" dirty="0"/>
              <a:t>stays to explain your problem to your audience.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Stray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dirty="0"/>
              <a:t>Everyone else rotates to the next poster to listen and learn and be ready to be the next </a:t>
            </a:r>
            <a:r>
              <a:rPr lang="en-US" b="1" i="1" dirty="0"/>
              <a:t>expert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Stray: Overview</a:t>
            </a:r>
          </a:p>
        </p:txBody>
      </p:sp>
      <p:pic>
        <p:nvPicPr>
          <p:cNvPr id="6" name="Picture 5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E1030950-EAB0-BAF4-C8A6-E7933CD93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57" y="419315"/>
            <a:ext cx="1923943" cy="17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3964</TotalTime>
  <Words>2417</Words>
  <Application>Microsoft Macintosh PowerPoint</Application>
  <PresentationFormat>On-screen Show (16:9)</PresentationFormat>
  <Paragraphs>166</Paragraphs>
  <Slides>41</Slides>
  <Notes>20</Notes>
  <HiddenSlides>1</HiddenSlides>
  <MMClips>10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Open Sans</vt:lpstr>
      <vt:lpstr>Times New Roman</vt:lpstr>
      <vt:lpstr>Wingdings 2</vt:lpstr>
      <vt:lpstr>LEARN theme</vt:lpstr>
      <vt:lpstr>Equation</vt:lpstr>
      <vt:lpstr>PowerPoint Presentation</vt:lpstr>
      <vt:lpstr>Improving Your Stats</vt:lpstr>
      <vt:lpstr>Essential Question</vt:lpstr>
      <vt:lpstr>Lesson Objectives</vt:lpstr>
      <vt:lpstr>Sports Statistician</vt:lpstr>
      <vt:lpstr>Stats in the Real-World</vt:lpstr>
      <vt:lpstr>Explore the Score</vt:lpstr>
      <vt:lpstr>Explore the Score</vt:lpstr>
      <vt:lpstr>Expert Stay and Stray: Overview</vt:lpstr>
      <vt:lpstr>Expert Stay and Stray: Round 1</vt:lpstr>
      <vt:lpstr>Expert Stay and Stray: Round 1</vt:lpstr>
      <vt:lpstr>Expert Stay and Stray: Round 2</vt:lpstr>
      <vt:lpstr>Expert Stay and Stray: Round 2</vt:lpstr>
      <vt:lpstr>Expert Stay and Stray: Round 3</vt:lpstr>
      <vt:lpstr>Expert Stay and Stray: Round 3</vt:lpstr>
      <vt:lpstr>Expert Stay and Stray: Round 4</vt:lpstr>
      <vt:lpstr>Expert Stay and Stray: Round 4</vt:lpstr>
      <vt:lpstr>How Am I Feeling? What Am I Thinking</vt:lpstr>
      <vt:lpstr>Expert Stay and Stray: Round 5</vt:lpstr>
      <vt:lpstr>Question 3: Weighted Average</vt:lpstr>
      <vt:lpstr>Question 3: Weighted Average</vt:lpstr>
      <vt:lpstr>Time Crunch</vt:lpstr>
      <vt:lpstr>Time Crunch</vt:lpstr>
      <vt:lpstr>Time Crunch</vt:lpstr>
      <vt:lpstr>Time Crunch</vt:lpstr>
      <vt:lpstr>Time Crunch (Solution 1: D)</vt:lpstr>
      <vt:lpstr>Time Crunch (Solution 2: G)</vt:lpstr>
      <vt:lpstr>Time Crunch (Solution 3: B)</vt:lpstr>
      <vt:lpstr>Time Crunch (Solution 4: H)</vt:lpstr>
      <vt:lpstr>Time Crunch (Solution 5: D)</vt:lpstr>
      <vt:lpstr>Time Crunch (Solution 5…continued)</vt:lpstr>
      <vt:lpstr>Time Crunch (Solution 6: C)</vt:lpstr>
      <vt:lpstr>Beat the Buzzer</vt:lpstr>
      <vt:lpstr>Beat the Buzzer (Answers)</vt:lpstr>
      <vt:lpstr>Beat the Buzzer (Solution 1)</vt:lpstr>
      <vt:lpstr>Beat the Buzzer (Solution 2)</vt:lpstr>
      <vt:lpstr>Beat the Buzzer (Solution 3)</vt:lpstr>
      <vt:lpstr>Beat the Buzzer (Solution 3…continued)</vt:lpstr>
      <vt:lpstr>Beat the Buzzer (Solution 4)</vt:lpstr>
      <vt:lpstr>Beat the Buzzer (Solution 4)</vt:lpstr>
      <vt:lpstr>Beat the Buzzer (Solution 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Gracia, Ann M.</cp:lastModifiedBy>
  <cp:revision>12</cp:revision>
  <dcterms:created xsi:type="dcterms:W3CDTF">2023-11-28T15:54:27Z</dcterms:created>
  <dcterms:modified xsi:type="dcterms:W3CDTF">2024-01-04T21:00:27Z</dcterms:modified>
</cp:coreProperties>
</file>