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23"/>
  </p:notesMasterIdLst>
  <p:sldIdLst>
    <p:sldId id="256" r:id="rId3"/>
    <p:sldId id="257" r:id="rId4"/>
    <p:sldId id="258" r:id="rId5"/>
    <p:sldId id="269" r:id="rId6"/>
    <p:sldId id="268" r:id="rId7"/>
    <p:sldId id="259" r:id="rId8"/>
    <p:sldId id="270" r:id="rId9"/>
    <p:sldId id="272" r:id="rId10"/>
    <p:sldId id="273" r:id="rId11"/>
    <p:sldId id="274" r:id="rId12"/>
    <p:sldId id="275" r:id="rId13"/>
    <p:sldId id="276" r:id="rId14"/>
    <p:sldId id="277" r:id="rId15"/>
    <p:sldId id="278" r:id="rId16"/>
    <p:sldId id="279" r:id="rId17"/>
    <p:sldId id="271" r:id="rId18"/>
    <p:sldId id="281" r:id="rId19"/>
    <p:sldId id="282" r:id="rId20"/>
    <p:sldId id="283" r:id="rId21"/>
    <p:sldId id="284"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FE1FFAE-C277-41DE-B313-73A80C984298}">
  <a:tblStyle styleId="{4FE1FFAE-C277-41DE-B313-73A80C9842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20"/>
  </p:normalViewPr>
  <p:slideViewPr>
    <p:cSldViewPr snapToGrid="0">
      <p:cViewPr varScale="1">
        <p:scale>
          <a:sx n="181" d="100"/>
          <a:sy n="181" d="100"/>
        </p:scale>
        <p:origin x="184"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youtube.com/watch?v=CzNANZnoiR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earn.k20center.ou.edu/strategy/93"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22lGbAVWhro&amp;list=RDCMUCsooa4yRKGN_zEE8iknghZA&amp;start_radio=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6205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872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0660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Socratic Seminar. Strategies. https://learn.k20center.ou.edu/strategy/781</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0395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642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olidFill>
                  <a:schemeClr val="dk1"/>
                </a:solidFill>
              </a:rPr>
              <a:t>Source: </a:t>
            </a:r>
            <a:r>
              <a:rPr lang="en-US" dirty="0" err="1">
                <a:solidFill>
                  <a:schemeClr val="dk1"/>
                </a:solidFill>
              </a:rPr>
              <a:t>CrashCourse</a:t>
            </a:r>
            <a:r>
              <a:rPr lang="en-US" dirty="0">
                <a:solidFill>
                  <a:schemeClr val="dk1"/>
                </a:solidFill>
              </a:rPr>
              <a:t>. (2018, April 18). </a:t>
            </a:r>
            <a:r>
              <a:rPr lang="en-US" i="0" dirty="0">
                <a:solidFill>
                  <a:schemeClr val="dk1"/>
                </a:solidFill>
              </a:rPr>
              <a:t>Henrietta Lacks, the Tuskegee Experiment, and Ethical Data Collection: Crash Course Statistics #12 </a:t>
            </a:r>
            <a:r>
              <a:rPr lang="en-US" dirty="0">
                <a:solidFill>
                  <a:schemeClr val="dk1"/>
                </a:solidFill>
              </a:rPr>
              <a:t>[Video]. YouTube.  </a:t>
            </a:r>
            <a:r>
              <a:rPr lang="en-US" u="sng" dirty="0">
                <a:solidFill>
                  <a:schemeClr val="hlink"/>
                </a:solidFill>
                <a:hlinkClick r:id="rId3"/>
              </a:rPr>
              <a:t>https://www.youtube.com/watch?v=CzNANZnoiRs</a:t>
            </a:r>
            <a:r>
              <a:rPr lang="en-US" dirty="0">
                <a:solidFill>
                  <a:schemeClr val="dk1"/>
                </a:solidFill>
              </a:rPr>
              <a:t> </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1999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olidFill>
                  <a:schemeClr val="dk1"/>
                </a:solidFill>
              </a:rPr>
              <a:t>This video is optional.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solidFill>
                <a:schemeClr val="dk1"/>
              </a:solidFil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olidFill>
                  <a:schemeClr val="dk1"/>
                </a:solidFill>
              </a:rPr>
              <a:t>Source</a:t>
            </a:r>
            <a:r>
              <a:rPr lang="en-US">
                <a:solidFill>
                  <a:schemeClr val="dk1"/>
                </a:solidFill>
              </a:rPr>
              <a:t>: Newsy. </a:t>
            </a:r>
            <a:r>
              <a:rPr lang="en-US" dirty="0">
                <a:solidFill>
                  <a:schemeClr val="dk1"/>
                </a:solidFill>
              </a:rPr>
              <a:t>(2016, August 25). </a:t>
            </a:r>
            <a:r>
              <a:rPr lang="en-US" i="0" dirty="0">
                <a:solidFill>
                  <a:schemeClr val="dk1"/>
                </a:solidFill>
              </a:rPr>
              <a:t>The unknowns about the Tuskegee syphilis study </a:t>
            </a:r>
            <a:r>
              <a:rPr lang="en-US" dirty="0">
                <a:solidFill>
                  <a:schemeClr val="dk1"/>
                </a:solidFill>
              </a:rPr>
              <a:t>[Video]. YouTube. https://www.youtube.com/watch?v=J3tQ93fQf8U</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163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Inverted Pyramid. Strategies. https://learn.k20center.ou.edu/strategy/173</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1520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9079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0234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I Used to Think… but Now I Know. Strategies. https://learn.k20center.ou.edu/strategy/137</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7738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Inside Out. Strategies. </a:t>
            </a:r>
            <a:r>
              <a:rPr lang="en-US" b="0" i="0" dirty="0">
                <a:solidFill>
                  <a:srgbClr val="292929"/>
                </a:solidFill>
                <a:effectLst/>
                <a:latin typeface="Open Sans" panose="020B0606030504020204" pitchFamily="34" charset="0"/>
                <a:hlinkClick r:id="rId3"/>
              </a:rPr>
              <a:t>https://learn.k20center.ou.edu/strategy/93</a:t>
            </a: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6090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Source: </a:t>
            </a:r>
            <a:r>
              <a:rPr lang="en-US">
                <a:solidFill>
                  <a:schemeClr val="dk1"/>
                </a:solidFill>
              </a:rPr>
              <a:t>TED-Ed</a:t>
            </a:r>
            <a:r>
              <a:rPr lang="en-US" dirty="0">
                <a:solidFill>
                  <a:schemeClr val="dk1"/>
                </a:solidFill>
              </a:rPr>
              <a:t>. (2016, February 8). </a:t>
            </a:r>
            <a:r>
              <a:rPr lang="en-US" i="0" dirty="0">
                <a:solidFill>
                  <a:schemeClr val="dk1"/>
                </a:solidFill>
              </a:rPr>
              <a:t>The immortal cells of Henrietta Lacks - Robin </a:t>
            </a:r>
            <a:r>
              <a:rPr lang="en-US" i="0" dirty="0" err="1">
                <a:solidFill>
                  <a:schemeClr val="dk1"/>
                </a:solidFill>
              </a:rPr>
              <a:t>Bulleri</a:t>
            </a:r>
            <a:r>
              <a:rPr lang="en-US" i="0" dirty="0">
                <a:solidFill>
                  <a:schemeClr val="dk1"/>
                </a:solidFill>
              </a:rPr>
              <a:t> </a:t>
            </a:r>
            <a:r>
              <a:rPr lang="en-US" dirty="0">
                <a:solidFill>
                  <a:schemeClr val="dk1"/>
                </a:solidFill>
              </a:rPr>
              <a:t>[Video]. YouTube. </a:t>
            </a:r>
            <a:r>
              <a:rPr lang="en-US" u="sng" dirty="0">
                <a:solidFill>
                  <a:schemeClr val="hlink"/>
                </a:solidFill>
                <a:hlinkClick r:id="rId3"/>
              </a:rPr>
              <a:t>https://www.youtube.com/watch?v=22lGbAVWhro</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0759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Jigsaw. Strategies. https://learn.k20center.ou.edu/strategy/179</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3792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Why-lighting. Strategies. https://learn.k20center.ou.edu/strategy/128</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7984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2316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extLst>
      <p:ext uri="{BB962C8B-B14F-4D97-AF65-F5344CB8AC3E}">
        <p14:creationId xmlns:p14="http://schemas.microsoft.com/office/powerpoint/2010/main" val="12098961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9" r:id="rId3"/>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CzNANZnoiR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J3tQ93fQf8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22lGbAVWhro"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Connect with those who read the same article as you and discuss the following: </a:t>
            </a:r>
          </a:p>
          <a:p>
            <a:pPr lvl="0" indent="-457200" algn="l" rtl="0">
              <a:spcBef>
                <a:spcPts val="0"/>
              </a:spcBef>
              <a:spcAft>
                <a:spcPts val="600"/>
              </a:spcAft>
              <a:buSzPts val="2600"/>
              <a:buFont typeface="Arial" panose="020B0604020202020204" pitchFamily="34" charset="0"/>
              <a:buChar char="•"/>
            </a:pPr>
            <a:r>
              <a:rPr lang="en-US" dirty="0"/>
              <a:t>Takeaways from the article </a:t>
            </a:r>
          </a:p>
          <a:p>
            <a:pPr lvl="0" indent="-457200" algn="l" rtl="0">
              <a:spcBef>
                <a:spcPts val="0"/>
              </a:spcBef>
              <a:spcAft>
                <a:spcPts val="600"/>
              </a:spcAft>
              <a:buSzPts val="2600"/>
              <a:buFont typeface="Arial" panose="020B0604020202020204" pitchFamily="34" charset="0"/>
              <a:buChar char="•"/>
            </a:pPr>
            <a:r>
              <a:rPr lang="en-US" dirty="0"/>
              <a:t>Questions you still have </a:t>
            </a:r>
          </a:p>
          <a:p>
            <a:pPr lvl="0" indent="-457200" algn="l" rtl="0">
              <a:spcBef>
                <a:spcPts val="0"/>
              </a:spcBef>
              <a:spcAft>
                <a:spcPts val="600"/>
              </a:spcAft>
              <a:buSzPts val="2600"/>
              <a:buFont typeface="Arial" panose="020B0604020202020204" pitchFamily="34" charset="0"/>
              <a:buChar char="•"/>
            </a:pPr>
            <a:r>
              <a:rPr lang="en-US" dirty="0"/>
              <a:t>Things you wondered about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Jigsaw: Discussing</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5920429" y="1309352"/>
            <a:ext cx="2756644" cy="2776656"/>
          </a:xfrm>
          <a:prstGeom prst="rect">
            <a:avLst/>
          </a:prstGeom>
          <a:noFill/>
          <a:ln>
            <a:noFill/>
          </a:ln>
        </p:spPr>
      </p:pic>
    </p:spTree>
    <p:extLst>
      <p:ext uri="{BB962C8B-B14F-4D97-AF65-F5344CB8AC3E}">
        <p14:creationId xmlns:p14="http://schemas.microsoft.com/office/powerpoint/2010/main" val="16761833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463229"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In your original group of four, each person should share the following: </a:t>
            </a:r>
          </a:p>
          <a:p>
            <a:pPr lvl="0" indent="-457200" algn="l" rtl="0">
              <a:spcBef>
                <a:spcPts val="0"/>
              </a:spcBef>
              <a:spcAft>
                <a:spcPts val="600"/>
              </a:spcAft>
              <a:buSzPts val="2600"/>
              <a:buFont typeface="Arial" panose="020B0604020202020204" pitchFamily="34" charset="0"/>
              <a:buChar char="•"/>
            </a:pPr>
            <a:r>
              <a:rPr lang="en-US" dirty="0"/>
              <a:t>What you learned from your reading and discussion with peers</a:t>
            </a:r>
          </a:p>
          <a:p>
            <a:pPr lvl="0" indent="-457200" algn="l" rtl="0">
              <a:spcBef>
                <a:spcPts val="0"/>
              </a:spcBef>
              <a:spcAft>
                <a:spcPts val="600"/>
              </a:spcAft>
              <a:buSzPts val="2600"/>
              <a:buFont typeface="Arial" panose="020B0604020202020204" pitchFamily="34" charset="0"/>
              <a:buChar char="•"/>
            </a:pPr>
            <a:r>
              <a:rPr lang="en-US" dirty="0"/>
              <a:t>What you included in the middle circle of your Inside Out handout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Jigsaw: Sharing Out</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5920429" y="1309352"/>
            <a:ext cx="2756644" cy="2776656"/>
          </a:xfrm>
          <a:prstGeom prst="rect">
            <a:avLst/>
          </a:prstGeom>
          <a:noFill/>
          <a:ln>
            <a:noFill/>
          </a:ln>
        </p:spPr>
      </p:pic>
    </p:spTree>
    <p:extLst>
      <p:ext uri="{BB962C8B-B14F-4D97-AF65-F5344CB8AC3E}">
        <p14:creationId xmlns:p14="http://schemas.microsoft.com/office/powerpoint/2010/main" val="24639534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In the outermost circle, answer the following question: </a:t>
            </a:r>
          </a:p>
          <a:p>
            <a:pPr indent="-457200">
              <a:spcBef>
                <a:spcPts val="0"/>
              </a:spcBef>
              <a:spcAft>
                <a:spcPts val="900"/>
              </a:spcAft>
            </a:pPr>
            <a:r>
              <a:rPr lang="en-US" dirty="0"/>
              <a:t>What was the most important information you learned from </a:t>
            </a:r>
            <a:br>
              <a:rPr lang="en-US" dirty="0"/>
            </a:br>
            <a:r>
              <a:rPr lang="en-US" dirty="0"/>
              <a:t>each of your group members? </a:t>
            </a:r>
          </a:p>
          <a:p>
            <a:pPr lvl="1" indent="-457200">
              <a:spcBef>
                <a:spcPts val="0"/>
              </a:spcBef>
              <a:spcAft>
                <a:spcPts val="1200"/>
              </a:spcAft>
            </a:pPr>
            <a:r>
              <a:rPr lang="en-US" dirty="0"/>
              <a:t>What you write should come from the articles you </a:t>
            </a:r>
            <a:r>
              <a:rPr lang="en-US" b="1" i="1" dirty="0"/>
              <a:t>DID NOT </a:t>
            </a:r>
            <a:r>
              <a:rPr lang="en-US" dirty="0"/>
              <a:t>read. </a:t>
            </a:r>
          </a:p>
          <a:p>
            <a:pPr indent="-457200">
              <a:spcBef>
                <a:spcPts val="0"/>
              </a:spcBef>
              <a:spcAft>
                <a:spcPts val="1200"/>
              </a:spcAft>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Inside Out, Part 3</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alphaModFix/>
          </a:blip>
          <a:stretch>
            <a:fillRect/>
          </a:stretch>
        </p:blipFill>
        <p:spPr>
          <a:xfrm>
            <a:off x="5910702" y="1309352"/>
            <a:ext cx="2776098" cy="2776656"/>
          </a:xfrm>
          <a:prstGeom prst="rect">
            <a:avLst/>
          </a:prstGeom>
          <a:noFill/>
          <a:ln>
            <a:noFill/>
          </a:ln>
        </p:spPr>
      </p:pic>
    </p:spTree>
    <p:extLst>
      <p:ext uri="{BB962C8B-B14F-4D97-AF65-F5344CB8AC3E}">
        <p14:creationId xmlns:p14="http://schemas.microsoft.com/office/powerpoint/2010/main" val="33671396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600"/>
              </a:spcAft>
              <a:buSzPts val="2600"/>
              <a:buNone/>
            </a:pPr>
            <a:r>
              <a:rPr lang="en-US" dirty="0"/>
              <a:t>With your small group, choose the most important question that you still want to discuss.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Socratic Seminar: Question</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368447" y="1995308"/>
            <a:ext cx="1860608" cy="1404743"/>
          </a:xfrm>
          <a:prstGeom prst="rect">
            <a:avLst/>
          </a:prstGeom>
          <a:noFill/>
          <a:ln>
            <a:noFill/>
          </a:ln>
        </p:spPr>
      </p:pic>
    </p:spTree>
    <p:extLst>
      <p:ext uri="{BB962C8B-B14F-4D97-AF65-F5344CB8AC3E}">
        <p14:creationId xmlns:p14="http://schemas.microsoft.com/office/powerpoint/2010/main" val="17555576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600"/>
              </a:spcAft>
              <a:buSzPts val="2600"/>
              <a:buNone/>
            </a:pPr>
            <a:r>
              <a:rPr lang="en-US" dirty="0"/>
              <a:t>Divide into two groups to form an inner circle and an outer circle. </a:t>
            </a:r>
          </a:p>
          <a:p>
            <a:pPr indent="-457200">
              <a:spcBef>
                <a:spcPts val="0"/>
              </a:spcBef>
              <a:spcAft>
                <a:spcPts val="600"/>
              </a:spcAft>
            </a:pPr>
            <a:r>
              <a:rPr lang="en-US" b="1" dirty="0"/>
              <a:t>Inner circle</a:t>
            </a:r>
            <a:r>
              <a:rPr lang="en-US" dirty="0"/>
              <a:t>: Have a group discussion to answer each question. </a:t>
            </a:r>
          </a:p>
          <a:p>
            <a:pPr indent="-457200">
              <a:spcBef>
                <a:spcPts val="0"/>
              </a:spcBef>
              <a:spcAft>
                <a:spcPts val="600"/>
              </a:spcAft>
            </a:pPr>
            <a:r>
              <a:rPr lang="en-US" b="1" dirty="0"/>
              <a:t>Outer circle</a:t>
            </a:r>
            <a:r>
              <a:rPr lang="en-US" dirty="0"/>
              <a:t>: Quietly write your observations of the discussion. </a:t>
            </a:r>
          </a:p>
          <a:p>
            <a:pPr marL="0" lvl="0" indent="0" algn="l" rtl="0">
              <a:spcBef>
                <a:spcPts val="0"/>
              </a:spcBef>
              <a:spcAft>
                <a:spcPts val="600"/>
              </a:spcAft>
              <a:buSzPts val="2600"/>
              <a:buNone/>
            </a:pPr>
            <a:endParaRPr lang="en-US"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Socratic Seminar: Discussion</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368447" y="1995308"/>
            <a:ext cx="1860608" cy="1404743"/>
          </a:xfrm>
          <a:prstGeom prst="rect">
            <a:avLst/>
          </a:prstGeom>
          <a:noFill/>
          <a:ln>
            <a:noFill/>
          </a:ln>
        </p:spPr>
      </p:pic>
    </p:spTree>
    <p:extLst>
      <p:ext uri="{BB962C8B-B14F-4D97-AF65-F5344CB8AC3E}">
        <p14:creationId xmlns:p14="http://schemas.microsoft.com/office/powerpoint/2010/main" val="33996861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4" name="Google Shape;225;p48" descr="Today we’re going to talk about ethical data collection. From the Tuskegee syphilis experiments and Henrietta Lacks’ HeLa cells to the horrifying experiments performed at Nazi concentration camps, many strides have been made from Institutional Review Boards (or IRBs) to the Nuremberg Code to guarantee voluntariness, informed consent, and beneficence in modern statistical gathering. But as we’ll discuss, with the complexities of research in the digital age many new ethical questions arise. &#10;&#10;Crash Course is on Patreon! You can support us directly by signing up at http://www.patreon.com/crashcourse&#10;&#10;Thanks to the following Patrons for their generous monthly contributions that help keep Crash Course free for everyone forever:&#10;&#10;Mark Brouwer, Glenn Elliott, Justin Zingsheim, Jessica Wode, Eric Prestemon, Kathrin Benoit, Tom Trval, Jason Saslow, Nathan Taylor, Divonne Holmes à Court, Brian Thomas Gossett, Khaled El Shalakany, Indika Siriwardena, Robert Kunz, SR Foxley, Sam Ferguson, Yasenia Cruz, Eric Koslow, Caleb Weeks, Tim Curwick, Evren Türkmenoğlu, Alexander Tamas, D.A. Noe, Shawn Arnold, mark austin, Ruth Perez, Malcolm Callis, Ken Penttinen, Advait  Shinde, Cody Carpenter, Annamaria Herrera, William McGraw, Bader AlGhamdi, Vaso, Melissa Briski, Joey Quek, Andrei Krishkevich, Rachel Bright, Alex S, Mayumi Maeda, Kathy &amp; Tim Philip, Montather, Jirat, Eric Kitchen, Moritz Schmidt, Ian Dundore, Chris Peters, Sandra Aft, Steve Marshall&#10;--&#10;&#10;Want to find Crash Course elsewhere on the internet?&#10;Facebook - http://www.facebook.com/YouTubeCrashCourse&#10;Twitter - http://www.twitter.com/TheCrashCourse&#10;Tumblr - http://thecrashcourse.tumblr.com &#10;Support Crash Course on Patreon: http://patreon.com/crashcourse&#10;&#10;CC Kids: http://www.youtube.com/crashcoursekids" title="Henrietta Lacks, the Tuskegee Experiment, and Ethical Data Collection: Crash Course Statistics #12">
            <a:hlinkClick r:id="rId3"/>
            <a:extLst>
              <a:ext uri="{FF2B5EF4-FFF2-40B4-BE49-F238E27FC236}">
                <a16:creationId xmlns:a16="http://schemas.microsoft.com/office/drawing/2014/main" id="{D819980A-71A0-440E-9F82-5FBDE71754FD}"/>
              </a:ext>
            </a:extLst>
          </p:cNvPr>
          <p:cNvPicPr preferRelativeResize="0">
            <a:picLocks noChangeAspect="1"/>
          </p:cNvPicPr>
          <p:nvPr/>
        </p:nvPicPr>
        <p:blipFill>
          <a:blip r:embed="rId4">
            <a:alphaModFix/>
          </a:blip>
          <a:stretch>
            <a:fillRect/>
          </a:stretch>
        </p:blipFill>
        <p:spPr>
          <a:xfrm>
            <a:off x="1142995" y="0"/>
            <a:ext cx="6858009" cy="5143500"/>
          </a:xfrm>
          <a:prstGeom prst="rect">
            <a:avLst/>
          </a:prstGeom>
          <a:noFill/>
          <a:ln>
            <a:noFill/>
          </a:ln>
        </p:spPr>
      </p:pic>
    </p:spTree>
    <p:extLst>
      <p:ext uri="{BB962C8B-B14F-4D97-AF65-F5344CB8AC3E}">
        <p14:creationId xmlns:p14="http://schemas.microsoft.com/office/powerpoint/2010/main" val="29820937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4" name="Google Shape;230;p49" descr="The reporter who helped end the infamous Tuskegee syphilis study discusses what we may never know about the study's origin or its effects.&#10;&#10;Learn more about this story at www.newsy.com/62903/&#10;&#10;Find more videos like this at www.newsy.com&#10;&#10;Follow Newsy on Facebook: www.facebook.com/newsyvideos&#10;Follow Newsy on Twitter: www.twitter.com/newsyvideos" title="The unknowns about the Tuskegee syphilis study">
            <a:hlinkClick r:id="rId3"/>
            <a:extLst>
              <a:ext uri="{FF2B5EF4-FFF2-40B4-BE49-F238E27FC236}">
                <a16:creationId xmlns:a16="http://schemas.microsoft.com/office/drawing/2014/main" id="{5A5F9D25-2513-4C10-957B-5E0B670AB3DE}"/>
              </a:ext>
            </a:extLst>
          </p:cNvPr>
          <p:cNvPicPr preferRelativeResize="0">
            <a:picLocks noChangeAspect="1"/>
          </p:cNvPicPr>
          <p:nvPr/>
        </p:nvPicPr>
        <p:blipFill>
          <a:blip r:embed="rId4">
            <a:alphaModFix/>
          </a:blip>
          <a:stretch>
            <a:fillRect/>
          </a:stretch>
        </p:blipFill>
        <p:spPr>
          <a:xfrm>
            <a:off x="1143000" y="1"/>
            <a:ext cx="6857999" cy="5143499"/>
          </a:xfrm>
          <a:prstGeom prst="rect">
            <a:avLst/>
          </a:prstGeom>
          <a:noFill/>
          <a:ln>
            <a:noFill/>
          </a:ln>
        </p:spPr>
      </p:pic>
    </p:spTree>
    <p:extLst>
      <p:ext uri="{BB962C8B-B14F-4D97-AF65-F5344CB8AC3E}">
        <p14:creationId xmlns:p14="http://schemas.microsoft.com/office/powerpoint/2010/main" val="30796964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With your partner, discuss: </a:t>
            </a:r>
          </a:p>
          <a:p>
            <a:pPr indent="-457200">
              <a:spcBef>
                <a:spcPts val="0"/>
              </a:spcBef>
              <a:spcAft>
                <a:spcPts val="600"/>
              </a:spcAft>
            </a:pPr>
            <a:r>
              <a:rPr lang="en-US" dirty="0"/>
              <a:t>The implications of the Tuskegee study and the harm it has done to Black Americans </a:t>
            </a:r>
          </a:p>
          <a:p>
            <a:pPr indent="-457200">
              <a:spcBef>
                <a:spcPts val="0"/>
              </a:spcBef>
              <a:spcAft>
                <a:spcPts val="600"/>
              </a:spcAft>
            </a:pPr>
            <a:r>
              <a:rPr lang="en-US" dirty="0"/>
              <a:t>Your feelings about scientific research on human subjects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Inverted Pyramid in Pairs</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600806" y="1995308"/>
            <a:ext cx="1395889" cy="1404743"/>
          </a:xfrm>
          <a:prstGeom prst="rect">
            <a:avLst/>
          </a:prstGeom>
          <a:noFill/>
          <a:ln>
            <a:noFill/>
          </a:ln>
        </p:spPr>
      </p:pic>
    </p:spTree>
    <p:extLst>
      <p:ext uri="{BB962C8B-B14F-4D97-AF65-F5344CB8AC3E}">
        <p14:creationId xmlns:p14="http://schemas.microsoft.com/office/powerpoint/2010/main" val="2411927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With your partner, join another student pair to form a small group and discuss: </a:t>
            </a:r>
          </a:p>
          <a:p>
            <a:pPr indent="-457200">
              <a:spcBef>
                <a:spcPts val="0"/>
              </a:spcBef>
              <a:spcAft>
                <a:spcPts val="600"/>
              </a:spcAft>
            </a:pPr>
            <a:r>
              <a:rPr lang="en-US" dirty="0"/>
              <a:t>The implications of the Tuskegee study and the harm it has done to Black Americans </a:t>
            </a:r>
          </a:p>
          <a:p>
            <a:pPr indent="-457200">
              <a:spcBef>
                <a:spcPts val="0"/>
              </a:spcBef>
              <a:spcAft>
                <a:spcPts val="600"/>
              </a:spcAft>
            </a:pPr>
            <a:r>
              <a:rPr lang="en-US" dirty="0"/>
              <a:t>Your feelings about scientific research on human subjects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Inverted Pyramid in Small Groups</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600806" y="1995308"/>
            <a:ext cx="1395889" cy="1404743"/>
          </a:xfrm>
          <a:prstGeom prst="rect">
            <a:avLst/>
          </a:prstGeom>
          <a:noFill/>
          <a:ln>
            <a:noFill/>
          </a:ln>
        </p:spPr>
      </p:pic>
    </p:spTree>
    <p:extLst>
      <p:ext uri="{BB962C8B-B14F-4D97-AF65-F5344CB8AC3E}">
        <p14:creationId xmlns:p14="http://schemas.microsoft.com/office/powerpoint/2010/main" val="11452114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Did your perspective change after watching the video(s) and discussing with your peers? If so, how and why?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Inverted Pyramid as a Class</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600806" y="1995308"/>
            <a:ext cx="1395889" cy="1404743"/>
          </a:xfrm>
          <a:prstGeom prst="rect">
            <a:avLst/>
          </a:prstGeom>
          <a:noFill/>
          <a:ln>
            <a:noFill/>
          </a:ln>
        </p:spPr>
      </p:pic>
    </p:spTree>
    <p:extLst>
      <p:ext uri="{BB962C8B-B14F-4D97-AF65-F5344CB8AC3E}">
        <p14:creationId xmlns:p14="http://schemas.microsoft.com/office/powerpoint/2010/main" val="10662831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Who Was Henrietta Lacks?</a:t>
            </a:r>
            <a:endParaRPr dirty="0"/>
          </a:p>
        </p:txBody>
      </p:sp>
      <p:sp>
        <p:nvSpPr>
          <p:cNvPr id="95" name="Google Shape;95;p23"/>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r>
              <a:rPr lang="en-US" dirty="0"/>
              <a:t>Ethics in Scientific Research</a:t>
            </a:r>
            <a:endParaRPr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727032"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Write a personal reflection based on the essential question: </a:t>
            </a:r>
          </a:p>
          <a:p>
            <a:pPr indent="-457200">
              <a:spcBef>
                <a:spcPts val="0"/>
              </a:spcBef>
              <a:spcAft>
                <a:spcPts val="900"/>
              </a:spcAft>
            </a:pPr>
            <a:r>
              <a:rPr lang="en-US" dirty="0"/>
              <a:t>Should scientists be allowed to use a person's tissues or cells for research without that person's consent? </a:t>
            </a:r>
          </a:p>
          <a:p>
            <a:pPr lvl="1" indent="-457200">
              <a:spcBef>
                <a:spcPts val="0"/>
              </a:spcBef>
            </a:pPr>
            <a:r>
              <a:rPr lang="en-US" dirty="0"/>
              <a:t>Use your original thoughts from the innermost circle of your Inside Out handout to get you started on your reflection.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 Used to Think... but Now I Know</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306290" y="2201842"/>
            <a:ext cx="2380510" cy="980455"/>
          </a:xfrm>
          <a:prstGeom prst="rect">
            <a:avLst/>
          </a:prstGeom>
          <a:noFill/>
          <a:ln>
            <a:noFill/>
          </a:ln>
        </p:spPr>
      </p:pic>
    </p:spTree>
    <p:extLst>
      <p:ext uri="{BB962C8B-B14F-4D97-AF65-F5344CB8AC3E}">
        <p14:creationId xmlns:p14="http://schemas.microsoft.com/office/powerpoint/2010/main" val="25862642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Essential Question</a:t>
            </a:r>
            <a:endParaRPr/>
          </a:p>
        </p:txBody>
      </p:sp>
      <p:sp>
        <p:nvSpPr>
          <p:cNvPr id="101" name="Google Shape;101;p24"/>
          <p:cNvSpPr txBox="1">
            <a:spLocks noGrp="1"/>
          </p:cNvSpPr>
          <p:nvPr>
            <p:ph type="body" idx="1"/>
          </p:nvPr>
        </p:nvSpPr>
        <p:spPr>
          <a:xfrm>
            <a:off x="530352" y="2028497"/>
            <a:ext cx="7772400" cy="2029397"/>
          </a:xfrm>
          <a:prstGeom prst="rect">
            <a:avLst/>
          </a:prstGeom>
          <a:noFill/>
          <a:ln>
            <a:noFill/>
          </a:ln>
        </p:spPr>
        <p:txBody>
          <a:bodyPr spcFirstLastPara="1" wrap="square" lIns="45700" tIns="45700" rIns="45700" bIns="45700" anchor="t" anchorCtr="0">
            <a:noAutofit/>
          </a:bodyPr>
          <a:lstStyle/>
          <a:p>
            <a:pPr marL="0" lvl="0" indent="0" algn="l" rtl="0">
              <a:spcBef>
                <a:spcPts val="0"/>
              </a:spcBef>
              <a:spcAft>
                <a:spcPts val="0"/>
              </a:spcAft>
              <a:buSzPts val="2600"/>
              <a:buNone/>
            </a:pPr>
            <a:r>
              <a:rPr lang="en-US" dirty="0"/>
              <a:t>Should scientists be allowed to use a person's tissues or cells for research without that person's consent?</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98000">
              <a:schemeClr val="bg1">
                <a:lumMod val="85000"/>
              </a:schemeClr>
            </a:gs>
          </a:gsLst>
          <a:lin ang="5640000" scaled="0"/>
        </a:gradFill>
        <a:effectLst/>
      </p:bgPr>
    </p:bg>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60136" cy="2412256"/>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solidFill>
                  <a:schemeClr val="tx1"/>
                </a:solidFill>
              </a:rPr>
              <a:t>In the innermost circle on your handout, answer the following question: </a:t>
            </a:r>
          </a:p>
          <a:p>
            <a:pPr marL="0" lvl="0" indent="0" algn="l" rtl="0">
              <a:spcBef>
                <a:spcPts val="0"/>
              </a:spcBef>
              <a:spcAft>
                <a:spcPts val="0"/>
              </a:spcAft>
              <a:buSzPts val="2600"/>
              <a:buNone/>
            </a:pPr>
            <a:r>
              <a:rPr lang="en-US" i="1" dirty="0">
                <a:solidFill>
                  <a:schemeClr val="tx1"/>
                </a:solidFill>
              </a:rPr>
              <a:t>Should scientists be allowed to use a person's tissues or cells for research without that person's consent?</a:t>
            </a:r>
            <a:r>
              <a:rPr lang="en-US" i="1" dirty="0"/>
              <a:t> </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Inside Out, Part 1</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alphaModFix/>
          </a:blip>
          <a:stretch>
            <a:fillRect/>
          </a:stretch>
        </p:blipFill>
        <p:spPr>
          <a:xfrm>
            <a:off x="5910702" y="1309352"/>
            <a:ext cx="2776098" cy="2776656"/>
          </a:xfrm>
          <a:prstGeom prst="rect">
            <a:avLst/>
          </a:prstGeom>
          <a:noFill/>
          <a:ln>
            <a:noFill/>
          </a:ln>
        </p:spPr>
      </p:pic>
    </p:spTree>
    <p:extLst>
      <p:ext uri="{BB962C8B-B14F-4D97-AF65-F5344CB8AC3E}">
        <p14:creationId xmlns:p14="http://schemas.microsoft.com/office/powerpoint/2010/main" val="4825797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4" name="Google Shape;158;p38" descr="View full lesson: http://ed.ted.com/lessons/the-immortal-cells-of-henrietta-lacks-robin-bulleri&#10;&#10;Imagine something small enough to float on a particle of dust that holds the keys to understanding cancer, virology, and genetics. Luckily for us, such a thing exists in the form of trillions upon trillions of human, lab-grown cells called HeLa. But where did we get these cells? Robin Bulleri tells the story of Henrietta Lacks, a woman whose DNA led to countless cures, patents, and discoveries. &#10;&#10;Lesson by Robin Bulleri, animation by Brandon Denmark." title="The immortal cells of Henrietta Lacks - Robin Bulleri">
            <a:hlinkClick r:id="rId3"/>
            <a:extLst>
              <a:ext uri="{FF2B5EF4-FFF2-40B4-BE49-F238E27FC236}">
                <a16:creationId xmlns:a16="http://schemas.microsoft.com/office/drawing/2014/main" id="{E6BA6355-153A-4318-8A36-4FBAE021F5BC}"/>
              </a:ext>
            </a:extLst>
          </p:cNvPr>
          <p:cNvPicPr preferRelativeResize="0">
            <a:picLocks noChangeAspect="1"/>
          </p:cNvPicPr>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42870547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Lesson Objective</a:t>
            </a:r>
            <a:endParaRPr dirty="0"/>
          </a:p>
        </p:txBody>
      </p:sp>
      <p:sp>
        <p:nvSpPr>
          <p:cNvPr id="107" name="Google Shape;107;p25"/>
          <p:cNvSpPr txBox="1">
            <a:spLocks noGrp="1"/>
          </p:cNvSpPr>
          <p:nvPr>
            <p:ph type="body" idx="1"/>
          </p:nvPr>
        </p:nvSpPr>
        <p:spPr>
          <a:xfrm>
            <a:off x="530352" y="2028498"/>
            <a:ext cx="7772400" cy="1376341"/>
          </a:xfrm>
          <a:prstGeom prst="rect">
            <a:avLst/>
          </a:prstGeom>
          <a:noFill/>
          <a:ln>
            <a:noFill/>
          </a:ln>
        </p:spPr>
        <p:txBody>
          <a:bodyPr spcFirstLastPara="1" wrap="square" lIns="45700" tIns="45700" rIns="45700" bIns="45700" anchor="t" anchorCtr="0">
            <a:noAutofit/>
          </a:bodyPr>
          <a:lstStyle/>
          <a:p>
            <a:pPr marL="0" indent="0">
              <a:spcBef>
                <a:spcPts val="0"/>
              </a:spcBef>
              <a:spcAft>
                <a:spcPts val="600"/>
              </a:spcAft>
              <a:buNone/>
            </a:pPr>
            <a:r>
              <a:rPr lang="en-US" dirty="0"/>
              <a:t>Use evidence to support and defend your position on the use of a person’s tissues or cells for research without that person’s consent.</a:t>
            </a:r>
          </a:p>
          <a:p>
            <a:pPr marL="0" indent="0">
              <a:spcBef>
                <a:spcPts val="0"/>
              </a:spcBef>
              <a:spcAft>
                <a:spcPts val="600"/>
              </a:spcAft>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lvl="0" indent="-457200" algn="l" rtl="0">
              <a:spcBef>
                <a:spcPts val="0"/>
              </a:spcBef>
              <a:spcAft>
                <a:spcPts val="600"/>
              </a:spcAft>
              <a:buSzPts val="2600"/>
              <a:buFont typeface="Arial" panose="020B0604020202020204" pitchFamily="34" charset="0"/>
              <a:buChar char="•"/>
            </a:pPr>
            <a:r>
              <a:rPr lang="en-US" dirty="0"/>
              <a:t>In your group of four, split up to read the following articles.  </a:t>
            </a:r>
          </a:p>
          <a:p>
            <a:pPr lvl="0" indent="-457200" algn="l" rtl="0">
              <a:spcBef>
                <a:spcPts val="0"/>
              </a:spcBef>
              <a:spcAft>
                <a:spcPts val="600"/>
              </a:spcAft>
              <a:buSzPts val="2600"/>
              <a:buFont typeface="Arial" panose="020B0604020202020204" pitchFamily="34" charset="0"/>
              <a:buChar char="•"/>
            </a:pPr>
            <a:r>
              <a:rPr lang="en-US" dirty="0"/>
              <a:t>There are four articles for you to choose from: </a:t>
            </a:r>
          </a:p>
          <a:p>
            <a:pPr lvl="1" indent="-457200">
              <a:spcBef>
                <a:spcPts val="0"/>
              </a:spcBef>
              <a:spcAft>
                <a:spcPts val="300"/>
              </a:spcAft>
              <a:buSzPts val="2600"/>
              <a:buFont typeface="Arial" panose="020B0604020202020204" pitchFamily="34" charset="0"/>
              <a:buChar char="•"/>
            </a:pPr>
            <a:r>
              <a:rPr lang="en-US" dirty="0"/>
              <a:t>Legal </a:t>
            </a:r>
          </a:p>
          <a:p>
            <a:pPr lvl="1" indent="-457200">
              <a:spcBef>
                <a:spcPts val="0"/>
              </a:spcBef>
              <a:spcAft>
                <a:spcPts val="300"/>
              </a:spcAft>
              <a:buSzPts val="2600"/>
              <a:buFont typeface="Arial" panose="020B0604020202020204" pitchFamily="34" charset="0"/>
              <a:buChar char="•"/>
            </a:pPr>
            <a:r>
              <a:rPr lang="en-US" dirty="0"/>
              <a:t>Familial </a:t>
            </a:r>
          </a:p>
          <a:p>
            <a:pPr lvl="1" indent="-457200">
              <a:spcBef>
                <a:spcPts val="0"/>
              </a:spcBef>
              <a:spcAft>
                <a:spcPts val="300"/>
              </a:spcAft>
              <a:buSzPts val="2600"/>
              <a:buFont typeface="Arial" panose="020B0604020202020204" pitchFamily="34" charset="0"/>
              <a:buChar char="•"/>
            </a:pPr>
            <a:r>
              <a:rPr lang="en-US" dirty="0"/>
              <a:t>Societal </a:t>
            </a:r>
          </a:p>
          <a:p>
            <a:pPr lvl="1" indent="-457200">
              <a:spcBef>
                <a:spcPts val="0"/>
              </a:spcBef>
              <a:buSzPts val="2600"/>
              <a:buFont typeface="Arial" panose="020B0604020202020204" pitchFamily="34" charset="0"/>
              <a:buChar char="•"/>
            </a:pPr>
            <a:r>
              <a:rPr lang="en-US" dirty="0"/>
              <a:t>Medical </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Jigsaw: Reading</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5920429" y="1309352"/>
            <a:ext cx="2756644" cy="2776656"/>
          </a:xfrm>
          <a:prstGeom prst="rect">
            <a:avLst/>
          </a:prstGeom>
          <a:noFill/>
          <a:ln>
            <a:noFill/>
          </a:ln>
        </p:spPr>
      </p:pic>
    </p:spTree>
    <p:extLst>
      <p:ext uri="{BB962C8B-B14F-4D97-AF65-F5344CB8AC3E}">
        <p14:creationId xmlns:p14="http://schemas.microsoft.com/office/powerpoint/2010/main" val="32283339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600"/>
              </a:spcAft>
              <a:buSzPts val="2600"/>
              <a:buNone/>
            </a:pPr>
            <a:r>
              <a:rPr lang="en-US" dirty="0"/>
              <a:t>As you read, you should: </a:t>
            </a:r>
          </a:p>
          <a:p>
            <a:pPr lvl="0" indent="-457200" algn="l" rtl="0">
              <a:spcBef>
                <a:spcPts val="0"/>
              </a:spcBef>
              <a:spcAft>
                <a:spcPts val="600"/>
              </a:spcAft>
              <a:buSzPts val="2600"/>
              <a:buFont typeface="Arial" panose="020B0604020202020204" pitchFamily="34" charset="0"/>
              <a:buChar char="•"/>
            </a:pPr>
            <a:r>
              <a:rPr lang="en-US" dirty="0"/>
              <a:t>Highlight important information from the passage. </a:t>
            </a:r>
          </a:p>
          <a:p>
            <a:pPr lvl="0" indent="-457200" algn="l" rtl="0">
              <a:spcBef>
                <a:spcPts val="0"/>
              </a:spcBef>
              <a:spcAft>
                <a:spcPts val="600"/>
              </a:spcAft>
              <a:buSzPts val="2600"/>
              <a:buFont typeface="Arial" panose="020B0604020202020204" pitchFamily="34" charset="0"/>
              <a:buChar char="•"/>
            </a:pPr>
            <a:r>
              <a:rPr lang="en-US" dirty="0"/>
              <a:t>Annotate in the margins to explain why you highlighted each piece of information—why is it important? </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Why-lighting</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5920429" y="1995308"/>
            <a:ext cx="2756644" cy="1404743"/>
          </a:xfrm>
          <a:prstGeom prst="rect">
            <a:avLst/>
          </a:prstGeom>
          <a:noFill/>
          <a:ln>
            <a:noFill/>
          </a:ln>
        </p:spPr>
      </p:pic>
    </p:spTree>
    <p:extLst>
      <p:ext uri="{BB962C8B-B14F-4D97-AF65-F5344CB8AC3E}">
        <p14:creationId xmlns:p14="http://schemas.microsoft.com/office/powerpoint/2010/main" val="6672312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In the middle circle of your handout, write at least three questions or things you wondered about while reading. </a:t>
            </a:r>
          </a:p>
          <a:p>
            <a:pPr marL="0" lvl="0" indent="0" algn="l" rtl="0">
              <a:spcBef>
                <a:spcPts val="0"/>
              </a:spcBef>
              <a:spcAft>
                <a:spcPts val="120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Inside Out, Part 2</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alphaModFix/>
          </a:blip>
          <a:stretch>
            <a:fillRect/>
          </a:stretch>
        </p:blipFill>
        <p:spPr>
          <a:xfrm>
            <a:off x="5910702" y="1309352"/>
            <a:ext cx="2776098" cy="2776656"/>
          </a:xfrm>
          <a:prstGeom prst="rect">
            <a:avLst/>
          </a:prstGeom>
          <a:noFill/>
          <a:ln>
            <a:noFill/>
          </a:ln>
        </p:spPr>
      </p:pic>
    </p:spTree>
    <p:extLst>
      <p:ext uri="{BB962C8B-B14F-4D97-AF65-F5344CB8AC3E}">
        <p14:creationId xmlns:p14="http://schemas.microsoft.com/office/powerpoint/2010/main" val="7372138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Lesson Slides (Save As Template)" id="{B82688CD-F3F8-D743-BDCF-16F2D764311C}" vid="{25510A98-A159-F442-9F20-8C42A87FEC3C}"/>
    </a:ext>
  </a:ext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Lesson Slides (Save As Template)" id="{B82688CD-F3F8-D743-BDCF-16F2D764311C}" vid="{EE08A19D-6F28-774F-AFE2-A57B6E693195}"/>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LEARN theme</Template>
  <TotalTime>41</TotalTime>
  <Words>817</Words>
  <Application>Microsoft Macintosh PowerPoint</Application>
  <PresentationFormat>On-screen Show (16:9)</PresentationFormat>
  <Paragraphs>66</Paragraphs>
  <Slides>20</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Noto Sans Symbols</vt:lpstr>
      <vt:lpstr>Open Sans</vt:lpstr>
      <vt:lpstr>LEARN theme</vt:lpstr>
      <vt:lpstr>LEARN theme</vt:lpstr>
      <vt:lpstr>PowerPoint Presentation</vt:lpstr>
      <vt:lpstr>Who Was Henrietta Lacks?</vt:lpstr>
      <vt:lpstr>Essential Question</vt:lpstr>
      <vt:lpstr>Inside Out, Part 1</vt:lpstr>
      <vt:lpstr>PowerPoint Presentation</vt:lpstr>
      <vt:lpstr>Lesson Objective</vt:lpstr>
      <vt:lpstr>Jigsaw: Reading</vt:lpstr>
      <vt:lpstr>Why-lighting</vt:lpstr>
      <vt:lpstr>Inside Out, Part 2</vt:lpstr>
      <vt:lpstr>Jigsaw: Discussing</vt:lpstr>
      <vt:lpstr>Jigsaw: Sharing Out</vt:lpstr>
      <vt:lpstr>Inside Out, Part 3</vt:lpstr>
      <vt:lpstr>Socratic Seminar: Question</vt:lpstr>
      <vt:lpstr>Socratic Seminar: Discussion</vt:lpstr>
      <vt:lpstr>PowerPoint Presentation</vt:lpstr>
      <vt:lpstr>PowerPoint Presentation</vt:lpstr>
      <vt:lpstr>Inverted Pyramid in Pairs</vt:lpstr>
      <vt:lpstr>Inverted Pyramid in Small Groups</vt:lpstr>
      <vt:lpstr>Inverted Pyramid as a Class</vt:lpstr>
      <vt:lpstr>I Used to Think... but Now I Know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Jehanne Moharram</dc:creator>
  <cp:lastModifiedBy>Jehanne Moharram</cp:lastModifiedBy>
  <cp:revision>2</cp:revision>
  <dcterms:created xsi:type="dcterms:W3CDTF">2023-11-28T19:37:06Z</dcterms:created>
  <dcterms:modified xsi:type="dcterms:W3CDTF">2023-11-28T20:18:33Z</dcterms:modified>
</cp:coreProperties>
</file>