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0"/>
  </p:notesMasterIdLst>
  <p:sldIdLst>
    <p:sldId id="256" r:id="rId3"/>
    <p:sldId id="257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h2qBlyXQjMsYuFw8i1SxJUeBn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290"/>
    <p:restoredTop sz="94709"/>
  </p:normalViewPr>
  <p:slideViewPr>
    <p:cSldViewPr snapToGrid="0">
      <p:cViewPr varScale="1">
        <p:scale>
          <a:sx n="143" d="100"/>
          <a:sy n="143" d="100"/>
        </p:scale>
        <p:origin x="291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VS_yYQoLJ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EVS_yYQoLJg?si=kTaJ334s_kIiqut4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redpanda.com/creativ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boredpanda.com/creative-print-ads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K20 Center. (2021, September 21). </a:t>
            </a:r>
            <a:r>
              <a:rPr lang="en-US" i="1" dirty="0"/>
              <a:t>K20 Center 5 minute timer </a:t>
            </a:r>
            <a:r>
              <a:rPr lang="en-US" dirty="0"/>
              <a:t>[Video]. YouTube. </a:t>
            </a:r>
            <a:r>
              <a:rPr lang="en-US" dirty="0">
                <a:hlinkClick r:id="rId3"/>
              </a:rPr>
              <a:t>https://youtu.be/</a:t>
            </a:r>
            <a:r>
              <a:rPr lang="en-US" dirty="0" err="1">
                <a:hlinkClick r:id="rId3"/>
              </a:rPr>
              <a:t>EVS_yYQoLJg</a:t>
            </a:r>
            <a:r>
              <a:rPr lang="en-US" dirty="0" err="1">
                <a:hlinkClick r:id="rId4"/>
              </a:rPr>
              <a:t>?si</a:t>
            </a:r>
            <a:r>
              <a:rPr lang="en-US" dirty="0">
                <a:hlinkClick r:id="rId4"/>
              </a:rPr>
              <a:t>=kTaJ334s_kIiqut4</a:t>
            </a:r>
            <a:endParaRPr lang="en-US" dirty="0"/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Elbow partners. Strategies. https://learn.k20center.ou.edu/strategy/116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4-2-1. Strategies. https://learn.k20center.ou.edu/strategy/142</a:t>
            </a:r>
            <a:endParaRPr dirty="0"/>
          </a:p>
        </p:txBody>
      </p:sp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Why-Lighting. Strategies. https://learn.k20center.ou.edu/strategy/128</a:t>
            </a:r>
            <a:endParaRPr dirty="0"/>
          </a:p>
        </p:txBody>
      </p:sp>
      <p:sp>
        <p:nvSpPr>
          <p:cNvPr id="172" name="Google Shape;1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GramIt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Strategies. https://learn.k20center.ou.edu/strategy/2554</a:t>
            </a:r>
            <a:endParaRPr dirty="0"/>
          </a:p>
        </p:txBody>
      </p:sp>
      <p:sp>
        <p:nvSpPr>
          <p:cNvPr id="179" name="Google Shape;1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Pepsi. (2013). We wish you a scary Halloween! [Advertisement].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D., L. (2014). </a:t>
            </a:r>
            <a:r>
              <a:rPr lang="en-US" i="1" dirty="0"/>
              <a:t>33 powerful and creative print ads that’ll make you look twice</a:t>
            </a:r>
            <a:r>
              <a:rPr lang="en-US" dirty="0"/>
              <a:t>. Bored Panda. </a:t>
            </a:r>
            <a:r>
              <a:rPr lang="en-US" dirty="0">
                <a:hlinkClick r:id="rId3"/>
              </a:rPr>
              <a:t>http://www.boredpanda.com</a:t>
            </a:r>
            <a:r>
              <a:rPr lang="en-US">
                <a:hlinkClick r:id="rId3"/>
              </a:rPr>
              <a:t>/creative</a:t>
            </a:r>
            <a:r>
              <a:rPr lang="en-US">
                <a:hlinkClick r:id="rId4"/>
              </a:rPr>
              <a:t>-print-ads/</a:t>
            </a:r>
            <a:endParaRPr lang="en-US">
              <a:effectLst/>
              <a:latin typeface="Helvetica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McDonald’s. (2009). Wi-fries [Advertisement].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Volkswagen. (2012). Hedgehog and Fish [Advertisement].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Colgate. (2011). Kiwi, Strawberry [Advertisement].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Orion Telescopes. (2007). Moon [Advertisement].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4" name="Google Shape;54;p31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9" name="Google Shape;59;p32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66" name="Google Shape;66;p33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6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7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9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VS_yYQoLJg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>
            <a:spLocks noGrp="1"/>
          </p:cNvSpPr>
          <p:nvPr>
            <p:ph type="body" idx="1"/>
          </p:nvPr>
        </p:nvSpPr>
        <p:spPr>
          <a:xfrm>
            <a:off x="255500" y="1492625"/>
            <a:ext cx="3966900" cy="3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main idea is conveyed?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2286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Which details support</a:t>
            </a:r>
            <a:endParaRPr dirty="0"/>
          </a:p>
          <a:p>
            <a:pPr marL="2286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that idea?</a:t>
            </a:r>
            <a:endParaRPr dirty="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Image #5</a:t>
            </a:r>
            <a:endParaRPr dirty="0"/>
          </a:p>
        </p:txBody>
      </p:sp>
      <p:pic>
        <p:nvPicPr>
          <p:cNvPr id="142" name="Google Shape;14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7125" y="0"/>
            <a:ext cx="38587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body" idx="1"/>
          </p:nvPr>
        </p:nvSpPr>
        <p:spPr>
          <a:xfrm>
            <a:off x="457200" y="1347527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 your Visual Analysis handout, respond to the following: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Explain how you identified the details that support the main idea.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Was every detail necessary?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What helped you recognize the level of importance of each detail? </a:t>
            </a:r>
            <a:endParaRPr dirty="0"/>
          </a:p>
        </p:txBody>
      </p:sp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Reflect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>
            <a:spLocks noGrp="1"/>
          </p:cNvSpPr>
          <p:nvPr>
            <p:ph type="body" idx="1"/>
          </p:nvPr>
        </p:nvSpPr>
        <p:spPr>
          <a:xfrm>
            <a:off x="457200" y="136490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dirty="0"/>
              <a:t>Read the series of sentences. All the sentences come from one paragraph.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dirty="0"/>
              <a:t>As a group, sort the sentences into three categories:</a:t>
            </a:r>
            <a:endParaRPr dirty="0"/>
          </a:p>
          <a:p>
            <a:pPr marL="914400" lvl="0" indent="-228599" algn="l" rtl="0">
              <a:spcBef>
                <a:spcPts val="0"/>
              </a:spcBef>
              <a:spcAft>
                <a:spcPts val="0"/>
              </a:spcAft>
              <a:buSzPts val="2210"/>
              <a:buAutoNum type="arabicPeriod"/>
            </a:pPr>
            <a:r>
              <a:rPr lang="en-US" dirty="0"/>
              <a:t> Main idea</a:t>
            </a:r>
            <a:endParaRPr dirty="0"/>
          </a:p>
          <a:p>
            <a:pPr marL="914400" lvl="0" indent="-228599" algn="l" rtl="0">
              <a:spcBef>
                <a:spcPts val="0"/>
              </a:spcBef>
              <a:spcAft>
                <a:spcPts val="0"/>
              </a:spcAft>
              <a:buSzPts val="2210"/>
              <a:buAutoNum type="arabicPeriod"/>
            </a:pPr>
            <a:r>
              <a:rPr lang="en-US" dirty="0"/>
              <a:t> Important supporting details: sentences that are crucial to understanding the main idea</a:t>
            </a:r>
            <a:endParaRPr dirty="0"/>
          </a:p>
          <a:p>
            <a:pPr marL="914400" lvl="0" indent="-228599" algn="l" rtl="0">
              <a:spcBef>
                <a:spcPts val="0"/>
              </a:spcBef>
              <a:spcAft>
                <a:spcPts val="0"/>
              </a:spcAft>
              <a:buSzPts val="2210"/>
              <a:buAutoNum type="arabicPeriod"/>
            </a:pPr>
            <a:r>
              <a:rPr lang="en-US" dirty="0"/>
              <a:t> Non-important details: sentences that are not crucial to understanding the main idea. </a:t>
            </a:r>
          </a:p>
          <a:p>
            <a:pPr marL="227013" lvl="0" indent="-619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</p:txBody>
      </p:sp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Textual Analysis: Sentence Sort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>
            <a:spLocks noGrp="1"/>
          </p:cNvSpPr>
          <p:nvPr>
            <p:ph type="body" idx="1"/>
          </p:nvPr>
        </p:nvSpPr>
        <p:spPr>
          <a:xfrm>
            <a:off x="233325" y="1279315"/>
            <a:ext cx="5168992" cy="3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066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Char char="●"/>
            </a:pPr>
            <a:r>
              <a:rPr lang="en-US" dirty="0"/>
              <a:t>Form an elbow group and compare your responses for the following: </a:t>
            </a:r>
          </a:p>
          <a:p>
            <a:pPr marL="480035" lvl="1" indent="-216906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500"/>
              <a:buChar char="○"/>
            </a:pPr>
            <a:r>
              <a:rPr lang="en-US" sz="2600" dirty="0"/>
              <a:t>Main idea</a:t>
            </a:r>
            <a:endParaRPr sz="2600" dirty="0"/>
          </a:p>
          <a:p>
            <a:pPr marL="480035" lvl="1" indent="-216906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500"/>
              <a:buChar char="○"/>
            </a:pPr>
            <a:r>
              <a:rPr lang="en-US" sz="2600" dirty="0"/>
              <a:t>Supporting details</a:t>
            </a:r>
            <a:endParaRPr sz="2600" dirty="0"/>
          </a:p>
          <a:p>
            <a:pPr marL="480035" lvl="1" indent="-216906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500"/>
              <a:buChar char="○"/>
            </a:pPr>
            <a:r>
              <a:rPr lang="en-US" sz="2600" dirty="0"/>
              <a:t>Details that were not important</a:t>
            </a:r>
            <a:endParaRPr sz="2600" dirty="0"/>
          </a:p>
          <a:p>
            <a:pPr marL="227013" lvl="0" indent="-22066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500"/>
              <a:buChar char="●"/>
            </a:pPr>
            <a:r>
              <a:rPr lang="en-US" dirty="0"/>
              <a:t>Discuss with your group any differences in your answers.</a:t>
            </a:r>
          </a:p>
          <a:p>
            <a:pPr marL="227013" lvl="0" indent="-22066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500"/>
              <a:buChar char="●"/>
            </a:pPr>
            <a:r>
              <a:rPr lang="en-US" dirty="0"/>
              <a:t>Prepare to share with the class. </a:t>
            </a:r>
            <a:endParaRPr dirty="0"/>
          </a:p>
        </p:txBody>
      </p:sp>
      <p:sp>
        <p:nvSpPr>
          <p:cNvPr id="160" name="Google Shape;160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Elbow Groups</a:t>
            </a:r>
            <a:endParaRPr dirty="0"/>
          </a:p>
        </p:txBody>
      </p:sp>
      <p:pic>
        <p:nvPicPr>
          <p:cNvPr id="162" name="Google Shape;162;p12" title="elbow partner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0125" y="88050"/>
            <a:ext cx="1005000" cy="61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descr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42D4CCDD-87E2-358B-A5F4-B08C5E5B3D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958039" y="1854200"/>
            <a:ext cx="2540000" cy="143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body" idx="1"/>
          </p:nvPr>
        </p:nvSpPr>
        <p:spPr>
          <a:xfrm>
            <a:off x="711075" y="1099950"/>
            <a:ext cx="7410600" cy="3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b="1" dirty="0"/>
              <a:t>4: </a:t>
            </a:r>
            <a:r>
              <a:rPr lang="en-US" dirty="0"/>
              <a:t>Read the article independently and record four key points from the article in your organizer. </a:t>
            </a:r>
            <a:endParaRPr lang="en-US" b="1" dirty="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b="1" dirty="0"/>
              <a:t>2: </a:t>
            </a:r>
            <a:r>
              <a:rPr lang="en-US" dirty="0"/>
              <a:t>Find a partner and share your ideas. Narrow your two lists of ideas down to two of the most important ideas. Record those two ideas in your organizer.</a:t>
            </a: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b="1" dirty="0"/>
              <a:t>1: </a:t>
            </a:r>
            <a:r>
              <a:rPr lang="en-US" dirty="0"/>
              <a:t>Join with another pair. Determine the </a:t>
            </a:r>
            <a:r>
              <a:rPr lang="en-US" b="1" dirty="0"/>
              <a:t>most important </a:t>
            </a:r>
            <a:r>
              <a:rPr lang="en-US" dirty="0"/>
              <a:t>idea from the article and record it in your organizer.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dirty="0"/>
              <a:t>Share out the main idea and supporting details identified by your group.</a:t>
            </a:r>
            <a:endParaRPr dirty="0"/>
          </a:p>
        </p:txBody>
      </p:sp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457200" y="107250"/>
            <a:ext cx="82296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4-2-1 Summaries</a:t>
            </a:r>
            <a:endParaRPr dirty="0"/>
          </a:p>
        </p:txBody>
      </p:sp>
      <p:pic>
        <p:nvPicPr>
          <p:cNvPr id="169" name="Google Shape;169;p13" title="4-2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2775" y="62913"/>
            <a:ext cx="836875" cy="83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>
            <a:spLocks noGrp="1"/>
          </p:cNvSpPr>
          <p:nvPr>
            <p:ph type="body" idx="1"/>
          </p:nvPr>
        </p:nvSpPr>
        <p:spPr>
          <a:xfrm>
            <a:off x="457200" y="13900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Choose one of the articles. </a:t>
            </a:r>
            <a:endParaRPr dirty="0"/>
          </a:p>
          <a:p>
            <a:pPr marL="227013" lvl="0" indent="-227013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</a:pPr>
            <a:r>
              <a:rPr lang="en-US" dirty="0"/>
              <a:t>Use </a:t>
            </a:r>
            <a:r>
              <a:rPr lang="en-US" b="1" dirty="0"/>
              <a:t>Why-lighting </a:t>
            </a:r>
            <a:r>
              <a:rPr lang="en-US" dirty="0"/>
              <a:t>to annotate the article. </a:t>
            </a:r>
            <a:endParaRPr dirty="0"/>
          </a:p>
          <a:p>
            <a:pPr marL="480034" lvl="1" indent="-377571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○"/>
            </a:pPr>
            <a:r>
              <a:rPr lang="en-US" sz="2600" dirty="0"/>
              <a:t>Highlight important details.</a:t>
            </a:r>
            <a:endParaRPr sz="2600" dirty="0"/>
          </a:p>
          <a:p>
            <a:pPr marL="685764" lvl="2" indent="-242305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600"/>
              <a:buChar char="■"/>
            </a:pPr>
            <a:r>
              <a:rPr lang="en-US" sz="2600" b="1" dirty="0"/>
              <a:t>Important details</a:t>
            </a:r>
            <a:r>
              <a:rPr lang="en-US" sz="2600" dirty="0"/>
              <a:t> include anything that supports or clarifies the overall theme, message, or main idea. </a:t>
            </a:r>
            <a:endParaRPr sz="2600" dirty="0"/>
          </a:p>
          <a:p>
            <a:pPr marL="480035" lvl="1" indent="-37757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○"/>
            </a:pPr>
            <a:r>
              <a:rPr lang="en-US" sz="2600" dirty="0"/>
              <a:t>In the margins, write a short note that explains </a:t>
            </a:r>
            <a:r>
              <a:rPr lang="en-US" sz="2600" b="1" i="1" dirty="0"/>
              <a:t>why</a:t>
            </a:r>
            <a:r>
              <a:rPr lang="en-US" sz="2600" dirty="0"/>
              <a:t> you highlighted each detail.</a:t>
            </a:r>
          </a:p>
        </p:txBody>
      </p:sp>
      <p:sp>
        <p:nvSpPr>
          <p:cNvPr id="175" name="Google Shape;175;p14"/>
          <p:cNvSpPr txBox="1">
            <a:spLocks noGrp="1"/>
          </p:cNvSpPr>
          <p:nvPr>
            <p:ph type="title"/>
          </p:nvPr>
        </p:nvSpPr>
        <p:spPr>
          <a:xfrm>
            <a:off x="457200" y="2265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Isolating the Main Idea</a:t>
            </a:r>
            <a:endParaRPr/>
          </a:p>
        </p:txBody>
      </p:sp>
      <p:pic>
        <p:nvPicPr>
          <p:cNvPr id="176" name="Google Shape;176;p14" title="Why-Light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6500" y="81150"/>
            <a:ext cx="909851" cy="90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 txBox="1">
            <a:spLocks noGrp="1"/>
          </p:cNvSpPr>
          <p:nvPr>
            <p:ph type="body" idx="1"/>
          </p:nvPr>
        </p:nvSpPr>
        <p:spPr>
          <a:xfrm>
            <a:off x="457200" y="1106225"/>
            <a:ext cx="8485200" cy="3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20"/>
              </a:spcBef>
              <a:spcAft>
                <a:spcPts val="600"/>
              </a:spcAft>
              <a:buNone/>
            </a:pPr>
            <a:r>
              <a:rPr lang="en-US" dirty="0"/>
              <a:t>Partner up with someone who read the same article. Together, create the following images: </a:t>
            </a:r>
          </a:p>
          <a:p>
            <a:pPr indent="-457200">
              <a:lnSpc>
                <a:spcPct val="80000"/>
              </a:lnSpc>
              <a:spcAft>
                <a:spcPts val="600"/>
              </a:spcAft>
            </a:pPr>
            <a:r>
              <a:rPr lang="en-US" dirty="0"/>
              <a:t>One image that represents the main idea</a:t>
            </a:r>
          </a:p>
          <a:p>
            <a:pPr indent="-457200">
              <a:lnSpc>
                <a:spcPct val="80000"/>
              </a:lnSpc>
              <a:spcAft>
                <a:spcPts val="600"/>
              </a:spcAft>
            </a:pPr>
            <a:r>
              <a:rPr lang="en-US" dirty="0"/>
              <a:t>Three images that represent three supporting details</a:t>
            </a:r>
          </a:p>
          <a:p>
            <a:pPr lvl="1" indent="-457200">
              <a:lnSpc>
                <a:spcPct val="80000"/>
              </a:lnSpc>
              <a:spcAft>
                <a:spcPts val="600"/>
              </a:spcAft>
            </a:pPr>
            <a:r>
              <a:rPr lang="en-US" dirty="0"/>
              <a:t>Focus on supporting details that helped you understand the main idea.</a:t>
            </a:r>
          </a:p>
          <a:p>
            <a:pPr lvl="1" indent="-457200">
              <a:lnSpc>
                <a:spcPct val="80000"/>
              </a:lnSpc>
              <a:spcAft>
                <a:spcPts val="600"/>
              </a:spcAft>
            </a:pPr>
            <a:r>
              <a:rPr lang="en-US" dirty="0"/>
              <a:t>Create one image for each detail.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dirty="0"/>
              <a:t>Create a hashtag for each image.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dirty="0"/>
              <a:t>Publish your posts. </a:t>
            </a:r>
          </a:p>
        </p:txBody>
      </p:sp>
      <p:sp>
        <p:nvSpPr>
          <p:cNvPr id="182" name="Google Shape;182;p15"/>
          <p:cNvSpPr txBox="1">
            <a:spLocks noGrp="1"/>
          </p:cNvSpPr>
          <p:nvPr>
            <p:ph type="title"/>
          </p:nvPr>
        </p:nvSpPr>
        <p:spPr>
          <a:xfrm>
            <a:off x="457200" y="660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 err="1"/>
              <a:t>GramIt</a:t>
            </a:r>
            <a:endParaRPr dirty="0"/>
          </a:p>
        </p:txBody>
      </p:sp>
      <p:pic>
        <p:nvPicPr>
          <p:cNvPr id="183" name="Google Shape;183;p15" title="GramI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2300" y="66050"/>
            <a:ext cx="953851" cy="95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530352" y="361543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3600" dirty="0"/>
              <a:t>Final Reflection</a:t>
            </a:r>
            <a:endParaRPr sz="3600" dirty="0"/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1"/>
          </p:nvPr>
        </p:nvSpPr>
        <p:spPr>
          <a:xfrm>
            <a:off x="530352" y="1439466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25000" lnSpcReduction="20000"/>
          </a:bodyPr>
          <a:lstStyle/>
          <a:p>
            <a:pPr marL="55563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10400" dirty="0"/>
              <a:t>Reflect on what you learned in the lesson. Write a short response that answers the following questions:</a:t>
            </a:r>
          </a:p>
          <a:p>
            <a:pPr marL="398463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0400" dirty="0"/>
              <a:t>In what ways can you identify the main idea in an informational text?</a:t>
            </a:r>
            <a:endParaRPr sz="10400" dirty="0"/>
          </a:p>
          <a:p>
            <a:pPr marL="398463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0400" dirty="0"/>
              <a:t>How do supporting details help a reader identify the main idea?</a:t>
            </a:r>
          </a:p>
          <a:p>
            <a:pPr marL="398463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0400" dirty="0"/>
              <a:t>What reading techniques can you use to approach an informational text?</a:t>
            </a:r>
            <a:endParaRPr sz="10400" dirty="0"/>
          </a:p>
          <a:p>
            <a:pPr marL="398463" lvl="0" indent="-301625" algn="l" rtl="0">
              <a:spcBef>
                <a:spcPts val="13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651835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Summarizing and Sorting Details from an</a:t>
            </a:r>
            <a:br>
              <a:rPr lang="en-US" dirty="0"/>
            </a:br>
            <a:r>
              <a:rPr lang="en-US" dirty="0"/>
              <a:t>Informational Text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1604" y="3041073"/>
            <a:ext cx="7854696" cy="61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Identifying the Main Idea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1600011"/>
            <a:ext cx="7772400" cy="92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25000" lnSpcReduction="20000"/>
          </a:bodyPr>
          <a:lstStyle/>
          <a:p>
            <a:pPr marL="398463" lvl="0" indent="-20510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10400" dirty="0">
              <a:solidFill>
                <a:srgbClr val="FFFFFF"/>
              </a:solidFill>
            </a:endParaRPr>
          </a:p>
          <a:p>
            <a:pPr marL="685800" indent="-45720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-US" sz="10400" dirty="0">
                <a:solidFill>
                  <a:srgbClr val="FFFFFF"/>
                </a:solidFill>
              </a:rPr>
              <a:t>How can a reader identify the main idea of a text?</a:t>
            </a:r>
            <a:endParaRPr sz="10400" dirty="0">
              <a:solidFill>
                <a:srgbClr val="FFFFFF"/>
              </a:solidFill>
            </a:endParaRPr>
          </a:p>
          <a:p>
            <a:pPr marL="685800" indent="-45720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-US" sz="10400" dirty="0">
                <a:solidFill>
                  <a:srgbClr val="FFFFFF"/>
                </a:solidFill>
              </a:rPr>
              <a:t>How can a reader identify important supporting details?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1454-2349-A08B-0702-0C97CC23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F4469-4C1E-720A-D65E-4A49AD36F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Learn how to use a reading strategy to identify the main idea of a text. </a:t>
            </a:r>
          </a:p>
          <a:p>
            <a:r>
              <a:rPr lang="en-US" dirty="0"/>
              <a:t>Identify the main idea and supporting details of texts of varying lengths.</a:t>
            </a:r>
          </a:p>
        </p:txBody>
      </p:sp>
    </p:spTree>
    <p:extLst>
      <p:ext uri="{BB962C8B-B14F-4D97-AF65-F5344CB8AC3E}">
        <p14:creationId xmlns:p14="http://schemas.microsoft.com/office/powerpoint/2010/main" val="31562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457200" y="1431537"/>
            <a:ext cx="8229600" cy="30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>
                <a:solidFill>
                  <a:srgbClr val="000000"/>
                </a:solidFill>
              </a:rPr>
              <a:t>Examine the following advertisements.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>
                <a:solidFill>
                  <a:srgbClr val="000000"/>
                </a:solidFill>
              </a:rPr>
              <a:t>On your handout, infer the main idea of each advertisement. 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>
                <a:solidFill>
                  <a:srgbClr val="000000"/>
                </a:solidFill>
              </a:rPr>
              <a:t>Record details from each image that </a:t>
            </a:r>
            <a:r>
              <a:rPr lang="en-US" b="1" dirty="0">
                <a:solidFill>
                  <a:srgbClr val="000000"/>
                </a:solidFill>
              </a:rPr>
              <a:t>support</a:t>
            </a:r>
            <a:r>
              <a:rPr lang="en-US" dirty="0">
                <a:solidFill>
                  <a:srgbClr val="000000"/>
                </a:solidFill>
              </a:rPr>
              <a:t> your inference.</a:t>
            </a:r>
            <a:endParaRPr dirty="0"/>
          </a:p>
          <a:p>
            <a:pPr marL="227013" lvl="0" indent="-619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Visual Analysis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183425" y="1159300"/>
            <a:ext cx="4637100" cy="3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b="1" dirty="0"/>
              <a:t>What main idea is conveyed?</a:t>
            </a:r>
            <a:endParaRPr b="1" dirty="0"/>
          </a:p>
          <a:p>
            <a:pPr marL="457200" lvl="0" indent="-381317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Pepsi is a better choice than Coca-Cola.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ct val="100000"/>
              <a:buNone/>
            </a:pPr>
            <a:r>
              <a:rPr lang="en-US" b="1" dirty="0"/>
              <a:t>Which details support that idea?</a:t>
            </a:r>
            <a:endParaRPr b="1" dirty="0"/>
          </a:p>
          <a:p>
            <a:pPr marL="457200" lvl="0" indent="-381317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The cloak covering Pepsi is branded as Coca-Cola, hiding that it is Pepsi.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The word </a:t>
            </a:r>
            <a:r>
              <a:rPr lang="en-US" b="1" dirty="0"/>
              <a:t>scary </a:t>
            </a:r>
            <a:r>
              <a:rPr lang="en-US" dirty="0"/>
              <a:t>is associated with the understanding that Pepsi is “dressing up” as Coca-Cola.</a:t>
            </a:r>
            <a:endParaRPr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10179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Image #1 (Example)</a:t>
            </a:r>
            <a:endParaRPr dirty="0"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5835" y="0"/>
            <a:ext cx="363474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188250" y="1376600"/>
            <a:ext cx="43164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main idea is conveyed?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2286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Which details support</a:t>
            </a:r>
            <a:endParaRPr dirty="0"/>
          </a:p>
          <a:p>
            <a:pPr marL="2286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that idea?</a:t>
            </a:r>
            <a:endParaRPr dirty="0"/>
          </a:p>
        </p:txBody>
      </p:sp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Image #2</a:t>
            </a:r>
            <a:endParaRPr dirty="0"/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3063" y="0"/>
            <a:ext cx="363268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body" idx="1"/>
          </p:nvPr>
        </p:nvSpPr>
        <p:spPr>
          <a:xfrm>
            <a:off x="215150" y="1438825"/>
            <a:ext cx="3109584" cy="3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main idea is conveyed?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2286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Which details support that idea? </a:t>
            </a:r>
            <a:endParaRPr dirty="0"/>
          </a:p>
        </p:txBody>
      </p:sp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Image #3</a:t>
            </a:r>
            <a:endParaRPr dirty="0"/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734" y="1380258"/>
            <a:ext cx="5362066" cy="3018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>
            <a:spLocks noGrp="1"/>
          </p:cNvSpPr>
          <p:nvPr>
            <p:ph type="body" idx="1"/>
          </p:nvPr>
        </p:nvSpPr>
        <p:spPr>
          <a:xfrm>
            <a:off x="255500" y="1438825"/>
            <a:ext cx="3872700" cy="3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main idea is conveyed?</a:t>
            </a:r>
            <a:endParaRPr dirty="0"/>
          </a:p>
          <a:p>
            <a:pPr marL="2286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2286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Which details support</a:t>
            </a:r>
            <a:endParaRPr dirty="0"/>
          </a:p>
          <a:p>
            <a:pPr marL="2286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that idea?</a:t>
            </a:r>
            <a:endParaRPr dirty="0"/>
          </a:p>
        </p:txBody>
      </p:sp>
      <p:sp>
        <p:nvSpPr>
          <p:cNvPr id="134" name="Google Shape;134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Image #4</a:t>
            </a:r>
            <a:endParaRPr dirty="0"/>
          </a:p>
        </p:txBody>
      </p:sp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6601" y="615200"/>
            <a:ext cx="4664024" cy="301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845</Words>
  <Application>Microsoft Office PowerPoint</Application>
  <PresentationFormat>On-screen Show (16:9)</PresentationFormat>
  <Paragraphs>95</Paragraphs>
  <Slides>17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</vt:lpstr>
      <vt:lpstr>Noto Sans Symbols</vt:lpstr>
      <vt:lpstr>LEARN theme</vt:lpstr>
      <vt:lpstr>LEARN theme</vt:lpstr>
      <vt:lpstr>PowerPoint Presentation</vt:lpstr>
      <vt:lpstr>Summarizing and Sorting Details from an Informational Text</vt:lpstr>
      <vt:lpstr>Essential Questions</vt:lpstr>
      <vt:lpstr>Learning Objectives</vt:lpstr>
      <vt:lpstr>Visual Analysis </vt:lpstr>
      <vt:lpstr>Image #1 (Example)</vt:lpstr>
      <vt:lpstr>Image #2</vt:lpstr>
      <vt:lpstr>Image #3</vt:lpstr>
      <vt:lpstr>Image #4</vt:lpstr>
      <vt:lpstr>Image #5</vt:lpstr>
      <vt:lpstr>Reflect</vt:lpstr>
      <vt:lpstr>Textual Analysis: Sentence Sort</vt:lpstr>
      <vt:lpstr>Elbow Groups</vt:lpstr>
      <vt:lpstr>4-2-1 Summaries</vt:lpstr>
      <vt:lpstr>Isolating the Main Idea</vt:lpstr>
      <vt:lpstr>GramIt</vt:lpstr>
      <vt:lpstr>Final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camryn agnello</cp:lastModifiedBy>
  <cp:revision>9</cp:revision>
  <dcterms:created xsi:type="dcterms:W3CDTF">2021-06-29T18:01:16Z</dcterms:created>
  <dcterms:modified xsi:type="dcterms:W3CDTF">2024-10-23T13:42:08Z</dcterms:modified>
</cp:coreProperties>
</file>