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18"/>
  </p:notesMasterIdLst>
  <p:sldIdLst>
    <p:sldId id="276" r:id="rId2"/>
    <p:sldId id="256" r:id="rId3"/>
    <p:sldId id="274" r:id="rId4"/>
    <p:sldId id="277" r:id="rId5"/>
    <p:sldId id="278" r:id="rId6"/>
    <p:sldId id="279" r:id="rId7"/>
    <p:sldId id="282" r:id="rId8"/>
    <p:sldId id="281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07"/>
  </p:normalViewPr>
  <p:slideViewPr>
    <p:cSldViewPr snapToGrid="0" snapToObjects="1">
      <p:cViewPr varScale="1">
        <p:scale>
          <a:sx n="92" d="100"/>
          <a:sy n="92" d="100"/>
        </p:scale>
        <p:origin x="60" y="656"/>
      </p:cViewPr>
      <p:guideLst/>
    </p:cSldViewPr>
  </p:slideViewPr>
  <p:notesTextViewPr>
    <p:cViewPr>
      <p:scale>
        <a:sx n="1" d="1"/>
        <a:sy n="1" d="1"/>
      </p:scale>
      <p:origin x="0" y="-312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949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redpanda.com/creative-print-ads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543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latin typeface="Calibri" panose="020F0502020204030204" pitchFamily="34" charset="0"/>
              </a:rPr>
              <a:t>These images come from </a:t>
            </a:r>
            <a:r>
              <a:rPr lang="en-US" u="sng" dirty="0">
                <a:solidFill>
                  <a:schemeClr val="hlink"/>
                </a:solidFill>
                <a:latin typeface="Calibri" panose="020F0502020204030204" pitchFamily="34" charset="0"/>
                <a:hlinkClick r:id="rId3"/>
              </a:rPr>
              <a:t>http://www.boredpanda.com/creative-print-ads/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>
                <a:latin typeface="Calibri" panose="020F0502020204030204" pitchFamily="34" charset="0"/>
              </a:rPr>
              <a:t>There are more images but some are inappropriate so they should be previewed and pulled for students. 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>
                <a:latin typeface="Calibri" panose="020F0502020204030204" pitchFamily="34" charset="0"/>
              </a:rPr>
              <a:t>You might point out details in the images that don’t help you get to a main point and go over the idea that not all details are crucial in developing an understanding</a:t>
            </a:r>
            <a:r>
              <a:rPr lang="en-US" baseline="0" dirty="0">
                <a:latin typeface="Calibri" panose="020F0502020204030204" pitchFamily="34" charset="0"/>
              </a:rPr>
              <a:t> of the main point.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462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R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7A07C9-52E3-4212-9CBC-F4ACF85EB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5752E28-88FD-4D46-A840-A174E90B52D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517" y="1427702"/>
            <a:ext cx="7040563" cy="3057014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09033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ACA14D18-7E80-4DA7-8133-159DD521CE4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7C2501-3118-4C0D-A655-F2D0DFA1CF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11850" y="1663336"/>
            <a:ext cx="1828800" cy="182800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36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319D0-7727-40E0-9BB2-013BA6FE8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2302" y="1305059"/>
            <a:ext cx="3994150" cy="1420813"/>
          </a:xfrm>
          <a:ln w="63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FE57066-AFD2-4D39-B9C9-BF451B892B56}"/>
              </a:ext>
            </a:extLst>
          </p:cNvPr>
          <p:cNvSpPr/>
          <p:nvPr userDrawn="1"/>
        </p:nvSpPr>
        <p:spPr>
          <a:xfrm>
            <a:off x="1721476" y="1313644"/>
            <a:ext cx="5701048" cy="3206840"/>
          </a:xfrm>
          <a:prstGeom prst="snip2Diag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marL="0" indent="0" rtl="0">
              <a:buSzPct val="100000"/>
              <a:buNone/>
              <a:defRPr b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98ECED1A-A97B-463C-904C-0655947FAF6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rmAutofit/>
          </a:bodyPr>
          <a:lstStyle>
            <a:lvl1pPr marL="0" indent="0" rtl="0">
              <a:buSzPct val="100000"/>
              <a:buNone/>
              <a:defRPr sz="1600" b="1" i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-Attribution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6017F3C-31CC-46B1-BC0D-495B548BE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</a14:imgLayer>
                </a14:imgProps>
              </a:ext>
            </a:extLst>
          </a:blip>
          <a:srcRect l="34179" t="21572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744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132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No Log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82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44652" y="1007598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Lesson/Activity Title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644652" y="2400300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 dirty="0"/>
              <a:t>Topic/Subtitle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227013" indent="-227013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7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This is the default layout for slide content. To see other layout options, right-click the slide thumbnail and select Layout.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235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342900" indent="-342900">
              <a:buClr>
                <a:schemeClr val="accent4"/>
              </a:buClr>
              <a:buSzPct val="100000"/>
              <a:buFont typeface="+mj-lt"/>
              <a:buAutoNum type="arabicPeriod"/>
              <a:defRPr sz="2600"/>
            </a:lvl1pPr>
            <a:lvl2pPr marL="627063" indent="-333375">
              <a:buClr>
                <a:schemeClr val="accent4"/>
              </a:buClr>
              <a:buSzPct val="100000"/>
              <a:buFont typeface="+mj-lt"/>
              <a:buAutoNum type="alphaLcParenR"/>
              <a:defRPr sz="2000"/>
            </a:lvl2pPr>
            <a:lvl3pPr marL="914400" indent="-227013">
              <a:buClr>
                <a:schemeClr val="accent4"/>
              </a:buClr>
              <a:buSzPct val="100000"/>
              <a:buFont typeface="+mj-lt"/>
              <a:buAutoNum type="romanLcPeriod"/>
              <a:defRPr sz="1700"/>
            </a:lvl3pPr>
            <a:lvl4pPr marL="1076668" indent="-342900">
              <a:buSzPct val="100000"/>
              <a:buFont typeface="+mj-lt"/>
              <a:buAutoNum type="arabicPeriod"/>
              <a:defRPr/>
            </a:lvl4pPr>
            <a:lvl5pPr marL="1282398" indent="-342900">
              <a:buSzPct val="100000"/>
              <a:buFont typeface="+mj-lt"/>
              <a:buAutoNum type="arabicPeriod"/>
              <a:defRPr sz="1350"/>
            </a:lvl5pPr>
          </a:lstStyle>
          <a:p>
            <a:pPr lvl="0" eaLnBrk="1" latinLnBrk="0" hangingPunct="1"/>
            <a:r>
              <a:rPr lang="en-US" dirty="0"/>
              <a:t>Step</a:t>
            </a:r>
          </a:p>
          <a:p>
            <a:pPr lvl="1" eaLnBrk="1" latinLnBrk="0" hangingPunct="1"/>
            <a:r>
              <a:rPr lang="en-US" dirty="0" err="1"/>
              <a:t>Substep</a:t>
            </a:r>
            <a:endParaRPr lang="en-US" dirty="0"/>
          </a:p>
          <a:p>
            <a:pPr lvl="2" eaLnBrk="1" latinLnBrk="0" hangingPunct="1"/>
            <a:r>
              <a:rPr lang="en-US" dirty="0"/>
              <a:t>Sub-</a:t>
            </a:r>
            <a:r>
              <a:rPr lang="en-US" dirty="0" err="1"/>
              <a:t>substep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57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Section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398463" indent="-342900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Item A</a:t>
            </a:r>
          </a:p>
          <a:p>
            <a:pPr lvl="0" eaLnBrk="1" latinLnBrk="0" hangingPunct="1"/>
            <a:r>
              <a:rPr kumimoji="0" lang="en-US" dirty="0"/>
              <a:t>Item B</a:t>
            </a:r>
          </a:p>
          <a:p>
            <a:pPr lvl="0" eaLnBrk="1" latinLnBrk="0" hangingPunct="1"/>
            <a:r>
              <a:rPr kumimoji="0" lang="en-US" dirty="0"/>
              <a:t>Item 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8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954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15C7E-697C-4702-93D3-61EBBCC240B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48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322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A Subtitle/Header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B Subtitle/Header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7200" y="1974760"/>
            <a:ext cx="4040188" cy="2795480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2F6623D-9146-44DE-A2AF-4628874D04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49788" y="1974760"/>
            <a:ext cx="4040188" cy="2795481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514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81400" y="1330012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{Insert photo or chart here}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0850" y="1330012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6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4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3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CD2421-83B0-4920-AB5D-7E41627BC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516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5E15DE5-15CD-41A8-BA89-39372E5587A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57200" y="1343696"/>
            <a:ext cx="6125827" cy="340834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1F4382-70BA-4DE9-9B01-7F103D1E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61697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4073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93" r:id="rId4"/>
    <p:sldLayoutId id="2147483675" r:id="rId5"/>
    <p:sldLayoutId id="2147483676" r:id="rId6"/>
    <p:sldLayoutId id="2147483677" r:id="rId7"/>
    <p:sldLayoutId id="2147483680" r:id="rId8"/>
    <p:sldLayoutId id="2147483689" r:id="rId9"/>
    <p:sldLayoutId id="2147483690" r:id="rId10"/>
    <p:sldLayoutId id="2147483695" r:id="rId11"/>
    <p:sldLayoutId id="2147483696" r:id="rId12"/>
    <p:sldLayoutId id="2147483698" r:id="rId13"/>
    <p:sldLayoutId id="2147483697" r:id="rId14"/>
    <p:sldLayoutId id="2147483679" r:id="rId15"/>
    <p:sldLayoutId id="2147483688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9AF8FA-6D6B-4976-BC21-BCFDE5805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74306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</a:pPr>
            <a:r>
              <a:rPr lang="en-US" dirty="0"/>
              <a:t>EXPLAIN in a few sentences how you could IDENTIFY the supporting details that helped get you to the main idea each advertisement was trying to convey.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</a:pPr>
            <a:r>
              <a:rPr lang="en-US" dirty="0"/>
              <a:t>Was every detail important?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</a:pPr>
            <a:r>
              <a:rPr lang="en-US" dirty="0"/>
              <a:t>How could you tell which ones were important?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186531-D84F-4CD6-B2C1-122054812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the bottom of the handout</a:t>
            </a:r>
          </a:p>
        </p:txBody>
      </p:sp>
    </p:spTree>
    <p:extLst>
      <p:ext uri="{BB962C8B-B14F-4D97-AF65-F5344CB8AC3E}">
        <p14:creationId xmlns:p14="http://schemas.microsoft.com/office/powerpoint/2010/main" val="367055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03FD46-83F5-4F77-AE81-CB768DAE0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74306">
              <a:spcBef>
                <a:spcPts val="0"/>
              </a:spcBef>
              <a:buClr>
                <a:schemeClr val="accent4"/>
              </a:buClr>
            </a:pPr>
            <a:r>
              <a:rPr lang="en-US" dirty="0"/>
              <a:t>In your small group, you have a series of sentences from a paragraph from an informational text. </a:t>
            </a:r>
          </a:p>
          <a:p>
            <a:pPr indent="-274306">
              <a:spcBef>
                <a:spcPts val="0"/>
              </a:spcBef>
              <a:buClr>
                <a:schemeClr val="accent4"/>
              </a:buClr>
            </a:pPr>
            <a:r>
              <a:rPr lang="en-US" dirty="0"/>
              <a:t>As a group, sort sentences into three categories:</a:t>
            </a:r>
          </a:p>
          <a:p>
            <a:pPr marL="914400" indent="-228600">
              <a:spcBef>
                <a:spcPts val="0"/>
              </a:spcBef>
              <a:buSzPct val="85000"/>
              <a:buAutoNum type="arabicPeriod"/>
            </a:pPr>
            <a:r>
              <a:rPr lang="en-US" dirty="0"/>
              <a:t>Main idea</a:t>
            </a:r>
          </a:p>
          <a:p>
            <a:pPr marL="914400" indent="-228600">
              <a:spcBef>
                <a:spcPts val="0"/>
              </a:spcBef>
              <a:buSzPct val="85000"/>
              <a:buAutoNum type="arabicPeriod"/>
            </a:pPr>
            <a:r>
              <a:rPr lang="en-US" dirty="0"/>
              <a:t>Important supporting detail—a sentence that is crucial to help you understand the main idea</a:t>
            </a:r>
          </a:p>
          <a:p>
            <a:pPr marL="914400" indent="-228600">
              <a:spcBef>
                <a:spcPts val="0"/>
              </a:spcBef>
              <a:buSzPct val="85000"/>
              <a:buAutoNum type="arabicPeriod"/>
            </a:pPr>
            <a:r>
              <a:rPr lang="en-US" dirty="0"/>
              <a:t>Details that are not necessary to understand the main idea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87842E-81CC-4F3B-A7A0-477F3A915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the Main Idea: Textual Analysis</a:t>
            </a:r>
          </a:p>
        </p:txBody>
      </p:sp>
    </p:spTree>
    <p:extLst>
      <p:ext uri="{BB962C8B-B14F-4D97-AF65-F5344CB8AC3E}">
        <p14:creationId xmlns:p14="http://schemas.microsoft.com/office/powerpoint/2010/main" val="270874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1CC0EC-8151-4689-8A80-96E59161F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74306">
              <a:buClr>
                <a:schemeClr val="accent4"/>
              </a:buClr>
            </a:pPr>
            <a:r>
              <a:rPr lang="en-US" dirty="0"/>
              <a:t>Turn to an elbow group (a group next to you) to compare</a:t>
            </a:r>
          </a:p>
          <a:p>
            <a:pPr lvl="1">
              <a:spcBef>
                <a:spcPts val="520"/>
              </a:spcBef>
              <a:buClr>
                <a:schemeClr val="accent3"/>
              </a:buClr>
            </a:pPr>
            <a:r>
              <a:rPr lang="en-US" dirty="0"/>
              <a:t>Your choice for main idea</a:t>
            </a:r>
          </a:p>
          <a:p>
            <a:pPr lvl="1">
              <a:spcBef>
                <a:spcPts val="520"/>
              </a:spcBef>
              <a:buClr>
                <a:schemeClr val="accent3"/>
              </a:buClr>
            </a:pPr>
            <a:r>
              <a:rPr lang="en-US" dirty="0"/>
              <a:t>Your choices for supporting details</a:t>
            </a:r>
          </a:p>
          <a:p>
            <a:pPr lvl="1">
              <a:spcBef>
                <a:spcPts val="520"/>
              </a:spcBef>
              <a:buClr>
                <a:schemeClr val="accent3"/>
              </a:buClr>
            </a:pPr>
            <a:r>
              <a:rPr lang="en-US" dirty="0"/>
              <a:t>Your choices for details that were not important</a:t>
            </a:r>
          </a:p>
          <a:p>
            <a:pPr indent="-274306">
              <a:buClr>
                <a:schemeClr val="accent4"/>
              </a:buClr>
            </a:pPr>
            <a:r>
              <a:rPr lang="en-US" dirty="0"/>
              <a:t>Discuss any differences with the other group and justify why you included or didn’t include certain details</a:t>
            </a:r>
          </a:p>
          <a:p>
            <a:pPr indent="-274306">
              <a:buClr>
                <a:schemeClr val="accent4"/>
              </a:buClr>
            </a:pPr>
            <a:r>
              <a:rPr lang="en-US" dirty="0"/>
              <a:t>Share with the class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23EE97-0003-4832-8E06-C0C55057F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and Share</a:t>
            </a:r>
          </a:p>
        </p:txBody>
      </p:sp>
    </p:spTree>
    <p:extLst>
      <p:ext uri="{BB962C8B-B14F-4D97-AF65-F5344CB8AC3E}">
        <p14:creationId xmlns:p14="http://schemas.microsoft.com/office/powerpoint/2010/main" val="187900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53C50C-B43E-4669-9E0D-DBDFFA7E0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indent="-274306">
              <a:lnSpc>
                <a:spcPct val="90000"/>
              </a:lnSpc>
              <a:spcBef>
                <a:spcPts val="0"/>
              </a:spcBef>
              <a:buClr>
                <a:schemeClr val="accent4"/>
              </a:buClr>
            </a:pPr>
            <a:r>
              <a:rPr lang="en-US" dirty="0"/>
              <a:t>On your own, read the short article; then identify the four key  points from the article and write them in your organizer.</a:t>
            </a:r>
          </a:p>
          <a:p>
            <a:pPr indent="-274306">
              <a:lnSpc>
                <a:spcPct val="90000"/>
              </a:lnSpc>
              <a:spcBef>
                <a:spcPts val="0"/>
              </a:spcBef>
              <a:buClr>
                <a:schemeClr val="accent4"/>
              </a:buClr>
            </a:pPr>
            <a:r>
              <a:rPr lang="en-US" dirty="0"/>
              <a:t>Once you are done, pair up to share your ideas. Narrow your four ideas to two of the most important ideas from your lists.</a:t>
            </a:r>
          </a:p>
          <a:p>
            <a:pPr indent="-274306">
              <a:lnSpc>
                <a:spcPct val="90000"/>
              </a:lnSpc>
              <a:spcBef>
                <a:spcPts val="0"/>
              </a:spcBef>
              <a:buClr>
                <a:schemeClr val="accent4"/>
              </a:buClr>
            </a:pPr>
            <a:r>
              <a:rPr lang="en-US" dirty="0"/>
              <a:t>Your pair should combine with another pair and this group should determine the most important overall idea from the article (the main idea). </a:t>
            </a:r>
          </a:p>
          <a:p>
            <a:pPr indent="-274306">
              <a:lnSpc>
                <a:spcPct val="90000"/>
              </a:lnSpc>
              <a:spcBef>
                <a:spcPts val="0"/>
              </a:spcBef>
              <a:buClr>
                <a:schemeClr val="accent4"/>
              </a:buClr>
            </a:pPr>
            <a:r>
              <a:rPr lang="en-US" dirty="0"/>
              <a:t>Discuss with the class your group’s main idea and which details supported that main idea.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5FC648-72B2-4E29-8617-B5E64B9A1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Practice: 4-2-1 Summaries</a:t>
            </a:r>
          </a:p>
        </p:txBody>
      </p:sp>
    </p:spTree>
    <p:extLst>
      <p:ext uri="{BB962C8B-B14F-4D97-AF65-F5344CB8AC3E}">
        <p14:creationId xmlns:p14="http://schemas.microsoft.com/office/powerpoint/2010/main" val="53964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3FAD95-5E90-4CCD-9B01-BF6D01129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1377">
              <a:lnSpc>
                <a:spcPct val="80000"/>
              </a:lnSpc>
              <a:buClr>
                <a:schemeClr val="accent4"/>
              </a:buClr>
              <a:buSzPct val="100000"/>
            </a:pPr>
            <a:r>
              <a:rPr lang="en-US" dirty="0"/>
              <a:t>Choose one of the articles. </a:t>
            </a:r>
          </a:p>
          <a:p>
            <a:pPr indent="-333122">
              <a:lnSpc>
                <a:spcPct val="80000"/>
              </a:lnSpc>
              <a:buClr>
                <a:schemeClr val="accent4"/>
              </a:buClr>
            </a:pPr>
            <a:r>
              <a:rPr lang="en-US" dirty="0"/>
              <a:t>Why-light the article:</a:t>
            </a:r>
          </a:p>
          <a:p>
            <a:pPr lvl="1" indent="-333122">
              <a:lnSpc>
                <a:spcPct val="80000"/>
              </a:lnSpc>
              <a:buClr>
                <a:schemeClr val="accent3"/>
              </a:buClr>
              <a:buSzPct val="95000"/>
            </a:pPr>
            <a:r>
              <a:rPr lang="en-US" dirty="0"/>
              <a:t>highlight/underline details you find important; and </a:t>
            </a:r>
          </a:p>
          <a:p>
            <a:pPr lvl="1" indent="-333122">
              <a:lnSpc>
                <a:spcPct val="80000"/>
              </a:lnSpc>
              <a:buClr>
                <a:schemeClr val="accent3"/>
              </a:buClr>
              <a:buSzPct val="95000"/>
            </a:pPr>
            <a:r>
              <a:rPr lang="en-US" dirty="0"/>
              <a:t>in the margin of the article, record a brief note as to WHY you underlined that detail</a:t>
            </a:r>
          </a:p>
          <a:p>
            <a:pPr indent="-333122">
              <a:lnSpc>
                <a:spcPct val="80000"/>
              </a:lnSpc>
              <a:buClr>
                <a:schemeClr val="accent4"/>
              </a:buClr>
            </a:pPr>
            <a:r>
              <a:rPr lang="en-US" dirty="0"/>
              <a:t>Partner up with someone who read the same article.</a:t>
            </a:r>
          </a:p>
          <a:p>
            <a:pPr indent="-333122">
              <a:lnSpc>
                <a:spcPct val="80000"/>
              </a:lnSpc>
              <a:buClr>
                <a:schemeClr val="accent4"/>
              </a:buClr>
            </a:pPr>
            <a:r>
              <a:rPr lang="en-US" dirty="0"/>
              <a:t>Create a visual that conveys:</a:t>
            </a:r>
          </a:p>
          <a:p>
            <a:pPr lvl="1" indent="-333122">
              <a:lnSpc>
                <a:spcPct val="80000"/>
              </a:lnSpc>
              <a:buClr>
                <a:schemeClr val="accent3"/>
              </a:buClr>
            </a:pPr>
            <a:r>
              <a:rPr lang="en-US" dirty="0"/>
              <a:t>The main idea, and</a:t>
            </a:r>
          </a:p>
          <a:p>
            <a:pPr lvl="1" indent="-333122">
              <a:lnSpc>
                <a:spcPct val="80000"/>
              </a:lnSpc>
              <a:buClr>
                <a:schemeClr val="accent3"/>
              </a:buClr>
            </a:pPr>
            <a:r>
              <a:rPr lang="en-US" dirty="0"/>
              <a:t>3-4 supporting details that contributed to your understanding of the main idea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4DBA6C-E6B7-43E2-9DA1-B61E35791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Practice: Identifying the Main Idea Solo</a:t>
            </a:r>
          </a:p>
        </p:txBody>
      </p:sp>
    </p:spTree>
    <p:extLst>
      <p:ext uri="{BB962C8B-B14F-4D97-AF65-F5344CB8AC3E}">
        <p14:creationId xmlns:p14="http://schemas.microsoft.com/office/powerpoint/2010/main" val="9183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A8E5A6-2DC4-48C3-B357-E84FB8179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dirty="0"/>
              <a:t>Your visual will be evaluated on the following factors:</a:t>
            </a:r>
          </a:p>
          <a:p>
            <a:pPr marL="914400" indent="-228600">
              <a:spcBef>
                <a:spcPts val="0"/>
              </a:spcBef>
            </a:pPr>
            <a:r>
              <a:rPr lang="en-US" dirty="0"/>
              <a:t>How well you’ve identified the main idea</a:t>
            </a:r>
          </a:p>
          <a:p>
            <a:pPr marL="914400" indent="-228600">
              <a:spcBef>
                <a:spcPts val="0"/>
              </a:spcBef>
            </a:pPr>
            <a:r>
              <a:rPr lang="en-US" dirty="0"/>
              <a:t>How well you’ve identified the important supporting details</a:t>
            </a:r>
          </a:p>
          <a:p>
            <a:pPr marL="914400" indent="-228600">
              <a:spcBef>
                <a:spcPts val="0"/>
              </a:spcBef>
            </a:pPr>
            <a:r>
              <a:rPr lang="en-US" dirty="0"/>
              <a:t>Use of visual/design to support your main idea</a:t>
            </a:r>
          </a:p>
          <a:p>
            <a:pPr marL="914400" indent="-228600">
              <a:spcBef>
                <a:spcPts val="0"/>
              </a:spcBef>
            </a:pPr>
            <a:r>
              <a:rPr lang="en-US" dirty="0"/>
              <a:t>Clarity of the visual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105E58-5921-4EAC-813A-59A6563E4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Evaluation</a:t>
            </a:r>
          </a:p>
        </p:txBody>
      </p:sp>
    </p:spTree>
    <p:extLst>
      <p:ext uri="{BB962C8B-B14F-4D97-AF65-F5344CB8AC3E}">
        <p14:creationId xmlns:p14="http://schemas.microsoft.com/office/powerpoint/2010/main" val="31609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2D3C0-83AF-4FD5-BBE2-453B380D8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655043"/>
            <a:ext cx="7772400" cy="1021842"/>
          </a:xfrm>
        </p:spPr>
        <p:txBody>
          <a:bodyPr/>
          <a:lstStyle/>
          <a:p>
            <a:r>
              <a:rPr lang="en-US" dirty="0"/>
              <a:t>Final Reflection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24401-05F3-41D9-87D3-0D0B565FA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1676885"/>
            <a:ext cx="7772400" cy="1132284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/>
              <a:t>In a brief response reflect on the lesson:</a:t>
            </a:r>
          </a:p>
          <a:p>
            <a:r>
              <a:rPr lang="en-US" sz="9600" dirty="0"/>
              <a:t>What are the key ways in which you can tell what the main idea is in an informational text?</a:t>
            </a:r>
          </a:p>
          <a:p>
            <a:r>
              <a:rPr lang="en-US" sz="9600" dirty="0"/>
              <a:t>What roles do supporting details play in identifying the main idea?</a:t>
            </a:r>
          </a:p>
          <a:p>
            <a:r>
              <a:rPr lang="en-US" sz="9600" dirty="0"/>
              <a:t>What reading techniques can you use when approaching an informational text?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92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FBCA28-140F-8A42-9364-1ED04BA0B6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652" y="1651835"/>
            <a:ext cx="7851648" cy="1371600"/>
          </a:xfrm>
        </p:spPr>
        <p:txBody>
          <a:bodyPr/>
          <a:lstStyle/>
          <a:p>
            <a:r>
              <a:rPr lang="en-US" dirty="0"/>
              <a:t>Summarizing and Sorting Details from an</a:t>
            </a:r>
            <a:br>
              <a:rPr lang="en-US" dirty="0"/>
            </a:br>
            <a:r>
              <a:rPr lang="en-US" dirty="0"/>
              <a:t>Informational Text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9A7854-D128-194F-AB89-C5ADDB206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" y="3041073"/>
            <a:ext cx="7854696" cy="613064"/>
          </a:xfrm>
        </p:spPr>
        <p:txBody>
          <a:bodyPr/>
          <a:lstStyle/>
          <a:p>
            <a:r>
              <a:rPr lang="en-US" dirty="0"/>
              <a:t>Identifying the Main Idea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F43316-D303-40EC-B829-211C2BCB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49D1D-F9F5-4708-9845-24D99C470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endParaRPr lang="en-US" sz="2800" dirty="0">
              <a:solidFill>
                <a:srgbClr val="FFFFFF"/>
              </a:solidFill>
            </a:endParaRPr>
          </a:p>
          <a:p>
            <a:pPr marL="228600" indent="0">
              <a:lnSpc>
                <a:spcPct val="80000"/>
              </a:lnSpc>
              <a:spcBef>
                <a:spcPts val="0"/>
              </a:spcBef>
              <a:buClr>
                <a:srgbClr val="FFFFFF"/>
              </a:buClr>
              <a:buNone/>
            </a:pPr>
            <a:r>
              <a:rPr lang="en-US" sz="2800" dirty="0">
                <a:solidFill>
                  <a:srgbClr val="FFFFFF"/>
                </a:solidFill>
              </a:rPr>
              <a:t>How can a reader identify the main idea of a text?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sz="2800" dirty="0">
              <a:solidFill>
                <a:srgbClr val="FFFFFF"/>
              </a:solidFill>
            </a:endParaRPr>
          </a:p>
          <a:p>
            <a:pPr marL="228600" indent="0">
              <a:lnSpc>
                <a:spcPct val="80000"/>
              </a:lnSpc>
              <a:spcBef>
                <a:spcPts val="0"/>
              </a:spcBef>
              <a:buClr>
                <a:srgbClr val="FFFFFF"/>
              </a:buClr>
              <a:buNone/>
            </a:pPr>
            <a:r>
              <a:rPr lang="en-US" sz="2800" dirty="0">
                <a:solidFill>
                  <a:srgbClr val="FFFFFF"/>
                </a:solidFill>
              </a:rPr>
              <a:t>How can a reader identify which details support the main idea? </a:t>
            </a:r>
          </a:p>
          <a:p>
            <a:pPr marL="5556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37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9FAC9A-535A-46FE-8FAC-2F1B18338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Clr>
                <a:schemeClr val="accent4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On your handout, PREDICT what each of the following advertising images is trying to get across.</a:t>
            </a:r>
          </a:p>
          <a:p>
            <a:pPr>
              <a:spcBef>
                <a:spcPts val="0"/>
              </a:spcBef>
              <a:buClr>
                <a:schemeClr val="accent4"/>
              </a:buClr>
              <a:buSzPct val="14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Below your prediction, include which details from the image SUPPORT your prediction.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70A6EC-2545-4C60-97D4-177E8B5DF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the Main Idea: Visual Analysis</a:t>
            </a:r>
          </a:p>
        </p:txBody>
      </p:sp>
    </p:spTree>
    <p:extLst>
      <p:ext uri="{BB962C8B-B14F-4D97-AF65-F5344CB8AC3E}">
        <p14:creationId xmlns:p14="http://schemas.microsoft.com/office/powerpoint/2010/main" val="306236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2A7465-35AF-4E6D-9B1C-BC5DD4719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0">
              <a:buNone/>
            </a:pPr>
            <a:r>
              <a:rPr lang="en-US" dirty="0"/>
              <a:t>What is the main idea</a:t>
            </a:r>
          </a:p>
          <a:p>
            <a:pPr marL="228600" indent="0">
              <a:buNone/>
            </a:pPr>
            <a:r>
              <a:rPr lang="en-US" dirty="0"/>
              <a:t>being conveyed?</a:t>
            </a:r>
          </a:p>
          <a:p>
            <a:pPr marL="0" indent="0">
              <a:buNone/>
            </a:pPr>
            <a:endParaRPr lang="en-US" dirty="0"/>
          </a:p>
          <a:p>
            <a:pPr marL="228600" indent="0">
              <a:buNone/>
            </a:pPr>
            <a:r>
              <a:rPr lang="en-US" dirty="0"/>
              <a:t>Which details support</a:t>
            </a:r>
          </a:p>
          <a:p>
            <a:pPr marL="228600" indent="0">
              <a:buNone/>
            </a:pPr>
            <a:r>
              <a:rPr lang="en-US" dirty="0"/>
              <a:t>that idea?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870604-B12E-4BE6-9E70-BD6F38735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#1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8442C8-3BC2-4626-AB10-86A1B8B4A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060" y="0"/>
            <a:ext cx="363474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5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2A7465-35AF-4E6D-9B1C-BC5DD4719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0">
              <a:buNone/>
            </a:pPr>
            <a:r>
              <a:rPr lang="en-US" dirty="0"/>
              <a:t>What is the main idea</a:t>
            </a:r>
          </a:p>
          <a:p>
            <a:pPr marL="228600" indent="0">
              <a:buNone/>
            </a:pPr>
            <a:r>
              <a:rPr lang="en-US" dirty="0"/>
              <a:t>being conveyed?</a:t>
            </a:r>
          </a:p>
          <a:p>
            <a:pPr marL="0" indent="0">
              <a:buNone/>
            </a:pPr>
            <a:endParaRPr lang="en-US" dirty="0"/>
          </a:p>
          <a:p>
            <a:pPr marL="228600" indent="0">
              <a:buNone/>
            </a:pPr>
            <a:r>
              <a:rPr lang="en-US" dirty="0"/>
              <a:t>Which details support</a:t>
            </a:r>
          </a:p>
          <a:p>
            <a:pPr marL="228600" indent="0">
              <a:buNone/>
            </a:pPr>
            <a:r>
              <a:rPr lang="en-US" dirty="0"/>
              <a:t>that idea?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870604-B12E-4BE6-9E70-BD6F38735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#2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43B00E-4F3B-421F-89F5-F53CF0FC7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110" y="0"/>
            <a:ext cx="36326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29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2A7465-35AF-4E6D-9B1C-BC5DD4719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0">
              <a:buNone/>
            </a:pPr>
            <a:r>
              <a:rPr lang="en-US" dirty="0"/>
              <a:t>What is the main</a:t>
            </a:r>
          </a:p>
          <a:p>
            <a:pPr marL="228600" indent="0">
              <a:buNone/>
            </a:pPr>
            <a:r>
              <a:rPr lang="en-US" dirty="0"/>
              <a:t>idea being</a:t>
            </a:r>
          </a:p>
          <a:p>
            <a:pPr marL="228600" indent="0">
              <a:buNone/>
            </a:pPr>
            <a:r>
              <a:rPr lang="en-US" dirty="0"/>
              <a:t>conveyed?</a:t>
            </a:r>
          </a:p>
          <a:p>
            <a:pPr marL="0" indent="0">
              <a:buNone/>
            </a:pPr>
            <a:endParaRPr lang="en-US" dirty="0"/>
          </a:p>
          <a:p>
            <a:pPr marL="228600" indent="0">
              <a:buNone/>
            </a:pPr>
            <a:r>
              <a:rPr lang="en-US" dirty="0"/>
              <a:t>Which details</a:t>
            </a:r>
          </a:p>
          <a:p>
            <a:pPr marL="228600" indent="0">
              <a:buNone/>
            </a:pPr>
            <a:r>
              <a:rPr lang="en-US" dirty="0"/>
              <a:t>Support that idea?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870604-B12E-4BE6-9E70-BD6F38735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#3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B86F35-7F22-4D00-ABEC-BFE145FF4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734" y="1380258"/>
            <a:ext cx="5362066" cy="301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17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2A7465-35AF-4E6D-9B1C-BC5DD4719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0">
              <a:buNone/>
            </a:pPr>
            <a:r>
              <a:rPr lang="en-US" dirty="0"/>
              <a:t>What is the main idea</a:t>
            </a:r>
          </a:p>
          <a:p>
            <a:pPr marL="228600" indent="0">
              <a:buNone/>
            </a:pPr>
            <a:r>
              <a:rPr lang="en-US" dirty="0"/>
              <a:t>being conveyed?</a:t>
            </a:r>
          </a:p>
          <a:p>
            <a:pPr marL="0" indent="0">
              <a:buNone/>
            </a:pPr>
            <a:endParaRPr lang="en-US" dirty="0"/>
          </a:p>
          <a:p>
            <a:pPr marL="228600" indent="0">
              <a:buNone/>
            </a:pPr>
            <a:r>
              <a:rPr lang="en-US" dirty="0"/>
              <a:t>Which details support</a:t>
            </a:r>
          </a:p>
          <a:p>
            <a:pPr marL="228600" indent="0">
              <a:buNone/>
            </a:pPr>
            <a:r>
              <a:rPr lang="en-US" dirty="0"/>
              <a:t>that idea?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870604-B12E-4BE6-9E70-BD6F38735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#4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7AF260-D7F5-416F-B2DB-61FBEDC5F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00050"/>
            <a:ext cx="4291715" cy="277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37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2A7465-35AF-4E6D-9B1C-BC5DD4719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0">
              <a:buNone/>
            </a:pPr>
            <a:r>
              <a:rPr lang="en-US" dirty="0"/>
              <a:t>What is the main idea</a:t>
            </a:r>
          </a:p>
          <a:p>
            <a:pPr marL="228600" indent="0">
              <a:buNone/>
            </a:pPr>
            <a:r>
              <a:rPr lang="en-US" dirty="0"/>
              <a:t>being conveyed?</a:t>
            </a:r>
          </a:p>
          <a:p>
            <a:pPr marL="0" indent="0">
              <a:buNone/>
            </a:pPr>
            <a:endParaRPr lang="en-US" dirty="0"/>
          </a:p>
          <a:p>
            <a:pPr marL="228600" indent="0">
              <a:buNone/>
            </a:pPr>
            <a:r>
              <a:rPr lang="en-US" dirty="0"/>
              <a:t>Which details support</a:t>
            </a:r>
          </a:p>
          <a:p>
            <a:pPr marL="228600" indent="0">
              <a:buNone/>
            </a:pPr>
            <a:r>
              <a:rPr lang="en-US" dirty="0"/>
              <a:t>that idea?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870604-B12E-4BE6-9E70-BD6F38735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#5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ACC98E-5A31-405D-9F0D-7BF2AAD0D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125" y="0"/>
            <a:ext cx="38587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44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 theme">
  <a:themeElements>
    <a:clrScheme name="LEARN Colors">
      <a:dk1>
        <a:sysClr val="windowText" lastClr="000000"/>
      </a:dk1>
      <a:lt1>
        <a:sysClr val="window" lastClr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LEARN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lesson Slides New (JL)" id="{6E573448-FE54-49BF-8EB3-5BD456F9C44C}" vid="{CBD2CDAE-5636-48A2-8C01-E987440984BF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Slides.pptx</Template>
  <TotalTime>14</TotalTime>
  <Words>669</Words>
  <Application>Microsoft Office PowerPoint</Application>
  <PresentationFormat>On-screen Show (16:9)</PresentationFormat>
  <Paragraphs>86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 2</vt:lpstr>
      <vt:lpstr>LEARN theme</vt:lpstr>
      <vt:lpstr>PowerPoint Presentation</vt:lpstr>
      <vt:lpstr>Summarizing and Sorting Details from an Informational Text</vt:lpstr>
      <vt:lpstr>Essential Question</vt:lpstr>
      <vt:lpstr>Identify the Main Idea: Visual Analysis</vt:lpstr>
      <vt:lpstr>Image #1</vt:lpstr>
      <vt:lpstr>Image #2</vt:lpstr>
      <vt:lpstr>Image #3</vt:lpstr>
      <vt:lpstr>Image #4</vt:lpstr>
      <vt:lpstr>Image #5</vt:lpstr>
      <vt:lpstr>At the bottom of the handout</vt:lpstr>
      <vt:lpstr>Identifying the Main Idea: Textual Analysis</vt:lpstr>
      <vt:lpstr>Compare and Share</vt:lpstr>
      <vt:lpstr>Practice: 4-2-1 Summaries</vt:lpstr>
      <vt:lpstr>Practice: Identifying the Main Idea Solo</vt:lpstr>
      <vt:lpstr>Visual Evaluation</vt:lpstr>
      <vt:lpstr>Final Reflection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Lee, Brooke L.</cp:lastModifiedBy>
  <cp:revision>2</cp:revision>
  <dcterms:created xsi:type="dcterms:W3CDTF">2021-06-29T18:01:16Z</dcterms:created>
  <dcterms:modified xsi:type="dcterms:W3CDTF">2021-06-29T18:15:19Z</dcterms:modified>
</cp:coreProperties>
</file>