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Lora"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kgxdY8vskV3aKmEP4RDYadqg2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15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recoveryvillage.com/mental-health/anxiety/anxiety-myth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learn.k20center.ou.edu/strategy/14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7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9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witter.com/SWatercolour/status/1257627232387895297/photo/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ebtoons.com/en/canvas/magnificatz/list?title_no=87866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fsp.org/story/why-i-draw-comics-about-my-depress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arybethspang.weebly.com/depression-daily/mental-health-as-told-by-peanu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ntalhealthfirstaid.org/external/2018/06/stress-vs-anxiety/#:~:text=Anxiety%20is%20a%20person%27s%20specific,after%20a%20concern%20has%20passe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wr4N-Sdekq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k20center.ou.edu/strategy/927"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entalhealthfirstaid.org/external/2018/06/stress-vs-anxiety/#:~:text=Anxiety%20is%20a%20person%27s%20specific,after%20a%20concern%20has%20passe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recoveryvillage.com/mental-health/anxiety/anxiety-myth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learn.k20center.ou.edu/strategy/14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odrx.com/conditions/generalized-anxiety-disorder/how-is-age-related-to-anxiet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learn.k20center.ou.edu/strategy/14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a001739d14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a001739d14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Hull, M. &amp; Dash, Dr. S. (2023, May 8). 9 common myths about anxiety. The Recovery Village. </a:t>
            </a:r>
            <a:r>
              <a:rPr lang="en-US" sz="1200" u="sng">
                <a:solidFill>
                  <a:schemeClr val="hlink"/>
                </a:solidFill>
                <a:highlight>
                  <a:srgbClr val="FFFFFF"/>
                </a:highlight>
                <a:hlinkClick r:id="rId3"/>
              </a:rPr>
              <a:t>https://www.therecoveryvillage.com/mental-health/anxiety/anxiety-myths/</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Always, sometimes, or never true. Strategies. </a:t>
            </a:r>
            <a:r>
              <a:rPr lang="en-US" sz="1200" u="sng">
                <a:solidFill>
                  <a:srgbClr val="1155CC"/>
                </a:solidFill>
                <a:highlight>
                  <a:srgbClr val="FFFFFF"/>
                </a:highlight>
                <a:hlinkClick r:id="rId4">
                  <a:extLst>
                    <a:ext uri="{A12FA001-AC4F-418D-AE19-62706E023703}">
                      <ahyp:hlinkClr xmlns:ahyp="http://schemas.microsoft.com/office/drawing/2018/hyperlinkcolor" val="tx"/>
                    </a:ext>
                  </a:extLst>
                </a:hlinkClick>
              </a:rPr>
              <a:t>https://learn.k20center.ou.edu/strategy/145</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200">
                <a:solidFill>
                  <a:srgbClr val="292929"/>
                </a:solidFill>
                <a:highlight>
                  <a:srgbClr val="FFFFFF"/>
                </a:highlight>
              </a:rPr>
              <a:t>K20 Center. (n.d.). Choice boards. Strategies. </a:t>
            </a: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https://learn.k20center.ou.edu/strategy/73</a:t>
            </a:r>
            <a:r>
              <a:rPr lang="en-US" sz="1200">
                <a:solidFill>
                  <a:srgbClr val="292929"/>
                </a:solidFill>
                <a:highlight>
                  <a:srgbClr val="FFFFFF"/>
                </a:highlight>
              </a:rPr>
              <a:t> </a:t>
            </a:r>
            <a:r>
              <a:rPr lang="en-US" sz="1200">
                <a:solidFill>
                  <a:srgbClr val="292929"/>
                </a:solidFill>
              </a:rPr>
              <a:t> </a:t>
            </a:r>
            <a:endParaRPr sz="1200"/>
          </a:p>
        </p:txBody>
      </p:sp>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4571eeb665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Cognitive comics. Strategies. </a:t>
            </a: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https://learn.k20center.ou.edu/strategy/198</a:t>
            </a:r>
            <a:endParaRPr sz="1200" u="sng">
              <a:solidFill>
                <a:srgbClr val="1155CC"/>
              </a:solidFill>
            </a:endParaRPr>
          </a:p>
          <a:p>
            <a:pPr marL="0" lvl="0" indent="0" algn="l" rtl="0">
              <a:lnSpc>
                <a:spcPct val="100000"/>
              </a:lnSpc>
              <a:spcBef>
                <a:spcPts val="1200"/>
              </a:spcBef>
              <a:spcAft>
                <a:spcPts val="0"/>
              </a:spcAft>
              <a:buSzPts val="1100"/>
              <a:buNone/>
            </a:pPr>
            <a:endParaRPr sz="1200"/>
          </a:p>
        </p:txBody>
      </p:sp>
      <p:sp>
        <p:nvSpPr>
          <p:cNvPr id="173" name="Google Shape;173;g24571eeb66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a052d7578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a052d757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900">
                <a:solidFill>
                  <a:srgbClr val="333333"/>
                </a:solidFill>
                <a:highlight>
                  <a:srgbClr val="FFFFFF"/>
                </a:highlight>
                <a:latin typeface="Lora"/>
                <a:ea typeface="Lora"/>
                <a:cs typeface="Lora"/>
                <a:sym typeface="Lora"/>
              </a:rPr>
              <a:t>van Rensburg, H. J. (2020). </a:t>
            </a:r>
            <a:r>
              <a:rPr lang="en-US" sz="900" i="1">
                <a:solidFill>
                  <a:srgbClr val="333333"/>
                </a:solidFill>
                <a:highlight>
                  <a:srgbClr val="FFFFFF"/>
                </a:highlight>
                <a:latin typeface="Lora"/>
                <a:ea typeface="Lora"/>
                <a:cs typeface="Lora"/>
                <a:sym typeface="Lora"/>
              </a:rPr>
              <a:t>For now</a:t>
            </a:r>
            <a:r>
              <a:rPr lang="en-US" sz="900">
                <a:solidFill>
                  <a:srgbClr val="333333"/>
                </a:solidFill>
                <a:highlight>
                  <a:srgbClr val="FFFFFF"/>
                </a:highlight>
                <a:latin typeface="Lora"/>
                <a:ea typeface="Lora"/>
                <a:cs typeface="Lora"/>
                <a:sym typeface="Lora"/>
              </a:rPr>
              <a:t> [watercolor]. </a:t>
            </a:r>
            <a:r>
              <a:rPr lang="en-US" sz="900" u="sng">
                <a:solidFill>
                  <a:schemeClr val="hlink"/>
                </a:solidFill>
                <a:highlight>
                  <a:srgbClr val="FFFFFF"/>
                </a:highlight>
                <a:latin typeface="Lora"/>
                <a:ea typeface="Lora"/>
                <a:cs typeface="Lora"/>
                <a:sym typeface="Lora"/>
                <a:hlinkClick r:id="rId3"/>
              </a:rPr>
              <a:t>https://twitter.com/SWatercolour/status/1257627232387895297/photo/1</a:t>
            </a:r>
            <a:endParaRPr sz="900">
              <a:solidFill>
                <a:srgbClr val="333333"/>
              </a:solidFill>
              <a:highlight>
                <a:srgbClr val="FFFFFF"/>
              </a:highlight>
              <a:latin typeface="Lora"/>
              <a:ea typeface="Lora"/>
              <a:cs typeface="Lora"/>
              <a:sym typeface="Lora"/>
            </a:endParaRPr>
          </a:p>
          <a:p>
            <a:pPr marL="0" lvl="0" indent="0" algn="l" rtl="0">
              <a:lnSpc>
                <a:spcPct val="115000"/>
              </a:lnSpc>
              <a:spcBef>
                <a:spcPts val="800"/>
              </a:spcBef>
              <a:spcAft>
                <a:spcPts val="0"/>
              </a:spcAft>
              <a:buNone/>
            </a:pPr>
            <a:endParaRPr sz="900">
              <a:solidFill>
                <a:srgbClr val="333333"/>
              </a:solidFill>
              <a:highlight>
                <a:srgbClr val="FFFFFF"/>
              </a:highlight>
              <a:latin typeface="Lora"/>
              <a:ea typeface="Lora"/>
              <a:cs typeface="Lora"/>
              <a:sym typeface="Lora"/>
            </a:endParaRPr>
          </a:p>
          <a:p>
            <a:pPr marL="0" lvl="0" indent="0" algn="l" rtl="0">
              <a:lnSpc>
                <a:spcPct val="115000"/>
              </a:lnSpc>
              <a:spcBef>
                <a:spcPts val="800"/>
              </a:spcBef>
              <a:spcAft>
                <a:spcPts val="0"/>
              </a:spcAft>
              <a:buClr>
                <a:schemeClr val="dk1"/>
              </a:buClr>
              <a:buSzPts val="1100"/>
              <a:buFont typeface="Arial"/>
              <a:buNone/>
            </a:pPr>
            <a:endParaRPr sz="900">
              <a:solidFill>
                <a:srgbClr val="333333"/>
              </a:solidFill>
              <a:highlight>
                <a:srgbClr val="FFFFFF"/>
              </a:highlight>
              <a:latin typeface="Lora"/>
              <a:ea typeface="Lora"/>
              <a:cs typeface="Lora"/>
              <a:sym typeface="Lora"/>
            </a:endParaRPr>
          </a:p>
          <a:p>
            <a:pPr marL="0" lvl="0" indent="0" algn="l" rtl="0">
              <a:lnSpc>
                <a:spcPct val="115000"/>
              </a:lnSpc>
              <a:spcBef>
                <a:spcPts val="80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a052d75787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a052d7578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900">
                <a:solidFill>
                  <a:srgbClr val="333333"/>
                </a:solidFill>
                <a:highlight>
                  <a:srgbClr val="FFFFFF"/>
                </a:highlight>
                <a:latin typeface="Lora"/>
                <a:ea typeface="Lora"/>
                <a:cs typeface="Lora"/>
                <a:sym typeface="Lora"/>
              </a:rPr>
              <a:t>Ogden, S. (2017). </a:t>
            </a:r>
            <a:r>
              <a:rPr lang="en-US" sz="900" i="1">
                <a:solidFill>
                  <a:srgbClr val="333333"/>
                </a:solidFill>
                <a:highlight>
                  <a:srgbClr val="FFFFFF"/>
                </a:highlight>
                <a:latin typeface="Lora"/>
                <a:ea typeface="Lora"/>
                <a:cs typeface="Lora"/>
                <a:sym typeface="Lora"/>
              </a:rPr>
              <a:t>One of those days</a:t>
            </a:r>
            <a:r>
              <a:rPr lang="en-US" sz="900">
                <a:solidFill>
                  <a:srgbClr val="333333"/>
                </a:solidFill>
                <a:highlight>
                  <a:srgbClr val="FFFFFF"/>
                </a:highlight>
                <a:latin typeface="Lora"/>
                <a:ea typeface="Lora"/>
                <a:cs typeface="Lora"/>
                <a:sym typeface="Lora"/>
              </a:rPr>
              <a:t> [webcomic]. </a:t>
            </a:r>
            <a:r>
              <a:rPr lang="en-US" sz="900" u="sng">
                <a:solidFill>
                  <a:schemeClr val="hlink"/>
                </a:solidFill>
                <a:highlight>
                  <a:srgbClr val="FFFFFF"/>
                </a:highlight>
                <a:latin typeface="Lora"/>
                <a:ea typeface="Lora"/>
                <a:cs typeface="Lora"/>
                <a:sym typeface="Lora"/>
                <a:hlinkClick r:id="rId3"/>
              </a:rPr>
              <a:t>https://www.webtoons.com/en/canvas/magnificatz/list?title_no=878660</a:t>
            </a:r>
            <a:endParaRPr sz="900">
              <a:solidFill>
                <a:srgbClr val="333333"/>
              </a:solidFill>
              <a:highlight>
                <a:srgbClr val="FFFFFF"/>
              </a:highlight>
              <a:latin typeface="Lora"/>
              <a:ea typeface="Lora"/>
              <a:cs typeface="Lora"/>
              <a:sym typeface="Lora"/>
            </a:endParaRPr>
          </a:p>
          <a:p>
            <a:pPr marL="0" lvl="0" indent="0" algn="l" rtl="0">
              <a:lnSpc>
                <a:spcPct val="115000"/>
              </a:lnSpc>
              <a:spcBef>
                <a:spcPts val="800"/>
              </a:spcBef>
              <a:spcAft>
                <a:spcPts val="0"/>
              </a:spcAft>
              <a:buClr>
                <a:schemeClr val="dk1"/>
              </a:buClr>
              <a:buSzPts val="1100"/>
              <a:buFont typeface="Arial"/>
              <a:buNone/>
            </a:pPr>
            <a:endParaRPr sz="900">
              <a:solidFill>
                <a:srgbClr val="333333"/>
              </a:solidFill>
              <a:highlight>
                <a:srgbClr val="FFFFFF"/>
              </a:highlight>
              <a:latin typeface="Lora"/>
              <a:ea typeface="Lora"/>
              <a:cs typeface="Lora"/>
              <a:sym typeface="Lora"/>
            </a:endParaRPr>
          </a:p>
          <a:p>
            <a:pPr marL="0" lvl="0" indent="0" algn="l" rtl="0">
              <a:spcBef>
                <a:spcPts val="8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a052d75787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a052d75787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Chisholm, H. (2020, December 7). </a:t>
            </a:r>
            <a:r>
              <a:rPr lang="en-US" i="1"/>
              <a:t>Why I draw comics about my depression</a:t>
            </a:r>
            <a:r>
              <a:rPr lang="en-US"/>
              <a:t>. American Foundation for Suicide Prevention. </a:t>
            </a:r>
            <a:r>
              <a:rPr lang="en-US" u="sng">
                <a:solidFill>
                  <a:schemeClr val="hlink"/>
                </a:solidFill>
                <a:hlinkClick r:id="rId3"/>
              </a:rPr>
              <a:t>https://afsp.org/story/why-i-draw-comics-about-my-depression/</a:t>
            </a:r>
            <a:r>
              <a:rPr lang="en-US"/>
              <a:t> </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a052d75787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a052d75787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Spang, M. B. (2018, May 7). </a:t>
            </a:r>
            <a:r>
              <a:rPr lang="en-US" i="1"/>
              <a:t>Mental health, as told by Peanuts</a:t>
            </a:r>
            <a:r>
              <a:rPr lang="en-US"/>
              <a:t>. Depression Daily. </a:t>
            </a:r>
            <a:r>
              <a:rPr lang="en-US" u="sng">
                <a:solidFill>
                  <a:schemeClr val="hlink"/>
                </a:solidFill>
                <a:hlinkClick r:id="rId3"/>
              </a:rPr>
              <a:t>https://marybethspang.weebly.com/depression-daily/mental-health-as-told-by-peanuts</a:t>
            </a:r>
            <a:endParaRPr/>
          </a:p>
          <a:p>
            <a:pPr marL="355600" lvl="0" indent="-12700" algn="l" rtl="0">
              <a:lnSpc>
                <a:spcPct val="115000"/>
              </a:lnSpc>
              <a:spcBef>
                <a:spcPts val="1200"/>
              </a:spcBef>
              <a:spcAft>
                <a:spcPts val="0"/>
              </a:spcAft>
              <a:buNone/>
            </a:pPr>
            <a:r>
              <a:rPr lang="en-US"/>
              <a:t> </a:t>
            </a:r>
            <a:endParaRPr/>
          </a:p>
          <a:p>
            <a:pPr marL="34290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sz="900">
              <a:solidFill>
                <a:srgbClr val="333333"/>
              </a:solidFill>
              <a:highlight>
                <a:srgbClr val="FFFFFF"/>
              </a:highlight>
              <a:latin typeface="Lora"/>
              <a:ea typeface="Lora"/>
              <a:cs typeface="Lora"/>
              <a:sym typeface="Lora"/>
            </a:endParaRPr>
          </a:p>
          <a:p>
            <a:pPr marL="0" lvl="0" indent="0" algn="l" rtl="0">
              <a:spcBef>
                <a:spcPts val="0"/>
              </a:spcBef>
              <a:spcAft>
                <a:spcPts val="0"/>
              </a:spcAft>
              <a:buNone/>
            </a:pPr>
            <a:endParaRPr sz="900">
              <a:solidFill>
                <a:srgbClr val="333333"/>
              </a:solidFill>
              <a:highlight>
                <a:srgbClr val="FFFFFF"/>
              </a:highlight>
              <a:latin typeface="Lora"/>
              <a:ea typeface="Lora"/>
              <a:cs typeface="Lora"/>
              <a:sym typeface="Lor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a06deeea8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a06deeea8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chemeClr val="lt1"/>
                </a:highlight>
              </a:rPr>
              <a:t>Ross, F. (2018, June 8). Stress vs. anxiety - Knowing the difference is critical to your health. National Council for Mental Wellbeing. </a:t>
            </a:r>
            <a:r>
              <a:rPr lang="en-US" sz="1200" u="sng">
                <a:solidFill>
                  <a:schemeClr val="hlink"/>
                </a:solidFill>
                <a:highlight>
                  <a:schemeClr val="lt1"/>
                </a:highlight>
                <a:hlinkClick r:id="rId3"/>
              </a:rPr>
              <a:t>https://www.mentalhealthfirstaid.org/external/2018/06/stress-vs-anxiety/#:~:text=Anxiety%20is%20a%20person%27s%20specific,after%20a%20concern%20has%20passed</a:t>
            </a:r>
            <a:r>
              <a:rPr lang="en-US" sz="1200">
                <a:solidFill>
                  <a:srgbClr val="292929"/>
                </a:solidFill>
                <a:highlight>
                  <a:schemeClr val="lt1"/>
                </a:highlight>
              </a:rPr>
              <a:t>  </a:t>
            </a:r>
            <a:endParaRPr sz="1200">
              <a:solidFill>
                <a:srgbClr val="292929"/>
              </a:solidFill>
              <a:highlight>
                <a:schemeClr val="lt1"/>
              </a:highlight>
            </a:endParaRPr>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052d7578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a052d757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National Institute of Mental Health. (2021, September 10). Mental health minute: Stress and anxiety in adolescents [Video]. YouTube. </a:t>
            </a: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https://www.youtube.com/watch?v=wr4N-SdekqY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a06deeea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a06deeea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a0c30499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a0c30499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a0c30499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a0c30499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a052d7578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a052d7578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Magnetic statements. Strategies. </a:t>
            </a: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https://learn.k20center.ou.edu/strategy/166</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a06deeea8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a06deeea8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06deeea8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a06deeea8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a06deeea8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a06deeea8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a06deeea8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a06deeea8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06deeea8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a06deeea8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0eb4749b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280eb4749b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Always, sometimes, or never true. Strategies. </a:t>
            </a: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https://learn.k20center.ou.edu/strategy/145</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a06deeea8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a06deeea8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a06deeea8f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a06deeea8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a06deeea8f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a06deeea8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Emoji reflection. Strategies. </a:t>
            </a: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https://learn.k20center.ou.edu/strategy/927</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a001739d1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a001739d14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292929"/>
                </a:solidFill>
                <a:highlight>
                  <a:srgbClr val="FFFFFF"/>
                </a:highlight>
              </a:rPr>
              <a:t>K20 Center. (n.d.). Always, sometimes, or never true. Strategies. </a:t>
            </a:r>
            <a:r>
              <a:rPr lang="en-US" sz="1200" u="sng" dirty="0">
                <a:solidFill>
                  <a:srgbClr val="1155CC"/>
                </a:solidFill>
                <a:highlight>
                  <a:srgbClr val="FFFFFF"/>
                </a:highlight>
                <a:hlinkClick r:id="rId3">
                  <a:extLst>
                    <a:ext uri="{A12FA001-AC4F-418D-AE19-62706E023703}">
                      <ahyp:hlinkClr xmlns:ahyp="http://schemas.microsoft.com/office/drawing/2018/hyperlinkcolor" val="tx"/>
                    </a:ext>
                  </a:extLst>
                </a:hlinkClick>
              </a:rPr>
              <a:t>https://learn.k20center.ou.edu/strategy/145</a:t>
            </a:r>
            <a:endParaRPr sz="1200" dirty="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endParaRPr sz="1200" dirty="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r>
              <a:rPr lang="en-US" sz="1200" dirty="0">
                <a:solidFill>
                  <a:srgbClr val="292929"/>
                </a:solidFill>
                <a:highlight>
                  <a:srgbClr val="FFFFFF"/>
                </a:highlight>
              </a:rPr>
              <a:t>Ross, F. (2018, June 8). Stress vs. anxiety - Knowing the difference is critical to your health. National Council for Mental Wellbeing. </a:t>
            </a:r>
            <a:r>
              <a:rPr lang="en-US" sz="1200" u="sng" dirty="0">
                <a:solidFill>
                  <a:schemeClr val="hlink"/>
                </a:solidFill>
                <a:highlight>
                  <a:srgbClr val="FFFFFF"/>
                </a:highlight>
                <a:hlinkClick r:id="rId4"/>
              </a:rPr>
              <a:t>https://www.mentalhealthfirstaid.org/external/2018/06/stress-vs-anxiety/#:~:text=Anxiety%20is%20a%20person%27s%20specific,after%20a%20concern%20has%20passed</a:t>
            </a:r>
            <a:r>
              <a:rPr lang="en-US" sz="1200" dirty="0">
                <a:solidFill>
                  <a:srgbClr val="292929"/>
                </a:solidFill>
                <a:highlight>
                  <a:srgbClr val="FFFFFF"/>
                </a:highlight>
              </a:rPr>
              <a:t>  </a:t>
            </a:r>
            <a:endParaRPr sz="1200" dirty="0">
              <a:solidFill>
                <a:srgbClr val="292929"/>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a001739d1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2a001739d14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Griffiths, K.M., Batterham, P.J., Barney, L. et al. (2011). The generalised anxiety stigma scale (GASS): Psychometric properties in a community sample. BMC Psychiatry 11, 184. doi: 10.1186/1471-244X-11-184 </a:t>
            </a:r>
            <a:endParaRPr>
              <a:highlight>
                <a:srgbClr val="F5EDDE"/>
              </a:highlight>
            </a:endParaRPr>
          </a:p>
          <a:p>
            <a:pPr marL="0" lvl="0" indent="0" algn="l" rtl="0">
              <a:spcBef>
                <a:spcPts val="0"/>
              </a:spcBef>
              <a:spcAft>
                <a:spcPts val="0"/>
              </a:spcAft>
              <a:buClr>
                <a:schemeClr val="dk1"/>
              </a:buClr>
              <a:buSzPts val="1100"/>
              <a:buFont typeface="Arial"/>
              <a:buNone/>
            </a:pPr>
            <a:endParaRPr>
              <a:highlight>
                <a:srgbClr val="F5EDDE"/>
              </a:highlight>
            </a:endParaRPr>
          </a:p>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Always, sometimes, or never true. Strategies. </a:t>
            </a: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https://learn.k20center.ou.edu/strategy/145</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a001739d1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2a001739d1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Griffiths, K.M., Batterham, P.J., Barney, L. et al. (2011). The generalised anxiety stigma scale (GASS): Psychometric properties in a community sample. BMC Psychiatry 11, 184. doi: 10.1186/1471-244X-11-184 </a:t>
            </a: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Always, sometimes, or never true. Strategies. </a:t>
            </a: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https://learn.k20center.ou.edu/strategy/145</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a001739d1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2a001739d14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Hull, M. &amp; Dash, Dr. S. (2023, May 8). 9 common myths about anxiety. The Recovery Village. </a:t>
            </a:r>
            <a:r>
              <a:rPr lang="en-US" sz="1200" u="sng">
                <a:solidFill>
                  <a:schemeClr val="hlink"/>
                </a:solidFill>
                <a:highlight>
                  <a:srgbClr val="FFFFFF"/>
                </a:highlight>
                <a:hlinkClick r:id="rId3"/>
              </a:rPr>
              <a:t>https://www.therecoveryvillage.com/mental-health/anxiety/anxiety-myths/</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Always, sometimes, or never true. Strategies. </a:t>
            </a:r>
            <a:r>
              <a:rPr lang="en-US" sz="1200" u="sng">
                <a:solidFill>
                  <a:srgbClr val="1155CC"/>
                </a:solidFill>
                <a:highlight>
                  <a:srgbClr val="FFFFFF"/>
                </a:highlight>
                <a:hlinkClick r:id="rId4">
                  <a:extLst>
                    <a:ext uri="{A12FA001-AC4F-418D-AE19-62706E023703}">
                      <ahyp:hlinkClr xmlns:ahyp="http://schemas.microsoft.com/office/drawing/2018/hyperlinkcolor" val="tx"/>
                    </a:ext>
                  </a:extLst>
                </a:hlinkClick>
              </a:rPr>
              <a:t>https://learn.k20center.ou.edu/strategy/145</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a001739d1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a001739d14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Griffiths, K.M., Batterham, P.J., Barney, L. et al. (2011). The generalised anxiety stigma scale (GASS): Psychometric properties in a community sample. BMC Psychiatry 11, 184. doi: 10.1186/1471-244X-11-184 </a:t>
            </a: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Always, sometimes, or never true. Strategies. </a:t>
            </a:r>
            <a:r>
              <a:rPr lang="en-US" sz="1200" u="sng">
                <a:solidFill>
                  <a:srgbClr val="1155CC"/>
                </a:solidFill>
                <a:highlight>
                  <a:srgbClr val="FFFFFF"/>
                </a:highlight>
                <a:hlinkClick r:id="rId3">
                  <a:extLst>
                    <a:ext uri="{A12FA001-AC4F-418D-AE19-62706E023703}">
                      <ahyp:hlinkClr xmlns:ahyp="http://schemas.microsoft.com/office/drawing/2018/hyperlinkcolor" val="tx"/>
                    </a:ext>
                  </a:extLst>
                </a:hlinkClick>
              </a:rPr>
              <a:t>https://learn.k20center.ou.edu/strategy/145</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001739d1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2a001739d1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Guarnotta, E. &amp; Gupta, S. (2023, June 9). How is age related to anxiety? GoodRx Health. </a:t>
            </a:r>
            <a:r>
              <a:rPr lang="en-US" sz="1200" u="sng">
                <a:solidFill>
                  <a:schemeClr val="hlink"/>
                </a:solidFill>
                <a:highlight>
                  <a:srgbClr val="FFFFFF"/>
                </a:highlight>
                <a:hlinkClick r:id="rId3"/>
              </a:rPr>
              <a:t>https://www.goodrx.com/conditions/generalized-anxiety-disorder/how-is-age-related-to-anxiety</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endParaRPr sz="1200">
              <a:solidFill>
                <a:srgbClr val="292929"/>
              </a:solidFill>
              <a:highlight>
                <a:srgbClr val="FFFFFF"/>
              </a:highlight>
            </a:endParaRPr>
          </a:p>
          <a:p>
            <a:pPr marL="0" lvl="0" indent="0" algn="l" rtl="0">
              <a:spcBef>
                <a:spcPts val="0"/>
              </a:spcBef>
              <a:spcAft>
                <a:spcPts val="0"/>
              </a:spcAft>
              <a:buClr>
                <a:schemeClr val="dk1"/>
              </a:buClr>
              <a:buSzPts val="1100"/>
              <a:buFont typeface="Arial"/>
              <a:buNone/>
            </a:pPr>
            <a:r>
              <a:rPr lang="en-US" sz="1200">
                <a:solidFill>
                  <a:srgbClr val="292929"/>
                </a:solidFill>
                <a:highlight>
                  <a:srgbClr val="FFFFFF"/>
                </a:highlight>
              </a:rPr>
              <a:t>K20 Center. (n.d.). Always, sometimes, or never true. Strategies. </a:t>
            </a:r>
            <a:r>
              <a:rPr lang="en-US" sz="1200" u="sng">
                <a:solidFill>
                  <a:srgbClr val="1155CC"/>
                </a:solidFill>
                <a:highlight>
                  <a:srgbClr val="FFFFFF"/>
                </a:highlight>
                <a:hlinkClick r:id="rId4">
                  <a:extLst>
                    <a:ext uri="{A12FA001-AC4F-418D-AE19-62706E023703}">
                      <ahyp:hlinkClr xmlns:ahyp="http://schemas.microsoft.com/office/drawing/2018/hyperlinkcolor" val="tx"/>
                    </a:ext>
                  </a:extLst>
                </a:hlinkClick>
              </a:rPr>
              <a:t>https://learn.k20center.ou.edu/strategy/145</a:t>
            </a:r>
            <a:r>
              <a:rPr lang="en-US" sz="1200">
                <a:solidFill>
                  <a:srgbClr val="292929"/>
                </a:solidFill>
                <a:highlight>
                  <a:srgbClr val="FFFFFF"/>
                </a:highlight>
              </a:rPr>
              <a:t> </a:t>
            </a:r>
            <a:endParaRPr sz="1200">
              <a:solidFill>
                <a:srgbClr val="292929"/>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3"/>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5"/>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5"/>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6"/>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6"/>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7"/>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4"/>
        <p:cNvGrpSpPr/>
        <p:nvPr/>
      </p:nvGrpSpPr>
      <p:grpSpPr>
        <a:xfrm>
          <a:off x="0" y="0"/>
          <a:ext cx="0" cy="0"/>
          <a:chOff x="0" y="0"/>
          <a:chExt cx="0" cy="0"/>
        </a:xfrm>
      </p:grpSpPr>
      <p:sp>
        <p:nvSpPr>
          <p:cNvPr id="15" name="Google Shape;15;p20"/>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 name="Google Shape;16;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0"/>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9" name="Google Shape;19;p20"/>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20" name="Google Shape;20;p20"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1"/>
        <p:cNvGrpSpPr/>
        <p:nvPr/>
      </p:nvGrpSpPr>
      <p:grpSpPr>
        <a:xfrm>
          <a:off x="0" y="0"/>
          <a:ext cx="0" cy="0"/>
          <a:chOff x="0" y="0"/>
          <a:chExt cx="0" cy="0"/>
        </a:xfrm>
      </p:grpSpPr>
      <p:pic>
        <p:nvPicPr>
          <p:cNvPr id="22" name="Google Shape;2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5" name="Google Shape;25;p18"/>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6"/>
        <p:cNvGrpSpPr/>
        <p:nvPr/>
      </p:nvGrpSpPr>
      <p:grpSpPr>
        <a:xfrm>
          <a:off x="0" y="0"/>
          <a:ext cx="0" cy="0"/>
          <a:chOff x="0" y="0"/>
          <a:chExt cx="0" cy="0"/>
        </a:xfrm>
      </p:grpSpPr>
      <p:pic>
        <p:nvPicPr>
          <p:cNvPr id="27" name="Google Shape;27;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 name="Google Shape;28;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0" name="Google Shape;30;p19"/>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2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4"/>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4"/>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akelet.com/wake/fKEaHnKGgM0iRctkgbhZ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wr4N-Sdekq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a001739d14_0_52"/>
          <p:cNvSpPr txBox="1">
            <a:spLocks noGrp="1"/>
          </p:cNvSpPr>
          <p:nvPr>
            <p:ph type="body" idx="1"/>
          </p:nvPr>
        </p:nvSpPr>
        <p:spPr>
          <a:xfrm>
            <a:off x="457200" y="1317600"/>
            <a:ext cx="49587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Medication is the only effective treatment for anxiety.</a:t>
            </a:r>
            <a:endParaRPr/>
          </a:p>
          <a:p>
            <a:pPr marL="914400" lvl="0" indent="-342900" algn="l" rtl="0">
              <a:lnSpc>
                <a:spcPct val="115000"/>
              </a:lnSpc>
              <a:spcBef>
                <a:spcPts val="1000"/>
              </a:spcBef>
              <a:spcAft>
                <a:spcPts val="0"/>
              </a:spcAft>
              <a:buSzPts val="1800"/>
              <a:buChar char="•"/>
            </a:pPr>
            <a:r>
              <a:rPr lang="en-US" sz="1800" b="1"/>
              <a:t>Sometimes True: </a:t>
            </a:r>
            <a:r>
              <a:rPr lang="en-US" sz="1800"/>
              <a:t>While medication can be helpful, it’s not the only option. Therapy, lifestyle changes, and relaxation techniques are also essential in managing anxiety.</a:t>
            </a:r>
            <a:endParaRPr sz="1800"/>
          </a:p>
        </p:txBody>
      </p:sp>
      <p:sp>
        <p:nvSpPr>
          <p:cNvPr id="150" name="Google Shape;150;g2a001739d14_0_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Statement #7</a:t>
            </a:r>
            <a:endParaRPr/>
          </a:p>
        </p:txBody>
      </p:sp>
      <p:pic>
        <p:nvPicPr>
          <p:cNvPr id="151" name="Google Shape;151;g2a001739d14_0_52"/>
          <p:cNvPicPr preferRelativeResize="0"/>
          <p:nvPr/>
        </p:nvPicPr>
        <p:blipFill>
          <a:blip r:embed="rId3">
            <a:alphaModFix/>
          </a:blip>
          <a:stretch>
            <a:fillRect/>
          </a:stretch>
        </p:blipFill>
        <p:spPr>
          <a:xfrm>
            <a:off x="5568300" y="307247"/>
            <a:ext cx="3423300" cy="342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Questions</a:t>
            </a:r>
            <a:endParaRPr/>
          </a:p>
        </p:txBody>
      </p:sp>
      <p:sp>
        <p:nvSpPr>
          <p:cNvPr id="157" name="Google Shape;157;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dirty="0"/>
              <a:t>What is anxiety and how is it caused? How do we manage our anxiety?</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564333" y="335733"/>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63" name="Google Shape;163;p4"/>
          <p:cNvSpPr txBox="1">
            <a:spLocks noGrp="1"/>
          </p:cNvSpPr>
          <p:nvPr>
            <p:ph type="body" idx="1"/>
          </p:nvPr>
        </p:nvSpPr>
        <p:spPr>
          <a:xfrm>
            <a:off x="339811" y="1540408"/>
            <a:ext cx="8062322" cy="2694870"/>
          </a:xfrm>
          <a:prstGeom prst="rect">
            <a:avLst/>
          </a:prstGeom>
          <a:noFill/>
          <a:ln>
            <a:noFill/>
          </a:ln>
        </p:spPr>
        <p:txBody>
          <a:bodyPr spcFirstLastPara="1" wrap="square" lIns="45700" tIns="45700" rIns="45700" bIns="45700" anchor="t" anchorCtr="0">
            <a:noAutofit/>
          </a:bodyPr>
          <a:lstStyle/>
          <a:p>
            <a:pPr lvl="0" algn="l" rtl="0">
              <a:lnSpc>
                <a:spcPct val="115000"/>
              </a:lnSpc>
              <a:spcBef>
                <a:spcPts val="1000"/>
              </a:spcBef>
              <a:spcAft>
                <a:spcPts val="0"/>
              </a:spcAft>
              <a:buSzPts val="2600"/>
              <a:buFont typeface="Arial" panose="020B0604020202020204" pitchFamily="34" charset="0"/>
              <a:buChar char="•"/>
            </a:pPr>
            <a:r>
              <a:rPr lang="en-US" dirty="0"/>
              <a:t>Identify anxiety disorders and their symptoms.</a:t>
            </a:r>
            <a:endParaRPr dirty="0"/>
          </a:p>
          <a:p>
            <a:pPr lvl="0" algn="l" rtl="0">
              <a:lnSpc>
                <a:spcPct val="115000"/>
              </a:lnSpc>
              <a:spcBef>
                <a:spcPts val="1000"/>
              </a:spcBef>
              <a:spcAft>
                <a:spcPts val="0"/>
              </a:spcAft>
              <a:buSzPts val="2600"/>
              <a:buFont typeface="Arial" panose="020B0604020202020204" pitchFamily="34" charset="0"/>
              <a:buChar char="•"/>
            </a:pPr>
            <a:r>
              <a:rPr lang="en-US" dirty="0"/>
              <a:t>Examine and understand the various causes of anxiety disorders and the factors that contribute to them.</a:t>
            </a:r>
            <a:endParaRPr dirty="0"/>
          </a:p>
          <a:p>
            <a:pPr lvl="0" algn="l" rtl="0">
              <a:lnSpc>
                <a:spcPct val="115000"/>
              </a:lnSpc>
              <a:spcBef>
                <a:spcPts val="1000"/>
              </a:spcBef>
              <a:spcAft>
                <a:spcPts val="1000"/>
              </a:spcAft>
              <a:buSzPts val="2600"/>
              <a:buFont typeface="Arial" panose="020B0604020202020204" pitchFamily="34" charset="0"/>
              <a:buChar char="•"/>
            </a:pPr>
            <a:r>
              <a:rPr lang="en-US" dirty="0"/>
              <a:t>Identify different strategies you can use to manage your own anxiety.</a:t>
            </a:r>
            <a:endParaRPr sz="4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body" idx="1"/>
          </p:nvPr>
        </p:nvSpPr>
        <p:spPr>
          <a:xfrm>
            <a:off x="457200" y="1065304"/>
            <a:ext cx="6132000" cy="3565200"/>
          </a:xfrm>
          <a:prstGeom prst="rect">
            <a:avLst/>
          </a:prstGeom>
          <a:noFill/>
          <a:ln>
            <a:noFill/>
          </a:ln>
        </p:spPr>
        <p:txBody>
          <a:bodyPr spcFirstLastPara="1" wrap="square" lIns="91425" tIns="45700" rIns="91425" bIns="45700" anchor="t" anchorCtr="0">
            <a:normAutofit fontScale="77500" lnSpcReduction="20000"/>
          </a:bodyPr>
          <a:lstStyle/>
          <a:p>
            <a:pPr marL="457200" lvl="0" indent="-358140" algn="l" rtl="0">
              <a:lnSpc>
                <a:spcPct val="115000"/>
              </a:lnSpc>
              <a:spcBef>
                <a:spcPts val="1000"/>
              </a:spcBef>
              <a:spcAft>
                <a:spcPts val="0"/>
              </a:spcAft>
              <a:buSzPct val="92307"/>
              <a:buChar char="•"/>
            </a:pPr>
            <a:r>
              <a:rPr lang="en-US" dirty="0">
                <a:solidFill>
                  <a:schemeClr val="tx1"/>
                </a:solidFill>
              </a:rPr>
              <a:t>In small groups, look through the resources in the </a:t>
            </a:r>
            <a:r>
              <a:rPr lang="en-US" u="sng" dirty="0">
                <a:solidFill>
                  <a:schemeClr val="tx1"/>
                </a:solidFill>
                <a:hlinkClick r:id="rId3">
                  <a:extLst>
                    <a:ext uri="{A12FA001-AC4F-418D-AE19-62706E023703}">
                      <ahyp:hlinkClr xmlns:ahyp="http://schemas.microsoft.com/office/drawing/2018/hyperlinkcolor" val="tx"/>
                    </a:ext>
                  </a:extLst>
                </a:hlinkClick>
              </a:rPr>
              <a:t>Choice Board</a:t>
            </a:r>
            <a:r>
              <a:rPr lang="en-US" dirty="0">
                <a:solidFill>
                  <a:schemeClr val="tx1"/>
                </a:solidFill>
              </a:rPr>
              <a:t> relating to the anxiety disorder you’ve been assigned to research. </a:t>
            </a:r>
            <a:endParaRPr dirty="0">
              <a:solidFill>
                <a:schemeClr val="tx1"/>
              </a:solidFill>
            </a:endParaRPr>
          </a:p>
          <a:p>
            <a:pPr marL="457200" lvl="0" indent="-368935" algn="l" rtl="0">
              <a:lnSpc>
                <a:spcPct val="115000"/>
              </a:lnSpc>
              <a:spcBef>
                <a:spcPts val="1000"/>
              </a:spcBef>
              <a:spcAft>
                <a:spcPts val="0"/>
              </a:spcAft>
              <a:buSzPct val="100000"/>
              <a:buChar char="•"/>
            </a:pPr>
            <a:r>
              <a:rPr lang="en-US" dirty="0"/>
              <a:t>Take notes in the appropriate column of your Choice Board Note Catcher.</a:t>
            </a:r>
            <a:endParaRPr dirty="0"/>
          </a:p>
          <a:p>
            <a:pPr marL="457200" lvl="0" indent="-368935" algn="l" rtl="0">
              <a:lnSpc>
                <a:spcPct val="115000"/>
              </a:lnSpc>
              <a:spcBef>
                <a:spcPts val="1000"/>
              </a:spcBef>
              <a:spcAft>
                <a:spcPts val="0"/>
              </a:spcAft>
              <a:buSzPct val="100000"/>
              <a:buChar char="•"/>
            </a:pPr>
            <a:r>
              <a:rPr lang="en-US" dirty="0"/>
              <a:t>Select one person from your group to share what you learned with the class.</a:t>
            </a:r>
            <a:endParaRPr dirty="0"/>
          </a:p>
          <a:p>
            <a:pPr marL="457200" lvl="0" indent="-368935" algn="l" rtl="0">
              <a:lnSpc>
                <a:spcPct val="115000"/>
              </a:lnSpc>
              <a:spcBef>
                <a:spcPts val="1000"/>
              </a:spcBef>
              <a:spcAft>
                <a:spcPts val="0"/>
              </a:spcAft>
              <a:buSzPct val="100000"/>
              <a:buChar char="•"/>
            </a:pPr>
            <a:r>
              <a:rPr lang="en-US" dirty="0"/>
              <a:t>Write down information about the other disorders in the other columns of your Note Catcher.</a:t>
            </a:r>
            <a:endParaRPr dirty="0"/>
          </a:p>
        </p:txBody>
      </p:sp>
      <p:sp>
        <p:nvSpPr>
          <p:cNvPr id="169" name="Google Shape;169;p5"/>
          <p:cNvSpPr txBox="1">
            <a:spLocks noGrp="1"/>
          </p:cNvSpPr>
          <p:nvPr>
            <p:ph type="title"/>
          </p:nvPr>
        </p:nvSpPr>
        <p:spPr>
          <a:xfrm>
            <a:off x="500449" y="134252"/>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Choice Boards</a:t>
            </a:r>
            <a:endParaRPr dirty="0"/>
          </a:p>
        </p:txBody>
      </p:sp>
      <p:pic>
        <p:nvPicPr>
          <p:cNvPr id="170" name="Google Shape;170;p5"/>
          <p:cNvPicPr preferRelativeResize="0"/>
          <p:nvPr/>
        </p:nvPicPr>
        <p:blipFill>
          <a:blip r:embed="rId4">
            <a:alphaModFix/>
          </a:blip>
          <a:stretch>
            <a:fillRect/>
          </a:stretch>
        </p:blipFill>
        <p:spPr>
          <a:xfrm>
            <a:off x="6738511" y="631097"/>
            <a:ext cx="2250000" cy="2250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4571eeb665_0_6"/>
          <p:cNvSpPr txBox="1">
            <a:spLocks noGrp="1"/>
          </p:cNvSpPr>
          <p:nvPr>
            <p:ph type="body" idx="1"/>
          </p:nvPr>
        </p:nvSpPr>
        <p:spPr>
          <a:xfrm>
            <a:off x="457200" y="1309350"/>
            <a:ext cx="6025500" cy="3565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None/>
            </a:pPr>
            <a:r>
              <a:rPr lang="en-US" dirty="0"/>
              <a:t>In your template or on a sheet </a:t>
            </a:r>
            <a:r>
              <a:rPr lang="en-US"/>
              <a:t>of scrap paper, </a:t>
            </a:r>
            <a:r>
              <a:rPr lang="en-US" dirty="0"/>
              <a:t>use the information you learned about the disorder you researched to create a cognitive comic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with at least three panels</a:t>
            </a:r>
            <a:r>
              <a:rPr lang="en-US" dirty="0"/>
              <a:t> that depict the following:</a:t>
            </a:r>
            <a:endParaRPr dirty="0"/>
          </a:p>
          <a:p>
            <a:pPr lvl="1" algn="l" rtl="0">
              <a:lnSpc>
                <a:spcPct val="115000"/>
              </a:lnSpc>
              <a:spcBef>
                <a:spcPts val="1000"/>
              </a:spcBef>
              <a:spcAft>
                <a:spcPts val="0"/>
              </a:spcAft>
              <a:buClr>
                <a:schemeClr val="accent6"/>
              </a:buClr>
              <a:buSzPts val="2000"/>
              <a:buFont typeface="Arial" panose="020B0604020202020204" pitchFamily="34" charset="0"/>
              <a:buChar char="•"/>
            </a:pPr>
            <a:r>
              <a:rPr lang="en-US" dirty="0"/>
              <a:t>The cause of the disorder</a:t>
            </a:r>
            <a:endParaRPr dirty="0"/>
          </a:p>
          <a:p>
            <a:pPr lvl="1" algn="l" rtl="0">
              <a:lnSpc>
                <a:spcPct val="115000"/>
              </a:lnSpc>
              <a:spcBef>
                <a:spcPts val="1000"/>
              </a:spcBef>
              <a:spcAft>
                <a:spcPts val="0"/>
              </a:spcAft>
              <a:buClr>
                <a:schemeClr val="accent6"/>
              </a:buClr>
              <a:buSzPts val="2000"/>
              <a:buFont typeface="Arial" panose="020B0604020202020204" pitchFamily="34" charset="0"/>
              <a:buChar char="•"/>
            </a:pPr>
            <a:r>
              <a:rPr lang="en-US" dirty="0"/>
              <a:t>A specific symptom</a:t>
            </a:r>
            <a:endParaRPr dirty="0"/>
          </a:p>
          <a:p>
            <a:pPr lvl="1" algn="l" rtl="0">
              <a:lnSpc>
                <a:spcPct val="115000"/>
              </a:lnSpc>
              <a:spcBef>
                <a:spcPts val="1000"/>
              </a:spcBef>
              <a:spcAft>
                <a:spcPts val="0"/>
              </a:spcAft>
              <a:buClr>
                <a:schemeClr val="accent6"/>
              </a:buClr>
              <a:buSzPts val="2000"/>
              <a:buFont typeface="Arial" panose="020B0604020202020204" pitchFamily="34" charset="0"/>
              <a:buChar char="•"/>
            </a:pPr>
            <a:r>
              <a:rPr lang="en-US" dirty="0"/>
              <a:t>A way in which someone with the disorder might be able to ease their anxiety</a:t>
            </a:r>
            <a:endParaRPr dirty="0"/>
          </a:p>
        </p:txBody>
      </p:sp>
      <p:sp>
        <p:nvSpPr>
          <p:cNvPr id="176" name="Google Shape;176;g24571eeb665_0_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Cognitive Comics</a:t>
            </a:r>
            <a:endParaRPr/>
          </a:p>
        </p:txBody>
      </p:sp>
      <p:pic>
        <p:nvPicPr>
          <p:cNvPr id="177" name="Google Shape;177;g24571eeb665_0_6"/>
          <p:cNvPicPr preferRelativeResize="0"/>
          <p:nvPr/>
        </p:nvPicPr>
        <p:blipFill>
          <a:blip r:embed="rId3">
            <a:alphaModFix/>
          </a:blip>
          <a:stretch>
            <a:fillRect/>
          </a:stretch>
        </p:blipFill>
        <p:spPr>
          <a:xfrm>
            <a:off x="6543775" y="1309347"/>
            <a:ext cx="2356500" cy="22609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a052d75787_1_0"/>
          <p:cNvPicPr preferRelativeResize="0"/>
          <p:nvPr/>
        </p:nvPicPr>
        <p:blipFill rotWithShape="1">
          <a:blip r:embed="rId3">
            <a:alphaModFix/>
          </a:blip>
          <a:srcRect l="48014"/>
          <a:stretch/>
        </p:blipFill>
        <p:spPr>
          <a:xfrm>
            <a:off x="2355088" y="332938"/>
            <a:ext cx="4433834" cy="4477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2a052d75787_1_6"/>
          <p:cNvPicPr preferRelativeResize="0"/>
          <p:nvPr/>
        </p:nvPicPr>
        <p:blipFill>
          <a:blip r:embed="rId3">
            <a:alphaModFix/>
          </a:blip>
          <a:stretch>
            <a:fillRect/>
          </a:stretch>
        </p:blipFill>
        <p:spPr>
          <a:xfrm>
            <a:off x="2272224" y="0"/>
            <a:ext cx="4599553"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a052d75787_1_1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endParaRPr/>
          </a:p>
        </p:txBody>
      </p:sp>
      <p:sp>
        <p:nvSpPr>
          <p:cNvPr id="193" name="Google Shape;193;g2a052d75787_1_1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endParaRPr/>
          </a:p>
        </p:txBody>
      </p:sp>
      <p:pic>
        <p:nvPicPr>
          <p:cNvPr id="194" name="Google Shape;194;g2a052d75787_1_12"/>
          <p:cNvPicPr preferRelativeResize="0"/>
          <p:nvPr/>
        </p:nvPicPr>
        <p:blipFill>
          <a:blip r:embed="rId3">
            <a:alphaModFix/>
          </a:blip>
          <a:stretch>
            <a:fillRect/>
          </a:stretch>
        </p:blipFill>
        <p:spPr>
          <a:xfrm>
            <a:off x="92650" y="131021"/>
            <a:ext cx="9144002" cy="48814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2a052d75787_1_19"/>
          <p:cNvPicPr preferRelativeResize="0"/>
          <p:nvPr/>
        </p:nvPicPr>
        <p:blipFill>
          <a:blip r:embed="rId3">
            <a:alphaModFix/>
          </a:blip>
          <a:stretch>
            <a:fillRect/>
          </a:stretch>
        </p:blipFill>
        <p:spPr>
          <a:xfrm>
            <a:off x="457207" y="745114"/>
            <a:ext cx="8174324" cy="2394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a06deeea8f_0_1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81000" algn="l" rtl="0">
              <a:lnSpc>
                <a:spcPct val="115000"/>
              </a:lnSpc>
              <a:spcBef>
                <a:spcPts val="520"/>
              </a:spcBef>
              <a:spcAft>
                <a:spcPts val="0"/>
              </a:spcAft>
              <a:buSzPts val="2400"/>
              <a:buChar char="•"/>
            </a:pPr>
            <a:r>
              <a:rPr lang="en-US" sz="2400" b="1"/>
              <a:t>Stress</a:t>
            </a:r>
            <a:r>
              <a:rPr lang="en-US" sz="2400"/>
              <a:t> is a response to an external cause, such as an upcoming exam or an argument with a friend. Stress will reduce when a situation is resolved. </a:t>
            </a:r>
            <a:endParaRPr sz="2400"/>
          </a:p>
          <a:p>
            <a:pPr marL="457200" lvl="0" indent="-381000" algn="l" rtl="0">
              <a:lnSpc>
                <a:spcPct val="115000"/>
              </a:lnSpc>
              <a:spcBef>
                <a:spcPts val="1000"/>
              </a:spcBef>
              <a:spcAft>
                <a:spcPts val="0"/>
              </a:spcAft>
              <a:buSzPts val="2400"/>
              <a:buChar char="•"/>
            </a:pPr>
            <a:r>
              <a:rPr lang="en-US" sz="2400" b="1"/>
              <a:t>Anxiety</a:t>
            </a:r>
            <a:r>
              <a:rPr lang="en-US" sz="2400"/>
              <a:t> can be triggered by stress in some people. Unlike stress, anxiety persists even after a concern has passed. It can develop into a disorder if it occurs so often that it interferes with a person’s life.</a:t>
            </a:r>
            <a:endParaRPr sz="2400"/>
          </a:p>
        </p:txBody>
      </p:sp>
      <p:sp>
        <p:nvSpPr>
          <p:cNvPr id="205" name="Google Shape;205;g2a06deeea8f_0_1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Stress vs. Anxiety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Unraveling Anxiety </a:t>
            </a:r>
            <a:endParaRPr/>
          </a:p>
        </p:txBody>
      </p:sp>
      <p:sp>
        <p:nvSpPr>
          <p:cNvPr id="95" name="Google Shape;95;p2"/>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a:t>Causes, Symptoms, and Coping Strategies</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a052d75787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Coping Activities for Anxiety</a:t>
            </a:r>
            <a:endParaRPr/>
          </a:p>
        </p:txBody>
      </p:sp>
      <p:pic>
        <p:nvPicPr>
          <p:cNvPr id="211" name="Google Shape;211;g2a052d75787_0_0" descr="Got 60 seconds? Take a mental health minute to learn about stress and anxiety in adolescents. Learn more at: https://www.nimh.nih.gov/health/publications/so-stressed-out-fact-sheet" title="Mental Health Minute: Stress and Anxiety in Adolescents">
            <a:hlinkClick r:id="rId3"/>
          </p:cNvPr>
          <p:cNvPicPr preferRelativeResize="0"/>
          <p:nvPr/>
        </p:nvPicPr>
        <p:blipFill>
          <a:blip r:embed="rId4">
            <a:alphaModFix/>
          </a:blip>
          <a:stretch>
            <a:fillRect/>
          </a:stretch>
        </p:blipFill>
        <p:spPr>
          <a:xfrm>
            <a:off x="1734850" y="1275500"/>
            <a:ext cx="5674311" cy="319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a06deeea8f_0_0"/>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1000"/>
              </a:spcAft>
              <a:buNone/>
            </a:pPr>
            <a:r>
              <a:rPr lang="en-US">
                <a:solidFill>
                  <a:schemeClr val="dk1"/>
                </a:solidFill>
              </a:rPr>
              <a:t>Grounding</a:t>
            </a:r>
            <a:endParaRPr>
              <a:solidFill>
                <a:schemeClr val="dk1"/>
              </a:solidFill>
            </a:endParaRPr>
          </a:p>
        </p:txBody>
      </p:sp>
      <p:sp>
        <p:nvSpPr>
          <p:cNvPr id="217" name="Google Shape;217;g2a06deeea8f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Coping Strategies</a:t>
            </a:r>
            <a:endParaRPr/>
          </a:p>
        </p:txBody>
      </p:sp>
      <p:sp>
        <p:nvSpPr>
          <p:cNvPr id="218" name="Google Shape;218;g2a06deeea8f_0_0"/>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1000"/>
              </a:spcAft>
              <a:buClr>
                <a:schemeClr val="dk1"/>
              </a:buClr>
              <a:buSzPts val="1100"/>
              <a:buFont typeface="Arial"/>
              <a:buNone/>
            </a:pPr>
            <a:r>
              <a:rPr lang="en-US">
                <a:solidFill>
                  <a:schemeClr val="dk1"/>
                </a:solidFill>
              </a:rPr>
              <a:t>Unwinding</a:t>
            </a:r>
            <a:endParaRPr>
              <a:solidFill>
                <a:schemeClr val="dk1"/>
              </a:solidFill>
            </a:endParaRPr>
          </a:p>
        </p:txBody>
      </p:sp>
      <p:sp>
        <p:nvSpPr>
          <p:cNvPr id="219" name="Google Shape;219;g2a06deeea8f_0_0"/>
          <p:cNvSpPr txBox="1">
            <a:spLocks noGrp="1"/>
          </p:cNvSpPr>
          <p:nvPr>
            <p:ph type="body" idx="3"/>
          </p:nvPr>
        </p:nvSpPr>
        <p:spPr>
          <a:xfrm>
            <a:off x="457200" y="1974750"/>
            <a:ext cx="5120400" cy="2795400"/>
          </a:xfrm>
          <a:prstGeom prst="rect">
            <a:avLst/>
          </a:prstGeom>
        </p:spPr>
        <p:txBody>
          <a:bodyPr spcFirstLastPara="1" wrap="square" lIns="91425" tIns="0" rIns="91425" bIns="45700" anchor="t" anchorCtr="0">
            <a:noAutofit/>
          </a:bodyPr>
          <a:lstStyle/>
          <a:p>
            <a:pPr marL="0" lvl="0" indent="0" algn="l" rtl="0">
              <a:spcBef>
                <a:spcPts val="480"/>
              </a:spcBef>
              <a:spcAft>
                <a:spcPts val="0"/>
              </a:spcAft>
              <a:buNone/>
            </a:pPr>
            <a:r>
              <a:rPr lang="en-US" sz="1600" b="1" i="1">
                <a:solidFill>
                  <a:schemeClr val="accent4"/>
                </a:solidFill>
              </a:rPr>
              <a:t>Examples:</a:t>
            </a:r>
            <a:r>
              <a:rPr lang="en-US" sz="1600" b="1">
                <a:solidFill>
                  <a:schemeClr val="dk2"/>
                </a:solidFill>
              </a:rPr>
              <a:t> </a:t>
            </a:r>
            <a:endParaRPr sz="1600" b="1">
              <a:solidFill>
                <a:schemeClr val="dk2"/>
              </a:solidFill>
            </a:endParaRPr>
          </a:p>
          <a:p>
            <a:pPr marL="457200" lvl="0" indent="-330200" algn="l" rtl="0">
              <a:spcBef>
                <a:spcPts val="1000"/>
              </a:spcBef>
              <a:spcAft>
                <a:spcPts val="0"/>
              </a:spcAft>
              <a:buClr>
                <a:schemeClr val="accent6"/>
              </a:buClr>
              <a:buSzPts val="1600"/>
              <a:buChar char="•"/>
            </a:pPr>
            <a:r>
              <a:rPr lang="en-US" sz="1600"/>
              <a:t>Meditation (yoga, tai chi, etc.)</a:t>
            </a:r>
            <a:endParaRPr sz="1600"/>
          </a:p>
          <a:p>
            <a:pPr marL="457200" lvl="0" indent="-330200" algn="l" rtl="0">
              <a:spcBef>
                <a:spcPts val="1000"/>
              </a:spcBef>
              <a:spcAft>
                <a:spcPts val="0"/>
              </a:spcAft>
              <a:buClr>
                <a:schemeClr val="accent6"/>
              </a:buClr>
              <a:buSzPts val="1600"/>
              <a:buChar char="•"/>
            </a:pPr>
            <a:r>
              <a:rPr lang="en-US" sz="1600"/>
              <a:t>Deep breathing </a:t>
            </a:r>
            <a:endParaRPr sz="1600"/>
          </a:p>
          <a:p>
            <a:pPr marL="457200" lvl="0" indent="-330200" algn="l" rtl="0">
              <a:spcBef>
                <a:spcPts val="1000"/>
              </a:spcBef>
              <a:spcAft>
                <a:spcPts val="0"/>
              </a:spcAft>
              <a:buClr>
                <a:schemeClr val="accent6"/>
              </a:buClr>
              <a:buSzPts val="1600"/>
              <a:buChar char="•"/>
            </a:pPr>
            <a:r>
              <a:rPr lang="en-US" sz="1600"/>
              <a:t>5-4-3-2-1 (Look around you and find </a:t>
            </a:r>
            <a:br>
              <a:rPr lang="en-US" sz="1600"/>
            </a:br>
            <a:r>
              <a:rPr lang="en-US" sz="1600"/>
              <a:t>5 things you see, 4 things you can touch, </a:t>
            </a:r>
            <a:br>
              <a:rPr lang="en-US" sz="1600"/>
            </a:br>
            <a:r>
              <a:rPr lang="en-US" sz="1600"/>
              <a:t>3 things you hear, 2 things you smell, </a:t>
            </a:r>
            <a:br>
              <a:rPr lang="en-US" sz="1600"/>
            </a:br>
            <a:r>
              <a:rPr lang="en-US" sz="1600"/>
              <a:t>and 1 thing you taste)</a:t>
            </a:r>
            <a:endParaRPr sz="1600"/>
          </a:p>
          <a:p>
            <a:pPr marL="457200" lvl="0" indent="-330200" algn="l" rtl="0">
              <a:spcBef>
                <a:spcPts val="1000"/>
              </a:spcBef>
              <a:spcAft>
                <a:spcPts val="1000"/>
              </a:spcAft>
              <a:buClr>
                <a:schemeClr val="accent6"/>
              </a:buClr>
              <a:buSzPts val="1600"/>
              <a:buChar char="•"/>
            </a:pPr>
            <a:r>
              <a:rPr lang="en-US" sz="1600"/>
              <a:t>Progressive Muscle Relaxation (PMR) </a:t>
            </a:r>
            <a:br>
              <a:rPr lang="en-US" sz="1600"/>
            </a:br>
            <a:r>
              <a:rPr lang="en-US" sz="1600"/>
              <a:t>(contracting different muscles while breathing deeply)</a:t>
            </a:r>
            <a:endParaRPr sz="1600"/>
          </a:p>
        </p:txBody>
      </p:sp>
      <p:sp>
        <p:nvSpPr>
          <p:cNvPr id="220" name="Google Shape;220;g2a06deeea8f_0_0"/>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a:bodyPr>
          <a:lstStyle/>
          <a:p>
            <a:pPr marL="0" lvl="0" indent="0" algn="l" rtl="0">
              <a:spcBef>
                <a:spcPts val="480"/>
              </a:spcBef>
              <a:spcAft>
                <a:spcPts val="0"/>
              </a:spcAft>
              <a:buNone/>
            </a:pPr>
            <a:r>
              <a:rPr lang="en-US" sz="1600" b="1" i="1">
                <a:solidFill>
                  <a:schemeClr val="accent4"/>
                </a:solidFill>
              </a:rPr>
              <a:t>Examples:</a:t>
            </a:r>
            <a:r>
              <a:rPr lang="en-US" sz="1600" b="1">
                <a:solidFill>
                  <a:schemeClr val="dk2"/>
                </a:solidFill>
              </a:rPr>
              <a:t> </a:t>
            </a:r>
            <a:endParaRPr sz="1600" b="1">
              <a:solidFill>
                <a:schemeClr val="dk2"/>
              </a:solidFill>
            </a:endParaRPr>
          </a:p>
          <a:p>
            <a:pPr marL="457200" lvl="0" indent="-330200" algn="l" rtl="0">
              <a:spcBef>
                <a:spcPts val="1000"/>
              </a:spcBef>
              <a:spcAft>
                <a:spcPts val="0"/>
              </a:spcAft>
              <a:buClr>
                <a:schemeClr val="accent6"/>
              </a:buClr>
              <a:buSzPts val="1600"/>
              <a:buChar char="•"/>
            </a:pPr>
            <a:r>
              <a:rPr lang="en-US" sz="1600"/>
              <a:t>Taking a bath </a:t>
            </a:r>
            <a:endParaRPr sz="1600"/>
          </a:p>
          <a:p>
            <a:pPr marL="457200" lvl="0" indent="-330200" algn="l" rtl="0">
              <a:spcBef>
                <a:spcPts val="1000"/>
              </a:spcBef>
              <a:spcAft>
                <a:spcPts val="0"/>
              </a:spcAft>
              <a:buClr>
                <a:schemeClr val="accent6"/>
              </a:buClr>
              <a:buSzPts val="1600"/>
              <a:buChar char="•"/>
            </a:pPr>
            <a:r>
              <a:rPr lang="en-US" sz="1600"/>
              <a:t>Spending time in nature </a:t>
            </a:r>
            <a:endParaRPr sz="1600"/>
          </a:p>
          <a:p>
            <a:pPr marL="457200" lvl="0" indent="-330200" algn="l" rtl="0">
              <a:spcBef>
                <a:spcPts val="1000"/>
              </a:spcBef>
              <a:spcAft>
                <a:spcPts val="0"/>
              </a:spcAft>
              <a:buClr>
                <a:schemeClr val="accent6"/>
              </a:buClr>
              <a:buSzPts val="1600"/>
              <a:buChar char="•"/>
            </a:pPr>
            <a:r>
              <a:rPr lang="en-US" sz="1600"/>
              <a:t>Reading a book </a:t>
            </a:r>
            <a:endParaRPr sz="1600"/>
          </a:p>
          <a:p>
            <a:pPr marL="457200" lvl="0" indent="-330200" algn="l" rtl="0">
              <a:spcBef>
                <a:spcPts val="1000"/>
              </a:spcBef>
              <a:spcAft>
                <a:spcPts val="1000"/>
              </a:spcAft>
              <a:buClr>
                <a:schemeClr val="accent6"/>
              </a:buClr>
              <a:buSzPts val="1600"/>
              <a:buChar char="•"/>
            </a:pPr>
            <a:r>
              <a:rPr lang="en-US" sz="1600"/>
              <a:t>Listening to music</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a0c3049961_0_0"/>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solidFill>
                  <a:schemeClr val="dk1"/>
                </a:solidFill>
              </a:rPr>
              <a:t>Mindfulness</a:t>
            </a:r>
            <a:endParaRPr>
              <a:solidFill>
                <a:schemeClr val="dk1"/>
              </a:solidFill>
            </a:endParaRPr>
          </a:p>
        </p:txBody>
      </p:sp>
      <p:sp>
        <p:nvSpPr>
          <p:cNvPr id="226" name="Google Shape;226;g2a0c3049961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Coping Strategies (continued)</a:t>
            </a:r>
            <a:endParaRPr/>
          </a:p>
        </p:txBody>
      </p:sp>
      <p:sp>
        <p:nvSpPr>
          <p:cNvPr id="227" name="Google Shape;227;g2a0c3049961_0_0"/>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a:solidFill>
                  <a:schemeClr val="dk1"/>
                </a:solidFill>
              </a:rPr>
              <a:t>Health</a:t>
            </a:r>
            <a:endParaRPr>
              <a:solidFill>
                <a:schemeClr val="dk1"/>
              </a:solidFill>
            </a:endParaRPr>
          </a:p>
        </p:txBody>
      </p:sp>
      <p:sp>
        <p:nvSpPr>
          <p:cNvPr id="228" name="Google Shape;228;g2a0c3049961_0_0"/>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Autofit/>
          </a:bodyPr>
          <a:lstStyle/>
          <a:p>
            <a:pPr marL="0" lvl="0" indent="0" algn="l" rtl="0">
              <a:spcBef>
                <a:spcPts val="480"/>
              </a:spcBef>
              <a:spcAft>
                <a:spcPts val="0"/>
              </a:spcAft>
              <a:buNone/>
            </a:pPr>
            <a:r>
              <a:rPr lang="en-US" sz="1600" b="1" i="1">
                <a:solidFill>
                  <a:schemeClr val="accent4"/>
                </a:solidFill>
              </a:rPr>
              <a:t>Examples:</a:t>
            </a:r>
            <a:r>
              <a:rPr lang="en-US" sz="1600" b="1">
                <a:solidFill>
                  <a:schemeClr val="dk2"/>
                </a:solidFill>
              </a:rPr>
              <a:t> </a:t>
            </a:r>
            <a:endParaRPr sz="1600" b="1">
              <a:solidFill>
                <a:schemeClr val="dk2"/>
              </a:solidFill>
            </a:endParaRPr>
          </a:p>
          <a:p>
            <a:pPr marL="457200" lvl="0" indent="-330200" algn="l" rtl="0">
              <a:spcBef>
                <a:spcPts val="1000"/>
              </a:spcBef>
              <a:spcAft>
                <a:spcPts val="0"/>
              </a:spcAft>
              <a:buSzPts val="1600"/>
              <a:buChar char="•"/>
            </a:pPr>
            <a:r>
              <a:rPr lang="en-US" sz="1600"/>
              <a:t>Reframe negative thoughts. (Stop yourself when you have a negative thought and think, “Is this thing I’m worrying about really as bad as I think it’s going to be?”) </a:t>
            </a:r>
            <a:endParaRPr sz="1600"/>
          </a:p>
          <a:p>
            <a:pPr marL="457200" lvl="0" indent="-330200" algn="l" rtl="0">
              <a:spcBef>
                <a:spcPts val="1000"/>
              </a:spcBef>
              <a:spcAft>
                <a:spcPts val="0"/>
              </a:spcAft>
              <a:buSzPts val="1600"/>
              <a:buChar char="•"/>
            </a:pPr>
            <a:r>
              <a:rPr lang="en-US" sz="1600"/>
              <a:t>Journaling (Keep a journal to identify and reframe negative thoughts.)</a:t>
            </a:r>
            <a:endParaRPr sz="1600"/>
          </a:p>
          <a:p>
            <a:pPr marL="457200" lvl="0" indent="-330200" algn="l" rtl="0">
              <a:spcBef>
                <a:spcPts val="1000"/>
              </a:spcBef>
              <a:spcAft>
                <a:spcPts val="1000"/>
              </a:spcAft>
              <a:buSzPts val="1600"/>
              <a:buChar char="•"/>
            </a:pPr>
            <a:r>
              <a:rPr lang="en-US" sz="1600"/>
              <a:t>Positive affirmations (Say encouraging things to yourself like, “I can do this!”)</a:t>
            </a:r>
            <a:endParaRPr sz="1600"/>
          </a:p>
        </p:txBody>
      </p:sp>
      <p:sp>
        <p:nvSpPr>
          <p:cNvPr id="229" name="Google Shape;229;g2a0c3049961_0_0"/>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a:bodyPr>
          <a:lstStyle/>
          <a:p>
            <a:pPr marL="0" lvl="0" indent="0" algn="l" rtl="0">
              <a:spcBef>
                <a:spcPts val="480"/>
              </a:spcBef>
              <a:spcAft>
                <a:spcPts val="0"/>
              </a:spcAft>
              <a:buNone/>
            </a:pPr>
            <a:r>
              <a:rPr lang="en-US" sz="1600" b="1" i="1" dirty="0">
                <a:solidFill>
                  <a:schemeClr val="accent4"/>
                </a:solidFill>
              </a:rPr>
              <a:t>Examples: </a:t>
            </a:r>
            <a:endParaRPr sz="1600" b="1" i="1" dirty="0">
              <a:solidFill>
                <a:schemeClr val="accent4"/>
              </a:solidFill>
            </a:endParaRPr>
          </a:p>
          <a:p>
            <a:pPr marL="457200" lvl="0" indent="-330200" algn="l" rtl="0">
              <a:spcBef>
                <a:spcPts val="1000"/>
              </a:spcBef>
              <a:spcAft>
                <a:spcPts val="0"/>
              </a:spcAft>
              <a:buSzPts val="1600"/>
              <a:buChar char="•"/>
            </a:pPr>
            <a:r>
              <a:rPr lang="en-US" sz="1600" dirty="0"/>
              <a:t>Physical exercise </a:t>
            </a:r>
            <a:endParaRPr sz="1600" dirty="0"/>
          </a:p>
          <a:p>
            <a:pPr marL="457200" lvl="0" indent="-330200" algn="l" rtl="0">
              <a:spcBef>
                <a:spcPts val="1000"/>
              </a:spcBef>
              <a:spcAft>
                <a:spcPts val="0"/>
              </a:spcAft>
              <a:buSzPts val="1600"/>
              <a:buChar char="•"/>
            </a:pPr>
            <a:r>
              <a:rPr lang="en-US" sz="1600" dirty="0"/>
              <a:t>Limit caffeine consumption. (Cut back on coffee and energy drinks.) </a:t>
            </a:r>
            <a:endParaRPr sz="1600" dirty="0"/>
          </a:p>
          <a:p>
            <a:pPr marL="457200" lvl="0" indent="-330200" algn="l" rtl="0">
              <a:spcBef>
                <a:spcPts val="1000"/>
              </a:spcBef>
              <a:spcAft>
                <a:spcPts val="1000"/>
              </a:spcAft>
              <a:buSzPts val="1600"/>
              <a:buChar char="•"/>
            </a:pPr>
            <a:r>
              <a:rPr lang="en-US" sz="1600" dirty="0"/>
              <a:t>Prioritize healthy eating and sleeping habits. (Eat less junk food and try to get 8 hours of sleep each night.) </a:t>
            </a:r>
            <a:endParaRPr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a0c3049961_0_5"/>
          <p:cNvSpPr txBox="1">
            <a:spLocks noGrp="1"/>
          </p:cNvSpPr>
          <p:nvPr>
            <p:ph type="body" idx="1"/>
          </p:nvPr>
        </p:nvSpPr>
        <p:spPr>
          <a:xfrm>
            <a:off x="468015" y="1253477"/>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1000"/>
              </a:spcAft>
              <a:buNone/>
            </a:pPr>
            <a:r>
              <a:rPr lang="en-US" dirty="0">
                <a:solidFill>
                  <a:schemeClr val="dk1"/>
                </a:solidFill>
              </a:rPr>
              <a:t>Structure</a:t>
            </a:r>
            <a:endParaRPr dirty="0">
              <a:solidFill>
                <a:schemeClr val="dk1"/>
              </a:solidFill>
            </a:endParaRPr>
          </a:p>
        </p:txBody>
      </p:sp>
      <p:sp>
        <p:nvSpPr>
          <p:cNvPr id="235" name="Google Shape;235;g2a0c3049961_0_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Coping Strategies (continued)</a:t>
            </a:r>
            <a:endParaRPr/>
          </a:p>
        </p:txBody>
      </p:sp>
      <p:sp>
        <p:nvSpPr>
          <p:cNvPr id="236" name="Google Shape;236;g2a0c3049961_0_5"/>
          <p:cNvSpPr txBox="1">
            <a:spLocks noGrp="1"/>
          </p:cNvSpPr>
          <p:nvPr>
            <p:ph type="body" idx="2"/>
          </p:nvPr>
        </p:nvSpPr>
        <p:spPr>
          <a:xfrm>
            <a:off x="4661159" y="118330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dirty="0">
                <a:solidFill>
                  <a:schemeClr val="dk1"/>
                </a:solidFill>
              </a:rPr>
              <a:t>Social Support</a:t>
            </a:r>
            <a:endParaRPr dirty="0">
              <a:solidFill>
                <a:schemeClr val="dk1"/>
              </a:solidFill>
            </a:endParaRPr>
          </a:p>
        </p:txBody>
      </p:sp>
      <p:sp>
        <p:nvSpPr>
          <p:cNvPr id="237" name="Google Shape;237;g2a0c3049961_0_5"/>
          <p:cNvSpPr txBox="1">
            <a:spLocks noGrp="1"/>
          </p:cNvSpPr>
          <p:nvPr>
            <p:ph type="body" idx="3"/>
          </p:nvPr>
        </p:nvSpPr>
        <p:spPr>
          <a:xfrm>
            <a:off x="454112" y="1804845"/>
            <a:ext cx="5332500" cy="2795400"/>
          </a:xfrm>
          <a:prstGeom prst="rect">
            <a:avLst/>
          </a:prstGeom>
        </p:spPr>
        <p:txBody>
          <a:bodyPr spcFirstLastPara="1" wrap="square" lIns="91425" tIns="0" rIns="91425" bIns="45700" anchor="t" anchorCtr="0">
            <a:noAutofit/>
          </a:bodyPr>
          <a:lstStyle/>
          <a:p>
            <a:pPr marL="0" lvl="0" indent="0" algn="l" rtl="0">
              <a:spcBef>
                <a:spcPts val="480"/>
              </a:spcBef>
              <a:spcAft>
                <a:spcPts val="0"/>
              </a:spcAft>
              <a:buNone/>
            </a:pPr>
            <a:r>
              <a:rPr lang="en-US" sz="1600" b="1" i="1" dirty="0">
                <a:solidFill>
                  <a:schemeClr val="accent4"/>
                </a:solidFill>
              </a:rPr>
              <a:t>Examples:</a:t>
            </a:r>
            <a:r>
              <a:rPr lang="en-US" sz="1600" b="1" dirty="0">
                <a:solidFill>
                  <a:schemeClr val="dk2"/>
                </a:solidFill>
              </a:rPr>
              <a:t> </a:t>
            </a:r>
            <a:endParaRPr sz="1600" b="1" dirty="0">
              <a:solidFill>
                <a:schemeClr val="dk2"/>
              </a:solidFill>
            </a:endParaRPr>
          </a:p>
          <a:p>
            <a:pPr marL="457200" lvl="0" indent="-330200" algn="l" rtl="0">
              <a:spcBef>
                <a:spcPts val="1000"/>
              </a:spcBef>
              <a:spcAft>
                <a:spcPts val="0"/>
              </a:spcAft>
              <a:buSzPts val="1600"/>
              <a:buChar char="•"/>
            </a:pPr>
            <a:r>
              <a:rPr lang="en-US" sz="1600" dirty="0"/>
              <a:t>Establish a daily/weekly routine. </a:t>
            </a:r>
            <a:br>
              <a:rPr lang="en-US" sz="1600" dirty="0"/>
            </a:br>
            <a:r>
              <a:rPr lang="en-US" sz="1600" dirty="0"/>
              <a:t>(For example, set an alarm each day </a:t>
            </a:r>
            <a:br>
              <a:rPr lang="en-US" sz="1600" dirty="0"/>
            </a:br>
            <a:r>
              <a:rPr lang="en-US" sz="1600" dirty="0"/>
              <a:t>so that you have plenty of time to get ready.) </a:t>
            </a:r>
            <a:endParaRPr sz="1600" dirty="0"/>
          </a:p>
          <a:p>
            <a:pPr marL="457200" lvl="0" indent="-330200" algn="l" rtl="0">
              <a:spcBef>
                <a:spcPts val="1000"/>
              </a:spcBef>
              <a:spcAft>
                <a:spcPts val="0"/>
              </a:spcAft>
              <a:buSzPts val="1600"/>
              <a:buChar char="•"/>
            </a:pPr>
            <a:r>
              <a:rPr lang="en-US" sz="1600" dirty="0"/>
              <a:t>Set realistic goals. (For example, let’s say </a:t>
            </a:r>
            <a:br>
              <a:rPr lang="en-US" sz="1600" dirty="0"/>
            </a:br>
            <a:r>
              <a:rPr lang="en-US" sz="1600" dirty="0"/>
              <a:t>you’ll be getting your driver’s license. </a:t>
            </a:r>
            <a:br>
              <a:rPr lang="en-US" sz="1600" dirty="0"/>
            </a:br>
            <a:r>
              <a:rPr lang="en-US" sz="1600" dirty="0"/>
              <a:t>Decide what goals you can set in order </a:t>
            </a:r>
            <a:br>
              <a:rPr lang="en-US" sz="1600" dirty="0"/>
            </a:br>
            <a:r>
              <a:rPr lang="en-US" sz="1600" dirty="0"/>
              <a:t>to overcome obstacles and get your license.)</a:t>
            </a:r>
            <a:endParaRPr sz="1600" dirty="0"/>
          </a:p>
          <a:p>
            <a:pPr marL="457200" lvl="0" indent="-330200" algn="l" rtl="0">
              <a:spcBef>
                <a:spcPts val="1000"/>
              </a:spcBef>
              <a:spcAft>
                <a:spcPts val="1000"/>
              </a:spcAft>
              <a:buSzPts val="1600"/>
              <a:buChar char="•"/>
            </a:pPr>
            <a:r>
              <a:rPr lang="en-US" sz="1600" dirty="0"/>
              <a:t>Put boundaries on social media/news consumption. (Consider spending less time on your phone.)</a:t>
            </a:r>
            <a:endParaRPr sz="1600" dirty="0"/>
          </a:p>
        </p:txBody>
      </p:sp>
      <p:sp>
        <p:nvSpPr>
          <p:cNvPr id="238" name="Google Shape;238;g2a0c3049961_0_5"/>
          <p:cNvSpPr txBox="1">
            <a:spLocks noGrp="1"/>
          </p:cNvSpPr>
          <p:nvPr>
            <p:ph type="body" idx="4"/>
          </p:nvPr>
        </p:nvSpPr>
        <p:spPr>
          <a:xfrm>
            <a:off x="4677977" y="1747877"/>
            <a:ext cx="4040100" cy="2795400"/>
          </a:xfrm>
          <a:prstGeom prst="rect">
            <a:avLst/>
          </a:prstGeom>
        </p:spPr>
        <p:txBody>
          <a:bodyPr spcFirstLastPara="1" wrap="square" lIns="91425" tIns="0" rIns="91425" bIns="45700" anchor="t" anchorCtr="0">
            <a:noAutofit/>
          </a:bodyPr>
          <a:lstStyle/>
          <a:p>
            <a:pPr marL="0" lvl="0" indent="0" algn="l" rtl="0">
              <a:spcBef>
                <a:spcPts val="480"/>
              </a:spcBef>
              <a:spcAft>
                <a:spcPts val="0"/>
              </a:spcAft>
              <a:buNone/>
            </a:pPr>
            <a:r>
              <a:rPr lang="en-US" sz="1600" b="1" i="1" dirty="0">
                <a:solidFill>
                  <a:schemeClr val="accent4"/>
                </a:solidFill>
              </a:rPr>
              <a:t>Examples:</a:t>
            </a:r>
            <a:endParaRPr sz="1600" b="1" i="1" dirty="0">
              <a:solidFill>
                <a:schemeClr val="accent4"/>
              </a:solidFill>
            </a:endParaRPr>
          </a:p>
          <a:p>
            <a:pPr marL="457200" lvl="0" indent="-330200" algn="l" rtl="0">
              <a:spcBef>
                <a:spcPts val="1000"/>
              </a:spcBef>
              <a:spcAft>
                <a:spcPts val="0"/>
              </a:spcAft>
              <a:buSzPts val="1600"/>
              <a:buChar char="•"/>
            </a:pPr>
            <a:r>
              <a:rPr lang="en-US" sz="1600" dirty="0"/>
              <a:t>Be part of a community. (For example, join a club.)</a:t>
            </a:r>
            <a:endParaRPr sz="1600" dirty="0"/>
          </a:p>
          <a:p>
            <a:pPr marL="457200" lvl="0" indent="-330200" algn="l" rtl="0">
              <a:spcBef>
                <a:spcPts val="1000"/>
              </a:spcBef>
              <a:spcAft>
                <a:spcPts val="0"/>
              </a:spcAft>
              <a:buSzPts val="1600"/>
              <a:buChar char="•"/>
            </a:pPr>
            <a:r>
              <a:rPr lang="en-US" sz="1600" dirty="0"/>
              <a:t>Talk to a friend or family member. </a:t>
            </a:r>
            <a:endParaRPr sz="1600" dirty="0"/>
          </a:p>
          <a:p>
            <a:pPr marL="457200" lvl="0" indent="-330200" algn="l" rtl="0">
              <a:spcBef>
                <a:spcPts val="1000"/>
              </a:spcBef>
              <a:spcAft>
                <a:spcPts val="0"/>
              </a:spcAft>
              <a:buSzPts val="1600"/>
              <a:buChar char="•"/>
            </a:pPr>
            <a:r>
              <a:rPr lang="en-US" sz="1600" dirty="0"/>
              <a:t>Spend quality time with loved ones. </a:t>
            </a:r>
            <a:endParaRPr sz="1600" dirty="0"/>
          </a:p>
          <a:p>
            <a:pPr marL="457200" lvl="0" indent="-330200" algn="l" rtl="0">
              <a:spcBef>
                <a:spcPts val="1000"/>
              </a:spcBef>
              <a:spcAft>
                <a:spcPts val="1000"/>
              </a:spcAft>
              <a:buSzPts val="1600"/>
              <a:buChar char="•"/>
            </a:pPr>
            <a:r>
              <a:rPr lang="en-US" sz="1600" dirty="0"/>
              <a:t>Meet with a doctor or therapist.</a:t>
            </a:r>
            <a:endParaRPr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a052d75787_0_6"/>
          <p:cNvSpPr txBox="1">
            <a:spLocks noGrp="1"/>
          </p:cNvSpPr>
          <p:nvPr>
            <p:ph type="body" idx="1"/>
          </p:nvPr>
        </p:nvSpPr>
        <p:spPr>
          <a:xfrm>
            <a:off x="457200" y="1309350"/>
            <a:ext cx="6171600" cy="3434100"/>
          </a:xfrm>
          <a:prstGeom prst="rect">
            <a:avLst/>
          </a:prstGeom>
        </p:spPr>
        <p:txBody>
          <a:bodyPr spcFirstLastPara="1" wrap="square" lIns="91425" tIns="45700" rIns="91425" bIns="45700" anchor="t" anchorCtr="0">
            <a:normAutofit fontScale="70000" lnSpcReduction="20000"/>
          </a:bodyPr>
          <a:lstStyle/>
          <a:p>
            <a:pPr marL="457200" lvl="0" indent="-344170" algn="l" rtl="0">
              <a:lnSpc>
                <a:spcPct val="115000"/>
              </a:lnSpc>
              <a:spcBef>
                <a:spcPts val="520"/>
              </a:spcBef>
              <a:spcAft>
                <a:spcPts val="0"/>
              </a:spcAft>
              <a:buSzPct val="100000"/>
              <a:buAutoNum type="arabicPeriod"/>
            </a:pPr>
            <a:r>
              <a:rPr lang="en-US"/>
              <a:t>You will be given a scenario describing a situation in which anxiety often occurs.</a:t>
            </a:r>
            <a:endParaRPr/>
          </a:p>
          <a:p>
            <a:pPr marL="457200" lvl="0" indent="-344170" algn="l" rtl="0">
              <a:lnSpc>
                <a:spcPct val="115000"/>
              </a:lnSpc>
              <a:spcBef>
                <a:spcPts val="1000"/>
              </a:spcBef>
              <a:spcAft>
                <a:spcPts val="0"/>
              </a:spcAft>
              <a:buSzPct val="100000"/>
              <a:buAutoNum type="arabicPeriod"/>
            </a:pPr>
            <a:r>
              <a:rPr lang="en-US"/>
              <a:t>Think about how you or someone you know who might have anxiety would cope with the situation.</a:t>
            </a:r>
            <a:endParaRPr/>
          </a:p>
          <a:p>
            <a:pPr marL="457200" lvl="0" indent="-344170" algn="l" rtl="0">
              <a:lnSpc>
                <a:spcPct val="115000"/>
              </a:lnSpc>
              <a:spcBef>
                <a:spcPts val="1000"/>
              </a:spcBef>
              <a:spcAft>
                <a:spcPts val="0"/>
              </a:spcAft>
              <a:buSzPct val="100000"/>
              <a:buAutoNum type="arabicPeriod"/>
            </a:pPr>
            <a:r>
              <a:rPr lang="en-US"/>
              <a:t>Move to the poster that lists your preferred coping strategy.</a:t>
            </a:r>
            <a:endParaRPr/>
          </a:p>
          <a:p>
            <a:pPr marL="457200" lvl="0" indent="-344170" algn="l" rtl="0">
              <a:lnSpc>
                <a:spcPct val="115000"/>
              </a:lnSpc>
              <a:spcBef>
                <a:spcPts val="1000"/>
              </a:spcBef>
              <a:spcAft>
                <a:spcPts val="0"/>
              </a:spcAft>
              <a:buSzPct val="100000"/>
              <a:buAutoNum type="arabicPeriod"/>
            </a:pPr>
            <a:r>
              <a:rPr lang="en-US"/>
              <a:t>Discuss with others at the poster why you chose the strategy.</a:t>
            </a:r>
            <a:endParaRPr/>
          </a:p>
          <a:p>
            <a:pPr marL="457200" lvl="0" indent="-344170" algn="l" rtl="0">
              <a:lnSpc>
                <a:spcPct val="115000"/>
              </a:lnSpc>
              <a:spcBef>
                <a:spcPts val="1000"/>
              </a:spcBef>
              <a:spcAft>
                <a:spcPts val="1000"/>
              </a:spcAft>
              <a:buSzPct val="100000"/>
              <a:buAutoNum type="arabicPeriod"/>
            </a:pPr>
            <a:r>
              <a:rPr lang="en-US"/>
              <a:t>Choose someone from your group to share your reasoning with the class.</a:t>
            </a:r>
            <a:endParaRPr/>
          </a:p>
        </p:txBody>
      </p:sp>
      <p:sp>
        <p:nvSpPr>
          <p:cNvPr id="244" name="Google Shape;244;g2a052d75787_0_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Magnetic Statements</a:t>
            </a:r>
            <a:endParaRPr/>
          </a:p>
        </p:txBody>
      </p:sp>
      <p:pic>
        <p:nvPicPr>
          <p:cNvPr id="245" name="Google Shape;245;g2a052d75787_0_6"/>
          <p:cNvPicPr preferRelativeResize="0"/>
          <p:nvPr/>
        </p:nvPicPr>
        <p:blipFill>
          <a:blip r:embed="rId3">
            <a:alphaModFix/>
          </a:blip>
          <a:stretch>
            <a:fillRect/>
          </a:stretch>
        </p:blipFill>
        <p:spPr>
          <a:xfrm>
            <a:off x="6781200" y="1317047"/>
            <a:ext cx="2210400" cy="2210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a06deeea8f_0_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520"/>
              </a:spcBef>
              <a:spcAft>
                <a:spcPts val="0"/>
              </a:spcAft>
              <a:buNone/>
            </a:pPr>
            <a:r>
              <a:rPr lang="en-US"/>
              <a:t>You have a major math exam coming up, and you're feeling overwhelmed with stress. You always feel like no matter how much you study, you end up panicking during a math test and forgetting how to solve the problems.  </a:t>
            </a:r>
            <a:endParaRPr/>
          </a:p>
          <a:p>
            <a:pPr marL="0" lvl="0" indent="0" algn="l" rtl="0">
              <a:lnSpc>
                <a:spcPct val="115000"/>
              </a:lnSpc>
              <a:spcBef>
                <a:spcPts val="520"/>
              </a:spcBef>
              <a:spcAft>
                <a:spcPts val="0"/>
              </a:spcAft>
              <a:buNone/>
            </a:pPr>
            <a:endParaRPr/>
          </a:p>
          <a:p>
            <a:pPr marL="0" lvl="0" indent="0" algn="l" rtl="0">
              <a:lnSpc>
                <a:spcPct val="115000"/>
              </a:lnSpc>
              <a:spcBef>
                <a:spcPts val="520"/>
              </a:spcBef>
              <a:spcAft>
                <a:spcPts val="0"/>
              </a:spcAft>
              <a:buNone/>
            </a:pPr>
            <a:r>
              <a:rPr lang="en-US" b="1"/>
              <a:t>What coping strategy would you use to help you calm down and ace the exam?</a:t>
            </a:r>
            <a:endParaRPr b="1"/>
          </a:p>
        </p:txBody>
      </p:sp>
      <p:sp>
        <p:nvSpPr>
          <p:cNvPr id="251" name="Google Shape;251;g2a06deeea8f_0_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Scenario 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a06deeea8f_0_1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520"/>
              </a:spcBef>
              <a:spcAft>
                <a:spcPts val="0"/>
              </a:spcAft>
              <a:buNone/>
            </a:pPr>
            <a:r>
              <a:rPr lang="en-US"/>
              <a:t>You have a tight deadline coming for a term paper in your history class, and the pressure is causing you to feel anxious. </a:t>
            </a:r>
            <a:endParaRPr/>
          </a:p>
          <a:p>
            <a:pPr marL="0" lvl="0" indent="0" algn="l" rtl="0">
              <a:lnSpc>
                <a:spcPct val="115000"/>
              </a:lnSpc>
              <a:spcBef>
                <a:spcPts val="520"/>
              </a:spcBef>
              <a:spcAft>
                <a:spcPts val="0"/>
              </a:spcAft>
              <a:buNone/>
            </a:pPr>
            <a:endParaRPr/>
          </a:p>
          <a:p>
            <a:pPr marL="0" lvl="0" indent="0" algn="l" rtl="0">
              <a:lnSpc>
                <a:spcPct val="115000"/>
              </a:lnSpc>
              <a:spcBef>
                <a:spcPts val="520"/>
              </a:spcBef>
              <a:spcAft>
                <a:spcPts val="0"/>
              </a:spcAft>
              <a:buNone/>
            </a:pPr>
            <a:r>
              <a:rPr lang="en-US" b="1"/>
              <a:t>What coping strategy would be most effective in this situation?</a:t>
            </a:r>
            <a:endParaRPr b="1"/>
          </a:p>
        </p:txBody>
      </p:sp>
      <p:sp>
        <p:nvSpPr>
          <p:cNvPr id="257" name="Google Shape;257;g2a06deeea8f_0_1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Scenario 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a06deeea8f_0_2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520"/>
              </a:spcBef>
              <a:spcAft>
                <a:spcPts val="0"/>
              </a:spcAft>
              <a:buNone/>
            </a:pPr>
            <a:r>
              <a:rPr lang="en-US"/>
              <a:t>You will be acting in a play, and you’re starting to feel nervous as you realize that everyone at your school will be watching you on stage.  </a:t>
            </a:r>
            <a:endParaRPr/>
          </a:p>
          <a:p>
            <a:pPr marL="0" lvl="0" indent="0" algn="l" rtl="0">
              <a:lnSpc>
                <a:spcPct val="115000"/>
              </a:lnSpc>
              <a:spcBef>
                <a:spcPts val="520"/>
              </a:spcBef>
              <a:spcAft>
                <a:spcPts val="0"/>
              </a:spcAft>
              <a:buNone/>
            </a:pPr>
            <a:endParaRPr/>
          </a:p>
          <a:p>
            <a:pPr marL="0" lvl="0" indent="0" algn="l" rtl="0">
              <a:lnSpc>
                <a:spcPct val="115000"/>
              </a:lnSpc>
              <a:spcBef>
                <a:spcPts val="520"/>
              </a:spcBef>
              <a:spcAft>
                <a:spcPts val="0"/>
              </a:spcAft>
              <a:buNone/>
            </a:pPr>
            <a:r>
              <a:rPr lang="en-US" b="1"/>
              <a:t>What coping strategy would help you manage this anxiety?</a:t>
            </a:r>
            <a:endParaRPr b="1"/>
          </a:p>
        </p:txBody>
      </p:sp>
      <p:sp>
        <p:nvSpPr>
          <p:cNvPr id="263" name="Google Shape;263;g2a06deeea8f_0_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Scenario 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a06deeea8f_0_3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520"/>
              </a:spcBef>
              <a:spcAft>
                <a:spcPts val="0"/>
              </a:spcAft>
              <a:buNone/>
            </a:pPr>
            <a:r>
              <a:rPr lang="en-US" dirty="0"/>
              <a:t>You're invited to a party where you don't know many people and the thought of socializing makes you extremely anxious. </a:t>
            </a:r>
            <a:endParaRPr dirty="0"/>
          </a:p>
          <a:p>
            <a:pPr marL="0" lvl="0" indent="0" algn="l" rtl="0">
              <a:lnSpc>
                <a:spcPct val="115000"/>
              </a:lnSpc>
              <a:spcBef>
                <a:spcPts val="520"/>
              </a:spcBef>
              <a:spcAft>
                <a:spcPts val="0"/>
              </a:spcAft>
              <a:buNone/>
            </a:pPr>
            <a:endParaRPr dirty="0"/>
          </a:p>
          <a:p>
            <a:pPr marL="0" lvl="0" indent="0" algn="l" rtl="0">
              <a:lnSpc>
                <a:spcPct val="115000"/>
              </a:lnSpc>
              <a:spcBef>
                <a:spcPts val="520"/>
              </a:spcBef>
              <a:spcAft>
                <a:spcPts val="0"/>
              </a:spcAft>
              <a:buNone/>
            </a:pPr>
            <a:r>
              <a:rPr lang="en-US" b="1" dirty="0"/>
              <a:t>What coping strategy would be most effective in this situation?</a:t>
            </a:r>
            <a:endParaRPr b="1" dirty="0"/>
          </a:p>
        </p:txBody>
      </p:sp>
      <p:sp>
        <p:nvSpPr>
          <p:cNvPr id="269" name="Google Shape;269;g2a06deeea8f_0_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Scenario 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a06deeea8f_0_3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a:t>You have arachnophobia (a fear of spiders), and you spot a wolf spider scurrying across your living room floor. You start to shake and breathe heavily and are afraid to approach it.  </a:t>
            </a:r>
            <a:endParaRPr/>
          </a:p>
          <a:p>
            <a:pPr marL="0" lvl="0" indent="0" algn="l" rtl="0">
              <a:spcBef>
                <a:spcPts val="520"/>
              </a:spcBef>
              <a:spcAft>
                <a:spcPts val="0"/>
              </a:spcAft>
              <a:buNone/>
            </a:pPr>
            <a:endParaRPr/>
          </a:p>
          <a:p>
            <a:pPr marL="0" lvl="0" indent="0" algn="l" rtl="0">
              <a:spcBef>
                <a:spcPts val="520"/>
              </a:spcBef>
              <a:spcAft>
                <a:spcPts val="0"/>
              </a:spcAft>
              <a:buNone/>
            </a:pPr>
            <a:r>
              <a:rPr lang="en-US" b="1"/>
              <a:t>What coping strategy could you use to stop your panic attack?</a:t>
            </a:r>
            <a:endParaRPr b="1"/>
          </a:p>
        </p:txBody>
      </p:sp>
      <p:sp>
        <p:nvSpPr>
          <p:cNvPr id="275" name="Google Shape;275;g2a06deeea8f_0_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Scenario 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80eb4749ba_0_5"/>
          <p:cNvSpPr txBox="1">
            <a:spLocks noGrp="1"/>
          </p:cNvSpPr>
          <p:nvPr>
            <p:ph type="body" idx="1"/>
          </p:nvPr>
        </p:nvSpPr>
        <p:spPr>
          <a:xfrm>
            <a:off x="457200" y="1317600"/>
            <a:ext cx="49587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15000"/>
              </a:lnSpc>
              <a:spcBef>
                <a:spcPts val="0"/>
              </a:spcBef>
              <a:spcAft>
                <a:spcPts val="0"/>
              </a:spcAft>
              <a:buSzPts val="2600"/>
              <a:buAutoNum type="arabicPeriod"/>
            </a:pPr>
            <a:r>
              <a:rPr lang="en-US"/>
              <a:t>You will be shown statements about anxiety.</a:t>
            </a:r>
            <a:endParaRPr/>
          </a:p>
          <a:p>
            <a:pPr marL="457200" lvl="0" indent="-393700" algn="l" rtl="0">
              <a:lnSpc>
                <a:spcPct val="115000"/>
              </a:lnSpc>
              <a:spcBef>
                <a:spcPts val="1000"/>
              </a:spcBef>
              <a:spcAft>
                <a:spcPts val="1000"/>
              </a:spcAft>
              <a:buSzPts val="2600"/>
              <a:buAutoNum type="arabicPeriod"/>
            </a:pPr>
            <a:r>
              <a:rPr lang="en-US"/>
              <a:t>Decide whether each statement is always, sometimes, or never true.</a:t>
            </a:r>
            <a:endParaRPr/>
          </a:p>
        </p:txBody>
      </p:sp>
      <p:sp>
        <p:nvSpPr>
          <p:cNvPr id="101" name="Google Shape;101;g280eb4749ba_0_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Always, Sometimes, or Never True</a:t>
            </a:r>
            <a:endParaRPr/>
          </a:p>
        </p:txBody>
      </p:sp>
      <p:pic>
        <p:nvPicPr>
          <p:cNvPr id="102" name="Google Shape;102;g280eb4749ba_0_5"/>
          <p:cNvPicPr preferRelativeResize="0"/>
          <p:nvPr/>
        </p:nvPicPr>
        <p:blipFill>
          <a:blip r:embed="rId3">
            <a:alphaModFix/>
          </a:blip>
          <a:stretch>
            <a:fillRect/>
          </a:stretch>
        </p:blipFill>
        <p:spPr>
          <a:xfrm>
            <a:off x="5568300" y="307247"/>
            <a:ext cx="3423300" cy="3423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a06deeea8f_0_43"/>
          <p:cNvSpPr txBox="1">
            <a:spLocks noGrp="1"/>
          </p:cNvSpPr>
          <p:nvPr>
            <p:ph type="body" idx="1"/>
          </p:nvPr>
        </p:nvSpPr>
        <p:spPr>
          <a:xfrm>
            <a:off x="457200" y="1309352"/>
            <a:ext cx="6978478" cy="3434100"/>
          </a:xfrm>
          <a:prstGeom prst="rect">
            <a:avLst/>
          </a:prstGeom>
        </p:spPr>
        <p:txBody>
          <a:bodyPr spcFirstLastPara="1" wrap="square" lIns="91425" tIns="45700" rIns="91425" bIns="45700" anchor="t" anchorCtr="0">
            <a:normAutofit fontScale="92500" lnSpcReduction="10000"/>
          </a:bodyPr>
          <a:lstStyle/>
          <a:p>
            <a:pPr marL="0" lvl="0" indent="0" algn="l" rtl="0">
              <a:lnSpc>
                <a:spcPct val="115000"/>
              </a:lnSpc>
              <a:spcBef>
                <a:spcPts val="520"/>
              </a:spcBef>
              <a:spcAft>
                <a:spcPts val="0"/>
              </a:spcAft>
              <a:buNone/>
            </a:pPr>
            <a:r>
              <a:rPr lang="en-US" dirty="0"/>
              <a:t>You have trypanophobia (a fear of medical needles), and you need to have your blood drawn at the doctor. You always dread going to the doctor because you know the blood draw will make your heart race and make you feel like you’re going to throw up or faint. </a:t>
            </a:r>
            <a:endParaRPr dirty="0"/>
          </a:p>
          <a:p>
            <a:pPr marL="0" lvl="0" indent="0" algn="l" rtl="0">
              <a:lnSpc>
                <a:spcPct val="115000"/>
              </a:lnSpc>
              <a:spcBef>
                <a:spcPts val="520"/>
              </a:spcBef>
              <a:spcAft>
                <a:spcPts val="0"/>
              </a:spcAft>
              <a:buNone/>
            </a:pPr>
            <a:endParaRPr dirty="0"/>
          </a:p>
          <a:p>
            <a:pPr marL="0" lvl="0" indent="0" algn="l" rtl="0">
              <a:lnSpc>
                <a:spcPct val="115000"/>
              </a:lnSpc>
              <a:spcBef>
                <a:spcPts val="520"/>
              </a:spcBef>
              <a:spcAft>
                <a:spcPts val="0"/>
              </a:spcAft>
              <a:buNone/>
            </a:pPr>
            <a:r>
              <a:rPr lang="en-US" b="1" dirty="0"/>
              <a:t>What coping strategy could you use to prevent another panic attack?</a:t>
            </a:r>
            <a:endParaRPr b="1" dirty="0"/>
          </a:p>
        </p:txBody>
      </p:sp>
      <p:sp>
        <p:nvSpPr>
          <p:cNvPr id="281" name="Google Shape;281;g2a06deeea8f_0_4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Scenario 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a06deeea8f_0_4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520"/>
              </a:spcBef>
              <a:spcAft>
                <a:spcPts val="0"/>
              </a:spcAft>
              <a:buNone/>
            </a:pPr>
            <a:r>
              <a:rPr lang="en-US"/>
              <a:t>After a conversation with a friend, you replay it in your mind, worrying about whether you said the right things. </a:t>
            </a:r>
            <a:endParaRPr/>
          </a:p>
          <a:p>
            <a:pPr marL="0" lvl="0" indent="0" algn="l" rtl="0">
              <a:lnSpc>
                <a:spcPct val="115000"/>
              </a:lnSpc>
              <a:spcBef>
                <a:spcPts val="1000"/>
              </a:spcBef>
              <a:spcAft>
                <a:spcPts val="0"/>
              </a:spcAft>
              <a:buNone/>
            </a:pPr>
            <a:endParaRPr/>
          </a:p>
          <a:p>
            <a:pPr marL="0" lvl="0" indent="0" algn="l" rtl="0">
              <a:lnSpc>
                <a:spcPct val="115000"/>
              </a:lnSpc>
              <a:spcBef>
                <a:spcPts val="520"/>
              </a:spcBef>
              <a:spcAft>
                <a:spcPts val="0"/>
              </a:spcAft>
              <a:buNone/>
            </a:pPr>
            <a:r>
              <a:rPr lang="en-US" b="1"/>
              <a:t>What coping strategy would help you manage this anxiety?</a:t>
            </a:r>
            <a:endParaRPr b="1"/>
          </a:p>
        </p:txBody>
      </p:sp>
      <p:sp>
        <p:nvSpPr>
          <p:cNvPr id="287" name="Google Shape;287;g2a06deeea8f_0_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Scenario 7</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a06deeea8f_0_55"/>
          <p:cNvSpPr txBox="1">
            <a:spLocks noGrp="1"/>
          </p:cNvSpPr>
          <p:nvPr>
            <p:ph type="body" idx="1"/>
          </p:nvPr>
        </p:nvSpPr>
        <p:spPr>
          <a:xfrm>
            <a:off x="457200" y="1309350"/>
            <a:ext cx="4181100" cy="3434100"/>
          </a:xfrm>
          <a:prstGeom prst="rect">
            <a:avLst/>
          </a:prstGeom>
        </p:spPr>
        <p:txBody>
          <a:bodyPr spcFirstLastPara="1" wrap="square" lIns="91425" tIns="45700" rIns="91425" bIns="45700" anchor="t" anchorCtr="0">
            <a:normAutofit fontScale="85000" lnSpcReduction="20000"/>
          </a:bodyPr>
          <a:lstStyle/>
          <a:p>
            <a:pPr marL="457200" lvl="0" indent="-368935" algn="l" rtl="0">
              <a:lnSpc>
                <a:spcPct val="115000"/>
              </a:lnSpc>
              <a:spcBef>
                <a:spcPts val="520"/>
              </a:spcBef>
              <a:spcAft>
                <a:spcPts val="0"/>
              </a:spcAft>
              <a:buSzPct val="100000"/>
              <a:buAutoNum type="arabicPeriod"/>
            </a:pPr>
            <a:r>
              <a:rPr lang="en-US" dirty="0"/>
              <a:t>On the top of your handout, circle three emojis that best represent a strategy that you or someone you know could use when experiencing anxiety.</a:t>
            </a:r>
            <a:endParaRPr dirty="0"/>
          </a:p>
          <a:p>
            <a:pPr marL="457200" lvl="0" indent="-368935" algn="l" rtl="0">
              <a:lnSpc>
                <a:spcPct val="115000"/>
              </a:lnSpc>
              <a:spcBef>
                <a:spcPts val="1000"/>
              </a:spcBef>
              <a:spcAft>
                <a:spcPts val="1000"/>
              </a:spcAft>
              <a:buSzPct val="100000"/>
              <a:buAutoNum type="arabicPeriod"/>
            </a:pPr>
            <a:r>
              <a:rPr lang="en-US" dirty="0"/>
              <a:t>On the bottom of your handout, write a response to explain why you chose each image.</a:t>
            </a:r>
            <a:endParaRPr dirty="0"/>
          </a:p>
        </p:txBody>
      </p:sp>
      <p:sp>
        <p:nvSpPr>
          <p:cNvPr id="293" name="Google Shape;293;g2a06deeea8f_0_5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Emoji Reflection</a:t>
            </a:r>
            <a:endParaRPr/>
          </a:p>
        </p:txBody>
      </p:sp>
      <p:pic>
        <p:nvPicPr>
          <p:cNvPr id="294" name="Google Shape;294;g2a06deeea8f_0_55"/>
          <p:cNvPicPr preferRelativeResize="0"/>
          <p:nvPr/>
        </p:nvPicPr>
        <p:blipFill>
          <a:blip r:embed="rId3">
            <a:alphaModFix/>
          </a:blip>
          <a:stretch>
            <a:fillRect/>
          </a:stretch>
        </p:blipFill>
        <p:spPr>
          <a:xfrm>
            <a:off x="4852644" y="1930700"/>
            <a:ext cx="4005275" cy="128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a001739d14_0_41"/>
          <p:cNvSpPr txBox="1">
            <a:spLocks noGrp="1"/>
          </p:cNvSpPr>
          <p:nvPr>
            <p:ph type="body" idx="1"/>
          </p:nvPr>
        </p:nvSpPr>
        <p:spPr>
          <a:xfrm>
            <a:off x="457200" y="1317600"/>
            <a:ext cx="49587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dirty="0"/>
              <a:t>Anxiety is just normal stress.</a:t>
            </a:r>
            <a:endParaRPr dirty="0"/>
          </a:p>
          <a:p>
            <a:pPr marL="914400" lvl="0" indent="-342900" algn="l" rtl="0">
              <a:lnSpc>
                <a:spcPct val="115000"/>
              </a:lnSpc>
              <a:spcBef>
                <a:spcPts val="1000"/>
              </a:spcBef>
              <a:spcAft>
                <a:spcPts val="0"/>
              </a:spcAft>
              <a:buSzPts val="1800"/>
              <a:buChar char="•"/>
            </a:pPr>
            <a:r>
              <a:rPr lang="en-US" sz="1800" b="1" dirty="0"/>
              <a:t>Sometimes True: </a:t>
            </a:r>
            <a:r>
              <a:rPr lang="en-US" sz="1800" dirty="0"/>
              <a:t>Anxiety and stress, while related, are not the same. Anxiety involves excessive and constant worry, which goes beyond the normal stress response. </a:t>
            </a:r>
            <a:endParaRPr sz="1800" dirty="0"/>
          </a:p>
        </p:txBody>
      </p:sp>
      <p:sp>
        <p:nvSpPr>
          <p:cNvPr id="108" name="Google Shape;108;g2a001739d14_0_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Statement #1</a:t>
            </a:r>
            <a:endParaRPr/>
          </a:p>
        </p:txBody>
      </p:sp>
      <p:pic>
        <p:nvPicPr>
          <p:cNvPr id="109" name="Google Shape;109;g2a001739d14_0_41"/>
          <p:cNvPicPr preferRelativeResize="0"/>
          <p:nvPr/>
        </p:nvPicPr>
        <p:blipFill>
          <a:blip r:embed="rId3">
            <a:alphaModFix/>
          </a:blip>
          <a:stretch>
            <a:fillRect/>
          </a:stretch>
        </p:blipFill>
        <p:spPr>
          <a:xfrm>
            <a:off x="5568300" y="307247"/>
            <a:ext cx="3423300" cy="342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a001739d14_0_35"/>
          <p:cNvSpPr txBox="1">
            <a:spLocks noGrp="1"/>
          </p:cNvSpPr>
          <p:nvPr>
            <p:ph type="body" idx="1"/>
          </p:nvPr>
        </p:nvSpPr>
        <p:spPr>
          <a:xfrm>
            <a:off x="457200" y="1317600"/>
            <a:ext cx="49587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dirty="0"/>
              <a:t>Anxiety is a sign of weakness or lack of willpower.</a:t>
            </a:r>
            <a:endParaRPr dirty="0"/>
          </a:p>
          <a:p>
            <a:pPr marL="914400" lvl="0" indent="-349250" algn="l" rtl="0">
              <a:lnSpc>
                <a:spcPct val="115000"/>
              </a:lnSpc>
              <a:spcBef>
                <a:spcPts val="1000"/>
              </a:spcBef>
              <a:spcAft>
                <a:spcPts val="0"/>
              </a:spcAft>
              <a:buSzPts val="1900"/>
              <a:buChar char="•"/>
            </a:pPr>
            <a:r>
              <a:rPr lang="en-US" sz="1900" b="1" dirty="0"/>
              <a:t>Never True: </a:t>
            </a:r>
            <a:r>
              <a:rPr lang="en-US" sz="1900" dirty="0"/>
              <a:t>Anxiety is not a sign of weakness. When people have anxiety disorders, their anxiety occurs so often that it interferes with their daily lives. People with these disorders often show strength and resilience.</a:t>
            </a:r>
            <a:endParaRPr sz="1900" dirty="0"/>
          </a:p>
        </p:txBody>
      </p:sp>
      <p:sp>
        <p:nvSpPr>
          <p:cNvPr id="115" name="Google Shape;115;g2a001739d14_0_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Statement #2</a:t>
            </a:r>
            <a:endParaRPr/>
          </a:p>
        </p:txBody>
      </p:sp>
      <p:pic>
        <p:nvPicPr>
          <p:cNvPr id="116" name="Google Shape;116;g2a001739d14_0_35"/>
          <p:cNvPicPr preferRelativeResize="0"/>
          <p:nvPr/>
        </p:nvPicPr>
        <p:blipFill>
          <a:blip r:embed="rId3">
            <a:alphaModFix/>
          </a:blip>
          <a:stretch>
            <a:fillRect/>
          </a:stretch>
        </p:blipFill>
        <p:spPr>
          <a:xfrm>
            <a:off x="5568300" y="307247"/>
            <a:ext cx="3423300" cy="342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a001739d14_0_17"/>
          <p:cNvSpPr txBox="1">
            <a:spLocks noGrp="1"/>
          </p:cNvSpPr>
          <p:nvPr>
            <p:ph type="body" idx="1"/>
          </p:nvPr>
        </p:nvSpPr>
        <p:spPr>
          <a:xfrm>
            <a:off x="457200" y="1317600"/>
            <a:ext cx="49587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Anxiety disorders are not real medical conditions.</a:t>
            </a:r>
            <a:endParaRPr/>
          </a:p>
          <a:p>
            <a:pPr marL="914400" lvl="0" indent="-342900" algn="l" rtl="0">
              <a:lnSpc>
                <a:spcPct val="115000"/>
              </a:lnSpc>
              <a:spcBef>
                <a:spcPts val="1000"/>
              </a:spcBef>
              <a:spcAft>
                <a:spcPts val="0"/>
              </a:spcAft>
              <a:buSzPts val="1800"/>
              <a:buChar char="•"/>
            </a:pPr>
            <a:r>
              <a:rPr lang="en-US" sz="1800" b="1"/>
              <a:t>Never True: </a:t>
            </a:r>
            <a:r>
              <a:rPr lang="en-US" sz="1800"/>
              <a:t>Anxiety disorders are legitimate medical conditions recognized by doctors and mental health professionals. They are not imaginary and require professional diagnosis and treatment. </a:t>
            </a:r>
            <a:endParaRPr sz="1800"/>
          </a:p>
        </p:txBody>
      </p:sp>
      <p:sp>
        <p:nvSpPr>
          <p:cNvPr id="122" name="Google Shape;122;g2a001739d14_0_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Statement #3</a:t>
            </a:r>
            <a:endParaRPr/>
          </a:p>
        </p:txBody>
      </p:sp>
      <p:pic>
        <p:nvPicPr>
          <p:cNvPr id="123" name="Google Shape;123;g2a001739d14_0_17"/>
          <p:cNvPicPr preferRelativeResize="0"/>
          <p:nvPr/>
        </p:nvPicPr>
        <p:blipFill>
          <a:blip r:embed="rId3">
            <a:alphaModFix/>
          </a:blip>
          <a:stretch>
            <a:fillRect/>
          </a:stretch>
        </p:blipFill>
        <p:spPr>
          <a:xfrm>
            <a:off x="5568300" y="307247"/>
            <a:ext cx="3423300" cy="342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a001739d14_0_29"/>
          <p:cNvSpPr txBox="1">
            <a:spLocks noGrp="1"/>
          </p:cNvSpPr>
          <p:nvPr>
            <p:ph type="body" idx="1"/>
          </p:nvPr>
        </p:nvSpPr>
        <p:spPr>
          <a:xfrm>
            <a:off x="457200" y="1317600"/>
            <a:ext cx="49587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Anxiety is visible.</a:t>
            </a:r>
            <a:endParaRPr/>
          </a:p>
          <a:p>
            <a:pPr marL="914400" lvl="0" indent="-349250" algn="l" rtl="0">
              <a:lnSpc>
                <a:spcPct val="115000"/>
              </a:lnSpc>
              <a:spcBef>
                <a:spcPts val="1000"/>
              </a:spcBef>
              <a:spcAft>
                <a:spcPts val="0"/>
              </a:spcAft>
              <a:buSzPts val="1900"/>
              <a:buChar char="•"/>
            </a:pPr>
            <a:r>
              <a:rPr lang="en-US" sz="1900" b="1"/>
              <a:t>Sometimes True: </a:t>
            </a:r>
            <a:r>
              <a:rPr lang="en-US" sz="1900"/>
              <a:t>Anxiety sometimes has visible effects on a person, such as trembling and fast breathing. It can also have effects that other people can’t see. These internal symptoms of anxiety include racing thoughts and a rapid heartbeat.</a:t>
            </a:r>
            <a:endParaRPr sz="1900"/>
          </a:p>
        </p:txBody>
      </p:sp>
      <p:sp>
        <p:nvSpPr>
          <p:cNvPr id="129" name="Google Shape;129;g2a001739d14_0_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Statement #4</a:t>
            </a:r>
            <a:endParaRPr/>
          </a:p>
        </p:txBody>
      </p:sp>
      <p:pic>
        <p:nvPicPr>
          <p:cNvPr id="130" name="Google Shape;130;g2a001739d14_0_29"/>
          <p:cNvPicPr preferRelativeResize="0"/>
          <p:nvPr/>
        </p:nvPicPr>
        <p:blipFill>
          <a:blip r:embed="rId3">
            <a:alphaModFix/>
          </a:blip>
          <a:stretch>
            <a:fillRect/>
          </a:stretch>
        </p:blipFill>
        <p:spPr>
          <a:xfrm>
            <a:off x="5568300" y="307247"/>
            <a:ext cx="3423300" cy="342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a001739d14_0_23"/>
          <p:cNvSpPr txBox="1">
            <a:spLocks noGrp="1"/>
          </p:cNvSpPr>
          <p:nvPr>
            <p:ph type="body" idx="1"/>
          </p:nvPr>
        </p:nvSpPr>
        <p:spPr>
          <a:xfrm>
            <a:off x="457200" y="1317600"/>
            <a:ext cx="49587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You can snap out of it or control anxiety easily.</a:t>
            </a:r>
            <a:endParaRPr/>
          </a:p>
          <a:p>
            <a:pPr marL="914400" lvl="0" indent="-342900" algn="l" rtl="0">
              <a:lnSpc>
                <a:spcPct val="115000"/>
              </a:lnSpc>
              <a:spcBef>
                <a:spcPts val="1000"/>
              </a:spcBef>
              <a:spcAft>
                <a:spcPts val="0"/>
              </a:spcAft>
              <a:buSzPts val="1800"/>
              <a:buChar char="•"/>
            </a:pPr>
            <a:r>
              <a:rPr lang="en-US" sz="1800" b="1"/>
              <a:t>Never True: </a:t>
            </a:r>
            <a:r>
              <a:rPr lang="en-US" sz="1800"/>
              <a:t>Telling someone to “snap out of it” oversimplifies anxiety. Anxiety disorders may require the help of a professional and various treatment approaches.</a:t>
            </a:r>
            <a:endParaRPr sz="1800"/>
          </a:p>
        </p:txBody>
      </p:sp>
      <p:sp>
        <p:nvSpPr>
          <p:cNvPr id="136" name="Google Shape;136;g2a001739d14_0_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Statement #5</a:t>
            </a:r>
            <a:endParaRPr/>
          </a:p>
        </p:txBody>
      </p:sp>
      <p:pic>
        <p:nvPicPr>
          <p:cNvPr id="137" name="Google Shape;137;g2a001739d14_0_23"/>
          <p:cNvPicPr preferRelativeResize="0"/>
          <p:nvPr/>
        </p:nvPicPr>
        <p:blipFill>
          <a:blip r:embed="rId3">
            <a:alphaModFix/>
          </a:blip>
          <a:stretch>
            <a:fillRect/>
          </a:stretch>
        </p:blipFill>
        <p:spPr>
          <a:xfrm>
            <a:off x="5568300" y="307247"/>
            <a:ext cx="3423300" cy="342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a001739d14_0_11"/>
          <p:cNvSpPr txBox="1">
            <a:spLocks noGrp="1"/>
          </p:cNvSpPr>
          <p:nvPr>
            <p:ph type="body" idx="1"/>
          </p:nvPr>
        </p:nvSpPr>
        <p:spPr>
          <a:xfrm>
            <a:off x="457200" y="1317600"/>
            <a:ext cx="49587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Anyone can experience anxiety.</a:t>
            </a:r>
            <a:endParaRPr/>
          </a:p>
          <a:p>
            <a:pPr marL="914400" lvl="0" indent="-342900" algn="l" rtl="0">
              <a:lnSpc>
                <a:spcPct val="115000"/>
              </a:lnSpc>
              <a:spcBef>
                <a:spcPts val="1000"/>
              </a:spcBef>
              <a:spcAft>
                <a:spcPts val="0"/>
              </a:spcAft>
              <a:buSzPts val="1800"/>
              <a:buChar char="•"/>
            </a:pPr>
            <a:r>
              <a:rPr lang="en-US" sz="1800" b="1"/>
              <a:t>Always True: </a:t>
            </a:r>
            <a:r>
              <a:rPr lang="en-US" sz="1800"/>
              <a:t>Anxiety affects individuals of all ages, including children. It is important for people of all ages to recognize when they have too much anxiety so that they can find ways to reduce it. </a:t>
            </a:r>
            <a:endParaRPr sz="1800"/>
          </a:p>
        </p:txBody>
      </p:sp>
      <p:sp>
        <p:nvSpPr>
          <p:cNvPr id="143" name="Google Shape;143;g2a001739d14_0_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Statement #6</a:t>
            </a:r>
            <a:endParaRPr/>
          </a:p>
        </p:txBody>
      </p:sp>
      <p:pic>
        <p:nvPicPr>
          <p:cNvPr id="144" name="Google Shape;144;g2a001739d14_0_11"/>
          <p:cNvPicPr preferRelativeResize="0"/>
          <p:nvPr/>
        </p:nvPicPr>
        <p:blipFill>
          <a:blip r:embed="rId3">
            <a:alphaModFix/>
          </a:blip>
          <a:stretch>
            <a:fillRect/>
          </a:stretch>
        </p:blipFill>
        <p:spPr>
          <a:xfrm>
            <a:off x="5568300" y="307247"/>
            <a:ext cx="3423300" cy="3423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2303</Words>
  <Application>Microsoft Office PowerPoint</Application>
  <PresentationFormat>On-screen Show (16:9)</PresentationFormat>
  <Paragraphs>156</Paragraphs>
  <Slides>32</Slides>
  <Notes>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Noto Sans Symbols</vt:lpstr>
      <vt:lpstr>Lora</vt:lpstr>
      <vt:lpstr>Calibri</vt:lpstr>
      <vt:lpstr>LEARN theme</vt:lpstr>
      <vt:lpstr>LEARN theme</vt:lpstr>
      <vt:lpstr>PowerPoint Presentation</vt:lpstr>
      <vt:lpstr>Unraveling Anxiety </vt:lpstr>
      <vt:lpstr>Always, Sometimes, or Never True</vt:lpstr>
      <vt:lpstr>Statement #1</vt:lpstr>
      <vt:lpstr>Statement #2</vt:lpstr>
      <vt:lpstr>Statement #3</vt:lpstr>
      <vt:lpstr>Statement #4</vt:lpstr>
      <vt:lpstr>Statement #5</vt:lpstr>
      <vt:lpstr>Statement #6</vt:lpstr>
      <vt:lpstr>Statement #7</vt:lpstr>
      <vt:lpstr>Essential Questions</vt:lpstr>
      <vt:lpstr>Lesson Objectives</vt:lpstr>
      <vt:lpstr>Choice Boards</vt:lpstr>
      <vt:lpstr>Cognitive Comics</vt:lpstr>
      <vt:lpstr>PowerPoint Presentation</vt:lpstr>
      <vt:lpstr>PowerPoint Presentation</vt:lpstr>
      <vt:lpstr>PowerPoint Presentation</vt:lpstr>
      <vt:lpstr>PowerPoint Presentation</vt:lpstr>
      <vt:lpstr>Stress vs. Anxiety</vt:lpstr>
      <vt:lpstr>Coping Activities for Anxiety</vt:lpstr>
      <vt:lpstr>Coping Strategies</vt:lpstr>
      <vt:lpstr>Coping Strategies (continued)</vt:lpstr>
      <vt:lpstr>Coping Strategies (continued)</vt:lpstr>
      <vt:lpstr>Magnetic Statements</vt:lpstr>
      <vt:lpstr>Scenario 1</vt:lpstr>
      <vt:lpstr>Scenario 2</vt:lpstr>
      <vt:lpstr>Scenario 3</vt:lpstr>
      <vt:lpstr>Scenario 4</vt:lpstr>
      <vt:lpstr>Scenario 5</vt:lpstr>
      <vt:lpstr>Scenario 6</vt:lpstr>
      <vt:lpstr>Scenario 7</vt:lpstr>
      <vt:lpstr>Emoji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Willems</dc:creator>
  <cp:lastModifiedBy>McLeod Porter, Delma</cp:lastModifiedBy>
  <cp:revision>2</cp:revision>
  <dcterms:modified xsi:type="dcterms:W3CDTF">2024-01-10T15:22:49Z</dcterms:modified>
</cp:coreProperties>
</file>