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XoLM75D1wwxrM8vqhmWdZOGd+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A9454-817D-4C24-9AEC-DED2325A8D8E}" v="11" dt="2024-03-14T20:17:00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584A9454-817D-4C24-9AEC-DED2325A8D8E}"/>
    <pc:docChg chg="custSel addSld delSld modSld">
      <pc:chgData name="Bracken, Pam" userId="f3aa402d-8a3c-4841-b939-af5e5b41e404" providerId="ADAL" clId="{584A9454-817D-4C24-9AEC-DED2325A8D8E}" dt="2024-03-14T20:34:23.754" v="126" actId="207"/>
      <pc:docMkLst>
        <pc:docMk/>
      </pc:docMkLst>
      <pc:sldChg chg="modSp mod">
        <pc:chgData name="Bracken, Pam" userId="f3aa402d-8a3c-4841-b939-af5e5b41e404" providerId="ADAL" clId="{584A9454-817D-4C24-9AEC-DED2325A8D8E}" dt="2024-03-04T20:00:34.541" v="10" actId="20577"/>
        <pc:sldMkLst>
          <pc:docMk/>
          <pc:sldMk cId="0" sldId="267"/>
        </pc:sldMkLst>
        <pc:spChg chg="mod">
          <ac:chgData name="Bracken, Pam" userId="f3aa402d-8a3c-4841-b939-af5e5b41e404" providerId="ADAL" clId="{584A9454-817D-4C24-9AEC-DED2325A8D8E}" dt="2024-03-04T20:00:34.541" v="10" actId="20577"/>
          <ac:spMkLst>
            <pc:docMk/>
            <pc:sldMk cId="0" sldId="267"/>
            <ac:spMk id="161" creationId="{00000000-0000-0000-0000-000000000000}"/>
          </ac:spMkLst>
        </pc:spChg>
      </pc:sldChg>
      <pc:sldChg chg="modSp del mod">
        <pc:chgData name="Bracken, Pam" userId="f3aa402d-8a3c-4841-b939-af5e5b41e404" providerId="ADAL" clId="{584A9454-817D-4C24-9AEC-DED2325A8D8E}" dt="2024-03-14T16:07:43.268" v="111" actId="2696"/>
        <pc:sldMkLst>
          <pc:docMk/>
          <pc:sldMk cId="0" sldId="272"/>
        </pc:sldMkLst>
        <pc:spChg chg="mod">
          <ac:chgData name="Bracken, Pam" userId="f3aa402d-8a3c-4841-b939-af5e5b41e404" providerId="ADAL" clId="{584A9454-817D-4C24-9AEC-DED2325A8D8E}" dt="2024-03-13T19:53:47.515" v="15" actId="20577"/>
          <ac:spMkLst>
            <pc:docMk/>
            <pc:sldMk cId="0" sldId="272"/>
            <ac:spMk id="195" creationId="{00000000-0000-0000-0000-000000000000}"/>
          </ac:spMkLst>
        </pc:spChg>
      </pc:sldChg>
      <pc:sldChg chg="modSp add del mod">
        <pc:chgData name="Bracken, Pam" userId="f3aa402d-8a3c-4841-b939-af5e5b41e404" providerId="ADAL" clId="{584A9454-817D-4C24-9AEC-DED2325A8D8E}" dt="2024-03-14T16:07:51.082" v="112" actId="2696"/>
        <pc:sldMkLst>
          <pc:docMk/>
          <pc:sldMk cId="825925270" sldId="275"/>
        </pc:sldMkLst>
        <pc:spChg chg="mod">
          <ac:chgData name="Bracken, Pam" userId="f3aa402d-8a3c-4841-b939-af5e5b41e404" providerId="ADAL" clId="{584A9454-817D-4C24-9AEC-DED2325A8D8E}" dt="2024-03-13T20:11:18.492" v="110" actId="20577"/>
          <ac:spMkLst>
            <pc:docMk/>
            <pc:sldMk cId="825925270" sldId="275"/>
            <ac:spMk id="195" creationId="{00000000-0000-0000-0000-000000000000}"/>
          </ac:spMkLst>
        </pc:spChg>
      </pc:sldChg>
      <pc:sldChg chg="modSp add mod">
        <pc:chgData name="Bracken, Pam" userId="f3aa402d-8a3c-4841-b939-af5e5b41e404" providerId="ADAL" clId="{584A9454-817D-4C24-9AEC-DED2325A8D8E}" dt="2024-03-14T20:34:23.754" v="126" actId="207"/>
        <pc:sldMkLst>
          <pc:docMk/>
          <pc:sldMk cId="3620108801" sldId="276"/>
        </pc:sldMkLst>
        <pc:spChg chg="mod">
          <ac:chgData name="Bracken, Pam" userId="f3aa402d-8a3c-4841-b939-af5e5b41e404" providerId="ADAL" clId="{584A9454-817D-4C24-9AEC-DED2325A8D8E}" dt="2024-03-14T20:34:23.754" v="126" actId="207"/>
          <ac:spMkLst>
            <pc:docMk/>
            <pc:sldMk cId="3620108801" sldId="276"/>
            <ac:spMk id="19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4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67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priorities.org/budget-basics/federal-budget-101/spending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ivics.org/peoplespie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2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3f1d7108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Justified true or false.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2a3f1d7108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3f1d7108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Justified true or false.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2a3f1d7108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3f1d7108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Justified true or false.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2a3f1d710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3f1d7108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Justified true or false.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2a3f1d7108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3f1d7108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Justified true or false.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2a3f1d7108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3f1d7108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K20 Center. (n.d.). Dividing the pie. Strategies.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https://learn.k20center.ou.edu/strategy/1867</a:t>
            </a:r>
            <a:r>
              <a:rPr lang="en-US"/>
              <a:t> </a:t>
            </a:r>
            <a:endParaRPr/>
          </a:p>
        </p:txBody>
      </p:sp>
      <p:sp>
        <p:nvSpPr>
          <p:cNvPr id="180" name="Google Shape;180;g2a3f1d7108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National Priorities Project. (n.d.). Federal spending: Where does the money go? Institute for Policy Studies.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https://www.nationalpriorities.org/budget-basics/federal-budget-101/spending/</a:t>
            </a: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9575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iCivics. (n.d.). People’s pie.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https://www.icivics.org/peoplespie</a:t>
            </a:r>
            <a:r>
              <a:rPr lang="en-US"/>
              <a:t>  </a:t>
            </a:r>
            <a:endParaRPr>
              <a:solidFill>
                <a:srgbClr val="2929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Two-minute paper.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https://learn.k20center.ou.edu/strategy/152</a:t>
            </a:r>
            <a:r>
              <a:rPr lang="en-US"/>
              <a:t> </a:t>
            </a: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Justified true or false.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https://learn.k20center.ou.edu/strategy/174</a:t>
            </a: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3f1d7108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Justified true or false.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2a3f1d710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3f1d7108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Justified true or false.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2a3f1d710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3f1d710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Justified true or false.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2a3f1d710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3f1d7108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Justified true or false.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2a3f1d7108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25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6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7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fisca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20.ou.edu/fiscal-es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ivics.org/peoplespi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3f1d71081_0_31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672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True — The government regularly spends more than it brings in. In 2022, the government spent 28% more than it collected. 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48" name="Google Shape;148;g2a3f1d71081_0_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False?</a:t>
            </a:r>
            <a:endParaRPr/>
          </a:p>
        </p:txBody>
      </p:sp>
      <p:pic>
        <p:nvPicPr>
          <p:cNvPr id="149" name="Google Shape;149;g2a3f1d71081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9650" y="1316899"/>
            <a:ext cx="1861950" cy="16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3f1d71081_0_37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672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Stand up if you think the statement is true.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Stay seated if you think the statement is false.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sz="2800" dirty="0"/>
              <a:t>The government doesn’t have a choice in how tax money is spent. </a:t>
            </a:r>
            <a:endParaRPr sz="2800"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55" name="Google Shape;155;g2a3f1d71081_0_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False?</a:t>
            </a:r>
            <a:endParaRPr/>
          </a:p>
        </p:txBody>
      </p:sp>
      <p:pic>
        <p:nvPicPr>
          <p:cNvPr id="156" name="Google Shape;156;g2a3f1d71081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9650" y="1316899"/>
            <a:ext cx="1861950" cy="16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3f1d71081_0_43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672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Partly True — The government must spend a certain amount on mandatory expenditures. These include </a:t>
            </a:r>
            <a:r>
              <a:rPr lang="en-US"/>
              <a:t>Medicaid,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Medicare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, and Social Security</a:t>
            </a:r>
            <a:r>
              <a:rPr lang="en-US" dirty="0"/>
              <a:t>.  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62" name="Google Shape;162;g2a3f1d71081_0_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False?</a:t>
            </a:r>
            <a:endParaRPr/>
          </a:p>
        </p:txBody>
      </p:sp>
      <p:pic>
        <p:nvPicPr>
          <p:cNvPr id="163" name="Google Shape;163;g2a3f1d71081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9650" y="1316899"/>
            <a:ext cx="1861950" cy="16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3f1d71081_0_49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672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Stand up if you think the statement is true.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Stay seated if you think the statement is false.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sz="2800" dirty="0"/>
              <a:t>The largest amount of spending goes toward the military. </a:t>
            </a:r>
            <a:endParaRPr sz="2800"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69" name="Google Shape;169;g2a3f1d71081_0_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False?</a:t>
            </a:r>
            <a:endParaRPr/>
          </a:p>
        </p:txBody>
      </p:sp>
      <p:pic>
        <p:nvPicPr>
          <p:cNvPr id="170" name="Google Shape;170;g2a3f1d71081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9650" y="1316899"/>
            <a:ext cx="1861950" cy="16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a3f1d71081_0_5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672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False — Medicare and Social Security are the largest expenditures of the budget.   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76" name="Google Shape;176;g2a3f1d71081_0_5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False?</a:t>
            </a:r>
            <a:endParaRPr/>
          </a:p>
        </p:txBody>
      </p:sp>
      <p:pic>
        <p:nvPicPr>
          <p:cNvPr id="177" name="Google Shape;177;g2a3f1d71081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9650" y="1316899"/>
            <a:ext cx="1861950" cy="16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3f1d71081_0_61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672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Review the provided categories for the budget.</a:t>
            </a:r>
            <a:endParaRPr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Decide what percentage of the budget is dedicated to each category.</a:t>
            </a:r>
            <a:endParaRPr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Create a pie chart that depicts each category. </a:t>
            </a:r>
            <a:endParaRPr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183" name="Google Shape;183;g2a3f1d71081_0_6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Dividing the (Budget) Pie</a:t>
            </a:r>
            <a:endParaRPr/>
          </a:p>
        </p:txBody>
      </p:sp>
      <p:pic>
        <p:nvPicPr>
          <p:cNvPr id="184" name="Google Shape;184;g2a3f1d71081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9500" y="1905975"/>
            <a:ext cx="2343952" cy="10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Recent Government Spending</a:t>
            </a:r>
            <a:endParaRPr/>
          </a:p>
        </p:txBody>
      </p:sp>
      <p:pic>
        <p:nvPicPr>
          <p:cNvPr id="190" name="Google Shape;19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88" y="1164497"/>
            <a:ext cx="5692430" cy="3674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Read the infographic that describes fiscal policy:</a:t>
            </a:r>
            <a:endParaRPr lang="en-US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dirty="0">
                <a:solidFill>
                  <a:srgbClr val="0000FF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English version—</a:t>
            </a:r>
            <a:r>
              <a:rPr lang="en-US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http://k20.ou.edu/fiscal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dirty="0">
                <a:solidFill>
                  <a:schemeClr val="tx1"/>
                </a:solidFill>
              </a:rPr>
              <a:t>   Spanish version—</a:t>
            </a:r>
            <a:r>
              <a:rPr lang="en-US" dirty="0">
                <a:solidFill>
                  <a:schemeClr val="tx1"/>
                </a:solidFill>
                <a:hlinkClick r:id="rId4" tooltip="http://k20.ou.edu/fiscal-es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k20.ou.edu/fiscal-</a:t>
            </a:r>
            <a:r>
              <a:rPr lang="en-US" dirty="0" err="1">
                <a:solidFill>
                  <a:schemeClr val="tx1"/>
                </a:solidFill>
                <a:hlinkClick r:id="rId4" tooltip="http://k20.ou.edu/fiscal-es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</a:t>
            </a:r>
            <a:endParaRPr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227012" lvl="0" indent="-227012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-US" dirty="0"/>
              <a:t>As you read, take notes on the Fiscal Policy Note Catcher. </a:t>
            </a:r>
            <a:endParaRPr dirty="0"/>
          </a:p>
        </p:txBody>
      </p:sp>
      <p:sp>
        <p:nvSpPr>
          <p:cNvPr id="196" name="Google Shape;196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How the Government Spends Its Money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01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People’s Pie</a:t>
            </a:r>
            <a:endParaRPr/>
          </a:p>
        </p:txBody>
      </p:sp>
      <p:sp>
        <p:nvSpPr>
          <p:cNvPr id="202" name="Google Shape;202;p9"/>
          <p:cNvSpPr txBox="1">
            <a:spLocks noGrp="1"/>
          </p:cNvSpPr>
          <p:nvPr>
            <p:ph type="body" idx="1"/>
          </p:nvPr>
        </p:nvSpPr>
        <p:spPr>
          <a:xfrm>
            <a:off x="422250" y="1309350"/>
            <a:ext cx="4631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Play the game at </a:t>
            </a:r>
            <a:r>
              <a:rPr lang="en-US" u="sng">
                <a:hlinkClick r:id="rId3"/>
              </a:rPr>
              <a:t>www.icivics.org/peoplespie</a:t>
            </a:r>
            <a:r>
              <a:rPr lang="en-US"/>
              <a:t> with a partner.</a:t>
            </a:r>
            <a:endParaRPr/>
          </a:p>
          <a:p>
            <a:pPr marL="227012" lvl="0" indent="-22701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As you play, decide together what will be funded or cut.</a:t>
            </a:r>
            <a:endParaRPr/>
          </a:p>
          <a:p>
            <a:pPr marL="227012" lvl="0" indent="-227012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-US"/>
              <a:t>Use the People’s Pie Notes handout to take notes on the decisions you made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.</a:t>
            </a:r>
            <a:r>
              <a:rPr lang="en-US"/>
              <a:t> </a:t>
            </a:r>
            <a:endParaRPr/>
          </a:p>
        </p:txBody>
      </p:sp>
      <p:pic>
        <p:nvPicPr>
          <p:cNvPr id="203" name="Google Shape;20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1550" y="748197"/>
            <a:ext cx="3785251" cy="2594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0978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Think about the following question: </a:t>
            </a:r>
            <a:endParaRPr/>
          </a:p>
          <a:p>
            <a:pPr marL="480034" lvl="1" indent="-1851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How does government taxing and spending affect the economy?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On the back of your Fiscal Policy Note Catcher, write for two minutes over the question.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u="sng">
                <a:hlinkClick r:id="rId3"/>
              </a:rPr>
              <a:t>https://timer.k20center.ou.edu/</a:t>
            </a:r>
            <a:r>
              <a:rPr lang="en-US"/>
              <a:t> </a:t>
            </a:r>
            <a:endParaRPr/>
          </a:p>
          <a:p>
            <a:pPr marL="137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/>
              <a:t>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209" name="Google Shape;209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Two-Minute Paper</a:t>
            </a:r>
            <a:endParaRPr/>
          </a:p>
        </p:txBody>
      </p:sp>
      <p:pic>
        <p:nvPicPr>
          <p:cNvPr id="210" name="Google Shape;21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6000" y="1554850"/>
            <a:ext cx="1871700" cy="18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Fiscal Fitness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The Economic Impact of Fiscal Policy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95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does government taxing and spending affect the economy?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Explain how the government decides to tax income and spend revenue.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Examine how government taxing and spending affects the economy.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672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Stand up if you think the statement is true.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Stay seated if you think the statement is false.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sz="2800" dirty="0"/>
              <a:t>The government gets over half of its money from personal income taxes (money taken from people’s paychecks).</a:t>
            </a:r>
            <a:endParaRPr sz="2800"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False?</a:t>
            </a: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9650" y="1316899"/>
            <a:ext cx="1861950" cy="16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3f1d71081_0_1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672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True — 55% of tax revenue comes from personal income taxes. The rest comes from corporate income taxes, sales and excise taxes, customs taxes, and the sale of government resources. 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20" name="Google Shape;120;g2a3f1d71081_0_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False?</a:t>
            </a:r>
            <a:endParaRPr/>
          </a:p>
        </p:txBody>
      </p:sp>
      <p:pic>
        <p:nvPicPr>
          <p:cNvPr id="121" name="Google Shape;121;g2a3f1d71081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9650" y="1316899"/>
            <a:ext cx="1861950" cy="16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3f1d71081_0_7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672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Stand up if you think the statement is true.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Stay seated if you think the statement is false.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sz="2800" dirty="0"/>
              <a:t>The president decides how the government spends its money. </a:t>
            </a:r>
            <a:endParaRPr sz="2800"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27" name="Google Shape;127;g2a3f1d71081_0_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False?</a:t>
            </a:r>
            <a:endParaRPr/>
          </a:p>
        </p:txBody>
      </p:sp>
      <p:pic>
        <p:nvPicPr>
          <p:cNvPr id="128" name="Google Shape;128;g2a3f1d71081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9650" y="1316899"/>
            <a:ext cx="1861950" cy="16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3f1d71081_0_13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672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Partly True — Congress sets the budget and sends it to the president for approval or veto. 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34" name="Google Shape;134;g2a3f1d71081_0_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False?</a:t>
            </a:r>
            <a:endParaRPr/>
          </a:p>
        </p:txBody>
      </p:sp>
      <p:pic>
        <p:nvPicPr>
          <p:cNvPr id="135" name="Google Shape;135;g2a3f1d71081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9650" y="1316899"/>
            <a:ext cx="1861950" cy="16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a3f1d71081_0_19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672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Stand up if you think the statement is true.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Stay seated if you think the statement is false.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sz="2800" dirty="0"/>
              <a:t>Each year, the government spends more money than it brings in. </a:t>
            </a:r>
            <a:endParaRPr sz="2800"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41" name="Google Shape;141;g2a3f1d71081_0_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False?</a:t>
            </a:r>
            <a:endParaRPr/>
          </a:p>
        </p:txBody>
      </p:sp>
      <p:pic>
        <p:nvPicPr>
          <p:cNvPr id="142" name="Google Shape;142;g2a3f1d71081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9650" y="1316899"/>
            <a:ext cx="1861950" cy="16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936</Words>
  <Application>Microsoft Office PowerPoint</Application>
  <PresentationFormat>On-screen Show (16:9)</PresentationFormat>
  <Paragraphs>76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Noto Sans Symbols</vt:lpstr>
      <vt:lpstr>LEARN theme</vt:lpstr>
      <vt:lpstr>LEARN theme</vt:lpstr>
      <vt:lpstr>PowerPoint Presentation</vt:lpstr>
      <vt:lpstr>Fiscal Fitness</vt:lpstr>
      <vt:lpstr>Essential Question</vt:lpstr>
      <vt:lpstr>Lesson Objectives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Dividing the (Budget) Pie</vt:lpstr>
      <vt:lpstr>Recent Government Spending</vt:lpstr>
      <vt:lpstr>How the Government Spends Its Money</vt:lpstr>
      <vt:lpstr>People’s Pie</vt:lpstr>
      <vt:lpstr>Two-Minute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Eike, Michell L.</dc:creator>
  <cp:lastModifiedBy>Bracken, Pam</cp:lastModifiedBy>
  <cp:revision>2</cp:revision>
  <dcterms:created xsi:type="dcterms:W3CDTF">2021-08-30T12:17:31Z</dcterms:created>
  <dcterms:modified xsi:type="dcterms:W3CDTF">2024-03-14T20:34:32Z</dcterms:modified>
</cp:coreProperties>
</file>