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6" r:id="rId3"/>
    <p:sldId id="258" r:id="rId4"/>
    <p:sldId id="257" r:id="rId5"/>
    <p:sldId id="269" r:id="rId6"/>
    <p:sldId id="270" r:id="rId7"/>
    <p:sldId id="271" r:id="rId8"/>
    <p:sldId id="272"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p:restoredTop sz="93750"/>
  </p:normalViewPr>
  <p:slideViewPr>
    <p:cSldViewPr>
      <p:cViewPr varScale="1">
        <p:scale>
          <a:sx n="83" d="100"/>
          <a:sy n="83" d="100"/>
        </p:scale>
        <p:origin x="145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91332" y="1335963"/>
            <a:ext cx="2548128" cy="41637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1" tIns="91421" rIns="91421" bIns="91421" anchor="ctr" anchorCtr="0"/>
          <a:lstStyle>
            <a:lvl1pPr algn="l" rtl="0">
              <a:spcBef>
                <a:spcPts val="0"/>
              </a:spcBef>
              <a:buSzPct val="100000"/>
              <a:buFont typeface="Georgia"/>
              <a:buNone/>
              <a:defRPr sz="4800" b="0">
                <a:solidFill>
                  <a:srgbClr val="991B1E"/>
                </a:solidFill>
                <a:latin typeface="Calibri"/>
                <a:ea typeface="Georgia"/>
                <a:cs typeface="Calibri"/>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smtClean="0"/>
              <a:t>Click to edit Master title style</a:t>
            </a:r>
            <a:endParaRPr lang="en-US" dirty="0"/>
          </a:p>
        </p:txBody>
      </p:sp>
      <p:sp>
        <p:nvSpPr>
          <p:cNvPr id="23" name="Shape 23"/>
          <p:cNvSpPr txBox="1">
            <a:spLocks noGrp="1"/>
          </p:cNvSpPr>
          <p:nvPr>
            <p:ph type="body" idx="1"/>
          </p:nvPr>
        </p:nvSpPr>
        <p:spPr>
          <a:xfrm>
            <a:off x="457200" y="1600200"/>
            <a:ext cx="39945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smtClean="0"/>
              <a:t>Click to edit Master text styles</a:t>
            </a:r>
          </a:p>
        </p:txBody>
      </p:sp>
      <p:sp>
        <p:nvSpPr>
          <p:cNvPr id="25" name="Shape 25"/>
          <p:cNvSpPr txBox="1">
            <a:spLocks noGrp="1"/>
          </p:cNvSpPr>
          <p:nvPr>
            <p:ph type="body" idx="2"/>
          </p:nvPr>
        </p:nvSpPr>
        <p:spPr>
          <a:xfrm>
            <a:off x="4692274" y="1600200"/>
            <a:ext cx="39945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33400" y="1371600"/>
            <a:ext cx="7851648" cy="1828800"/>
          </a:xfrm>
          <a:ln>
            <a:noFill/>
          </a:ln>
        </p:spPr>
        <p:txBody>
          <a:bodyPr vert="horz" tIns="0" rIns="1828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1"/>
                </a:solidFill>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7"/>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smtClean="0"/>
              <a:t>Click to edit Master subtitle style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00" b="0" cap="none" baseline="0" dirty="0">
                <a:ln w="635">
                  <a:noFill/>
                </a:ln>
                <a:solidFill>
                  <a:srgbClr val="FFFFFF"/>
                </a:solidFill>
                <a:effectLst/>
                <a:latin typeface="+mj-lt"/>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530352" y="2704664"/>
            <a:ext cx="7772400" cy="1509712"/>
          </a:xfrm>
        </p:spPr>
        <p:txBody>
          <a:bodyPr lIns="45718" rIns="45718"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2296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229600" cy="1143000"/>
          </a:xfrm>
        </p:spPr>
        <p:txBody>
          <a:bodyPr tIns="45718" anchor="b"/>
          <a:lstStyle>
            <a:lvl1pPr>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855248"/>
            <a:ext cx="4040188" cy="659352"/>
          </a:xfrm>
        </p:spPr>
        <p:txBody>
          <a:bodyPr lIns="45718" tIns="0" rIns="45718"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18" tIns="0" rIns="45718"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305800" cy="114300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smtClean="0"/>
              <a:t>CLICK TO EDIT MASTER TITLE STYLE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75050" y="1905000"/>
            <a:ext cx="5111750" cy="4343400"/>
          </a:xfrm>
        </p:spPr>
        <p:txBody>
          <a:bodyPr tIns="0"/>
          <a:lstStyle>
            <a:lvl1pPr marL="0" indent="0">
              <a:buNone/>
              <a:defRPr sz="2800" baseline="0"/>
            </a:lvl1pPr>
            <a:lvl2pPr>
              <a:defRPr sz="2600"/>
            </a:lvl2pPr>
            <a:lvl3pPr>
              <a:defRPr sz="2400"/>
            </a:lvl3pPr>
            <a:lvl4pPr>
              <a:defRPr sz="2000"/>
            </a:lvl4pPr>
            <a:lvl5pPr>
              <a:defRPr sz="1800"/>
            </a:lvl5pPr>
          </a:lstStyle>
          <a:p>
            <a:pPr lvl="0" eaLnBrk="1" latinLnBrk="0" hangingPunct="1"/>
            <a:r>
              <a:rPr kumimoji="0" lang="en-US" dirty="0" smtClean="0"/>
              <a:t>[place photo or chart here]</a:t>
            </a:r>
            <a:endParaRPr kumimoji="0" lang="en-US" dirty="0"/>
          </a:p>
        </p:txBody>
      </p:sp>
      <p:sp>
        <p:nvSpPr>
          <p:cNvPr id="8" name="Title 1"/>
          <p:cNvSpPr>
            <a:spLocks noGrp="1"/>
          </p:cNvSpPr>
          <p:nvPr>
            <p:ph type="title" hasCustomPrompt="1"/>
          </p:nvPr>
        </p:nvSpPr>
        <p:spPr>
          <a:xfrm>
            <a:off x="457200" y="704088"/>
            <a:ext cx="8229600" cy="1143000"/>
          </a:xfrm>
        </p:spPr>
        <p:txBody>
          <a:bodyPr tIns="45718" anchor="b"/>
          <a:lstStyle>
            <a:lvl1pPr>
              <a:defRPr/>
            </a:lvl1pPr>
          </a:lstStyle>
          <a:p>
            <a:r>
              <a:rPr kumimoji="0" lang="en-US" dirty="0" smtClean="0"/>
              <a:t>CLICK TO EDIT MASTER TITLE STYLE</a:t>
            </a:r>
            <a:endParaRPr kumimoji="0" lang="en-US" dirty="0"/>
          </a:p>
        </p:txBody>
      </p:sp>
      <p:sp>
        <p:nvSpPr>
          <p:cNvPr id="9" name="Content Placeholder 4"/>
          <p:cNvSpPr>
            <a:spLocks noGrp="1"/>
          </p:cNvSpPr>
          <p:nvPr>
            <p:ph sz="quarter" idx="2"/>
          </p:nvPr>
        </p:nvSpPr>
        <p:spPr>
          <a:xfrm>
            <a:off x="457200" y="1905000"/>
            <a:ext cx="3124200" cy="434340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704088"/>
            <a:ext cx="8229600" cy="1143000"/>
          </a:xfrm>
          <a:prstGeom prst="rect">
            <a:avLst/>
          </a:prstGeom>
        </p:spPr>
        <p:txBody>
          <a:bodyPr vert="horz" lIns="0" tIns="45718"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lIns="91435" tIns="45718" rIns="91435" bIns="45718">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9" r:id="rId1"/>
    <p:sldLayoutId id="2147483673" r:id="rId2"/>
    <p:sldLayoutId id="2147483674" r:id="rId3"/>
    <p:sldLayoutId id="2147483675" r:id="rId4"/>
    <p:sldLayoutId id="2147483676" r:id="rId5"/>
    <p:sldLayoutId id="2147483677" r:id="rId6"/>
    <p:sldLayoutId id="2147483678" r:id="rId7"/>
    <p:sldLayoutId id="2147483682" r:id="rId8"/>
    <p:sldLayoutId id="2147483680" r:id="rId9"/>
    <p:sldLayoutId id="2147483681" r:id="rId10"/>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accent4"/>
          </a:solidFill>
          <a:effectLst/>
          <a:latin typeface="+mj-lt"/>
          <a:ea typeface="+mj-ea"/>
          <a:cs typeface="+mj-cs"/>
        </a:defRPr>
      </a:lvl1pPr>
    </p:titleStyle>
    <p:bodyStyle>
      <a:lvl1pPr marL="274306" indent="-274306" algn="l" rtl="0" eaLnBrk="1" latinLnBrk="0" hangingPunct="1">
        <a:spcBef>
          <a:spcPct val="20000"/>
        </a:spcBef>
        <a:buClr>
          <a:schemeClr val="accent3"/>
        </a:buClr>
        <a:buSzPct val="95000"/>
        <a:buFont typeface="Wingdings 2"/>
        <a:buChar char=""/>
        <a:defRPr kumimoji="0" sz="2600"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85000"/>
        <a:buFont typeface="Wingdings 2"/>
        <a:buChar char=""/>
        <a:defRPr kumimoji="0" sz="2400" kern="1200">
          <a:solidFill>
            <a:schemeClr val="tx1"/>
          </a:solidFill>
          <a:latin typeface="Calibri"/>
          <a:ea typeface="+mn-ea"/>
          <a:cs typeface="Calibri"/>
        </a:defRPr>
      </a:lvl2pPr>
      <a:lvl3pPr marL="914353" indent="-246875" algn="l" rtl="0" eaLnBrk="1" latinLnBrk="0" hangingPunct="1">
        <a:spcBef>
          <a:spcPct val="20000"/>
        </a:spcBef>
        <a:buClr>
          <a:schemeClr val="accent2"/>
        </a:buClr>
        <a:buSzPct val="70000"/>
        <a:buFont typeface="Wingdings 2"/>
        <a:buChar char=""/>
        <a:defRPr kumimoji="0" sz="2100" kern="1200">
          <a:solidFill>
            <a:schemeClr val="tx1"/>
          </a:solidFill>
          <a:latin typeface="Calibri"/>
          <a:ea typeface="+mn-ea"/>
          <a:cs typeface="Calibri"/>
        </a:defRPr>
      </a:lvl3pPr>
      <a:lvl4pPr marL="1188659" indent="-210301" algn="l" rtl="0" eaLnBrk="1" latinLnBrk="0" hangingPunct="1">
        <a:spcBef>
          <a:spcPct val="20000"/>
        </a:spcBef>
        <a:buClr>
          <a:schemeClr val="accent3"/>
        </a:buClr>
        <a:buSzPct val="65000"/>
        <a:buFont typeface="Wingdings 2"/>
        <a:buChar char=""/>
        <a:defRPr kumimoji="0" sz="2000" kern="1200">
          <a:solidFill>
            <a:schemeClr val="tx1"/>
          </a:solidFill>
          <a:latin typeface="Calibri"/>
          <a:ea typeface="+mn-ea"/>
          <a:cs typeface="Calibri"/>
        </a:defRPr>
      </a:lvl4pPr>
      <a:lvl5pPr marL="1462965" indent="-210301" algn="l" rtl="0" eaLnBrk="1" latinLnBrk="0" hangingPunct="1">
        <a:spcBef>
          <a:spcPct val="20000"/>
        </a:spcBef>
        <a:buClr>
          <a:schemeClr val="accent4"/>
        </a:buClr>
        <a:buSzPct val="65000"/>
        <a:buFont typeface="Wingdings 2"/>
        <a:buChar char=""/>
        <a:defRPr kumimoji="0" sz="2000" kern="1200">
          <a:solidFill>
            <a:schemeClr val="tx1"/>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4638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7851648" cy="1828800"/>
          </a:xfrm>
        </p:spPr>
        <p:txBody>
          <a:bodyPr>
            <a:normAutofit/>
          </a:bodyPr>
          <a:lstStyle/>
          <a:p>
            <a:r>
              <a:rPr lang="en-US" sz="6000" dirty="0" smtClean="0"/>
              <a:t>CREATING MEANINGFUL QUESTIONS</a:t>
            </a:r>
            <a:endParaRPr lang="en-US" sz="6000" dirty="0"/>
          </a:p>
        </p:txBody>
      </p:sp>
      <p:sp>
        <p:nvSpPr>
          <p:cNvPr id="3" name="Subtitle 2"/>
          <p:cNvSpPr>
            <a:spLocks noGrp="1"/>
          </p:cNvSpPr>
          <p:nvPr>
            <p:ph type="subTitle" idx="1"/>
          </p:nvPr>
        </p:nvSpPr>
        <p:spPr>
          <a:xfrm>
            <a:off x="533400" y="3914336"/>
            <a:ext cx="7854696" cy="1752600"/>
          </a:xfrm>
        </p:spPr>
        <p:txBody>
          <a:bodyPr/>
          <a:lstStyle/>
          <a:p>
            <a:r>
              <a:rPr lang="en-US" dirty="0" smtClean="0"/>
              <a:t>HOT Questions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a:t>Here are six questions. After reading them, spend 2-3 minutes writing down what you notice about them—differences, similarities, topics, etc.</a:t>
            </a:r>
          </a:p>
          <a:p>
            <a:pPr marL="457200" indent="-457200">
              <a:buAutoNum type="arabicPeriod"/>
            </a:pPr>
            <a:r>
              <a:rPr lang="en-US" sz="2800" dirty="0" smtClean="0"/>
              <a:t>How </a:t>
            </a:r>
            <a:r>
              <a:rPr lang="en-US" sz="2800" dirty="0"/>
              <a:t>does the “importance of the individual” theme in </a:t>
            </a:r>
            <a:r>
              <a:rPr lang="en-US" sz="2800" i="1" dirty="0"/>
              <a:t>The Giver </a:t>
            </a:r>
            <a:r>
              <a:rPr lang="en-US" sz="2800" dirty="0"/>
              <a:t>apply to our modern day world? </a:t>
            </a:r>
          </a:p>
          <a:p>
            <a:pPr marL="457200" indent="-457200">
              <a:buAutoNum type="arabicPeriod"/>
            </a:pPr>
            <a:r>
              <a:rPr lang="en-US" sz="2800" dirty="0"/>
              <a:t>What is the first line of the </a:t>
            </a:r>
            <a:r>
              <a:rPr lang="en-US" sz="2800" dirty="0" smtClean="0"/>
              <a:t>U.S. </a:t>
            </a:r>
            <a:r>
              <a:rPr lang="en-US" sz="2800" dirty="0"/>
              <a:t>Constitution?</a:t>
            </a:r>
          </a:p>
          <a:p>
            <a:pPr marL="514350" indent="-514350">
              <a:buAutoNum type="arabicPeriod"/>
            </a:pPr>
            <a:r>
              <a:rPr lang="en-US" sz="2800" dirty="0"/>
              <a:t>In </a:t>
            </a:r>
            <a:r>
              <a:rPr lang="en-US" sz="2800" i="1" dirty="0"/>
              <a:t>A Christmas Carol</a:t>
            </a:r>
            <a:r>
              <a:rPr lang="en-US" sz="2800" dirty="0"/>
              <a:t>, how do the </a:t>
            </a:r>
            <a:r>
              <a:rPr lang="en-US" sz="2800" dirty="0" smtClean="0"/>
              <a:t>ghosts </a:t>
            </a:r>
            <a:r>
              <a:rPr lang="en-US" sz="2800" dirty="0"/>
              <a:t>of Christmas </a:t>
            </a:r>
            <a:r>
              <a:rPr lang="en-US" sz="2800" dirty="0" smtClean="0"/>
              <a:t>past and </a:t>
            </a:r>
            <a:r>
              <a:rPr lang="en-US" sz="2800" dirty="0"/>
              <a:t>Christmas </a:t>
            </a:r>
            <a:r>
              <a:rPr lang="en-US" sz="2800" dirty="0" smtClean="0"/>
              <a:t>present </a:t>
            </a:r>
            <a:r>
              <a:rPr lang="en-US" sz="2800" dirty="0"/>
              <a:t>differ in their </a:t>
            </a:r>
            <a:r>
              <a:rPr lang="en-US" sz="2800" dirty="0" smtClean="0"/>
              <a:t>approaches </a:t>
            </a:r>
            <a:r>
              <a:rPr lang="en-US" sz="2800" dirty="0"/>
              <a:t>to </a:t>
            </a:r>
            <a:r>
              <a:rPr lang="en-US" sz="2800" dirty="0" smtClean="0"/>
              <a:t>helping </a:t>
            </a:r>
            <a:r>
              <a:rPr lang="en-US" sz="2800" dirty="0"/>
              <a:t>Scrooge?</a:t>
            </a:r>
          </a:p>
          <a:p>
            <a:pPr marL="514350" indent="-514350">
              <a:buAutoNum type="arabicPeriod"/>
            </a:pPr>
            <a:r>
              <a:rPr lang="en-US" sz="2800" dirty="0"/>
              <a:t>What can a modern-day teen learn from reading a book about the Holocaust?</a:t>
            </a:r>
          </a:p>
          <a:p>
            <a:pPr marL="514350" indent="-514350">
              <a:buAutoNum type="arabicPeriod"/>
            </a:pPr>
            <a:r>
              <a:rPr lang="en-US" sz="2800" dirty="0"/>
              <a:t>Which character in the sci-fi </a:t>
            </a:r>
            <a:r>
              <a:rPr lang="en-US" sz="2800" dirty="0" smtClean="0"/>
              <a:t>movie </a:t>
            </a:r>
            <a:r>
              <a:rPr lang="en-US" sz="2800" i="1" dirty="0"/>
              <a:t>The </a:t>
            </a:r>
            <a:r>
              <a:rPr lang="en-US" sz="2800" i="1" dirty="0" smtClean="0"/>
              <a:t>Martian </a:t>
            </a:r>
            <a:r>
              <a:rPr lang="en-US" sz="2800" dirty="0"/>
              <a:t>was stranded on Mars?</a:t>
            </a:r>
          </a:p>
          <a:p>
            <a:pPr marL="514350" indent="-514350">
              <a:buAutoNum type="arabicPeriod"/>
            </a:pPr>
            <a:r>
              <a:rPr lang="en-US" sz="2800" dirty="0"/>
              <a:t>What do the book burnings in </a:t>
            </a:r>
            <a:r>
              <a:rPr lang="en-US" sz="2800" i="1" dirty="0"/>
              <a:t>Fahrenheit 451 </a:t>
            </a:r>
            <a:r>
              <a:rPr lang="en-US" sz="2800" dirty="0"/>
              <a:t>symbolize?</a:t>
            </a:r>
          </a:p>
          <a:p>
            <a:pPr marL="0" marR="0" lvl="0" indent="0" defTabSz="914400" eaLnBrk="1" fontAlgn="auto" latinLnBrk="0" hangingPunct="1">
              <a:lnSpc>
                <a:spcPct val="100000"/>
              </a:lnSpc>
              <a:spcBef>
                <a:spcPts val="0"/>
              </a:spcBef>
              <a:spcAft>
                <a:spcPts val="0"/>
              </a:spcAft>
              <a:buClr>
                <a:schemeClr val="accent4"/>
              </a:buClr>
              <a:buSzTx/>
              <a:buFontTx/>
              <a:buNone/>
              <a:tabLst/>
              <a:defRPr/>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 </a:t>
            </a:r>
            <a:r>
              <a:rPr lang="en-US" dirty="0">
                <a:solidFill>
                  <a:srgbClr val="FF0000"/>
                </a:solidFill>
              </a:rPr>
              <a:t>(Key) </a:t>
            </a:r>
            <a:r>
              <a:rPr lang="en-US" sz="4000" dirty="0">
                <a:solidFill>
                  <a:srgbClr val="FF0000"/>
                </a:solidFill>
              </a:rPr>
              <a:t>Teacher Use Only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Here are six questions. After reading them, spend 2-3 minutes writing down what you notice about them—differences, similarities, topics, etc</a:t>
            </a:r>
            <a:r>
              <a:rPr lang="en-US" dirty="0" smtClean="0"/>
              <a:t>.</a:t>
            </a:r>
            <a:endParaRPr lang="en-US" dirty="0"/>
          </a:p>
          <a:p>
            <a:pPr marL="457200" indent="-457200">
              <a:buAutoNum type="arabicPeriod"/>
            </a:pPr>
            <a:r>
              <a:rPr lang="en-US" dirty="0" smtClean="0"/>
              <a:t>How </a:t>
            </a:r>
            <a:r>
              <a:rPr lang="en-US" dirty="0"/>
              <a:t>does the “importance of the individual” theme in </a:t>
            </a:r>
            <a:r>
              <a:rPr lang="en-US" i="1" dirty="0"/>
              <a:t>The Giver </a:t>
            </a:r>
            <a:r>
              <a:rPr lang="en-US" dirty="0"/>
              <a:t>apply to our modern day world?  </a:t>
            </a:r>
            <a:r>
              <a:rPr lang="en-US" dirty="0">
                <a:solidFill>
                  <a:srgbClr val="FF0000"/>
                </a:solidFill>
              </a:rPr>
              <a:t>Level 3 (HOT)</a:t>
            </a:r>
          </a:p>
          <a:p>
            <a:pPr marL="457200" indent="-457200">
              <a:buAutoNum type="arabicPeriod"/>
            </a:pPr>
            <a:r>
              <a:rPr lang="en-US" dirty="0"/>
              <a:t>What is the first line of the </a:t>
            </a:r>
            <a:r>
              <a:rPr lang="en-US" dirty="0" smtClean="0"/>
              <a:t>U.S. </a:t>
            </a:r>
            <a:r>
              <a:rPr lang="en-US" dirty="0"/>
              <a:t>Constitution? </a:t>
            </a:r>
            <a:r>
              <a:rPr lang="en-US" dirty="0">
                <a:solidFill>
                  <a:srgbClr val="FF0000"/>
                </a:solidFill>
              </a:rPr>
              <a:t>Level 1 (LOT)</a:t>
            </a:r>
          </a:p>
          <a:p>
            <a:pPr marL="514350" indent="-514350">
              <a:buAutoNum type="arabicPeriod"/>
            </a:pPr>
            <a:r>
              <a:rPr lang="en-US" dirty="0"/>
              <a:t>In </a:t>
            </a:r>
            <a:r>
              <a:rPr lang="en-US" i="1" dirty="0"/>
              <a:t>A Christmas Carol</a:t>
            </a:r>
            <a:r>
              <a:rPr lang="en-US" dirty="0"/>
              <a:t>, how do the </a:t>
            </a:r>
            <a:r>
              <a:rPr lang="en-US" dirty="0" smtClean="0"/>
              <a:t>ghosts </a:t>
            </a:r>
            <a:r>
              <a:rPr lang="en-US" dirty="0"/>
              <a:t>of Christmas </a:t>
            </a:r>
            <a:r>
              <a:rPr lang="en-US" dirty="0" smtClean="0"/>
              <a:t>past </a:t>
            </a:r>
            <a:r>
              <a:rPr lang="en-US" dirty="0"/>
              <a:t>and Christmas </a:t>
            </a:r>
            <a:r>
              <a:rPr lang="en-US" dirty="0" smtClean="0"/>
              <a:t>present </a:t>
            </a:r>
            <a:r>
              <a:rPr lang="en-US" dirty="0"/>
              <a:t>differ in their </a:t>
            </a:r>
            <a:r>
              <a:rPr lang="en-US" dirty="0" smtClean="0"/>
              <a:t>approaches </a:t>
            </a:r>
            <a:r>
              <a:rPr lang="en-US" dirty="0"/>
              <a:t>to </a:t>
            </a:r>
            <a:r>
              <a:rPr lang="en-US" dirty="0" smtClean="0"/>
              <a:t>helping </a:t>
            </a:r>
            <a:r>
              <a:rPr lang="en-US" dirty="0"/>
              <a:t>Scrooge? </a:t>
            </a:r>
            <a:r>
              <a:rPr lang="en-US" dirty="0">
                <a:solidFill>
                  <a:srgbClr val="FF0000"/>
                </a:solidFill>
              </a:rPr>
              <a:t>Level 2 </a:t>
            </a:r>
          </a:p>
          <a:p>
            <a:pPr marL="514350" indent="-514350">
              <a:buAutoNum type="arabicPeriod"/>
            </a:pPr>
            <a:r>
              <a:rPr lang="en-US" dirty="0"/>
              <a:t>What can a modern-day teen learn from reading a book about the Holocaust? </a:t>
            </a:r>
            <a:r>
              <a:rPr lang="en-US" dirty="0">
                <a:solidFill>
                  <a:srgbClr val="FF0000"/>
                </a:solidFill>
              </a:rPr>
              <a:t>Level 3 (HOT)</a:t>
            </a:r>
          </a:p>
          <a:p>
            <a:pPr marL="514350" indent="-514350">
              <a:buAutoNum type="arabicPeriod"/>
            </a:pPr>
            <a:r>
              <a:rPr lang="en-US" dirty="0"/>
              <a:t>Which character in the sci-fi movie </a:t>
            </a:r>
            <a:r>
              <a:rPr lang="en-US" i="1" dirty="0"/>
              <a:t>The Martian </a:t>
            </a:r>
            <a:r>
              <a:rPr lang="en-US" dirty="0"/>
              <a:t>was stranded on Mars? </a:t>
            </a:r>
            <a:r>
              <a:rPr lang="en-US" dirty="0">
                <a:solidFill>
                  <a:srgbClr val="FF0000"/>
                </a:solidFill>
              </a:rPr>
              <a:t>Level 1 (LOT)</a:t>
            </a:r>
          </a:p>
          <a:p>
            <a:pPr marL="514350" indent="-514350">
              <a:buAutoNum type="arabicPeriod"/>
            </a:pPr>
            <a:r>
              <a:rPr lang="en-US" dirty="0"/>
              <a:t>What do the book burnings in </a:t>
            </a:r>
            <a:r>
              <a:rPr lang="en-US" i="1" dirty="0"/>
              <a:t>Fahrenheit 451 </a:t>
            </a:r>
            <a:r>
              <a:rPr lang="en-US" dirty="0"/>
              <a:t>symbolize? </a:t>
            </a:r>
            <a:r>
              <a:rPr lang="en-US" dirty="0">
                <a:solidFill>
                  <a:srgbClr val="FF0000"/>
                </a:solidFill>
              </a:rPr>
              <a:t>Level 2 </a:t>
            </a:r>
          </a:p>
          <a:p>
            <a:pPr marL="0" marR="0" lvl="0" indent="0" defTabSz="914400" eaLnBrk="1" fontAlgn="auto" latinLnBrk="0" hangingPunct="1">
              <a:lnSpc>
                <a:spcPct val="100000"/>
              </a:lnSpc>
              <a:spcBef>
                <a:spcPts val="0"/>
              </a:spcBef>
              <a:spcAft>
                <a:spcPts val="0"/>
              </a:spcAft>
              <a:buClr>
                <a:schemeClr val="accent4"/>
              </a:buClr>
              <a:buSzTx/>
              <a:buFontTx/>
              <a:buNone/>
              <a:tabLst/>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LEVEL </a:t>
            </a:r>
            <a:r>
              <a:rPr lang="en-US" b="1" dirty="0"/>
              <a:t>1 </a:t>
            </a:r>
            <a:r>
              <a:rPr lang="en-US" dirty="0" smtClean="0"/>
              <a:t/>
            </a:r>
            <a:br>
              <a:rPr lang="en-US" dirty="0" smtClean="0"/>
            </a:br>
            <a:r>
              <a:rPr lang="en-US" sz="4000" dirty="0" smtClean="0"/>
              <a:t>(</a:t>
            </a:r>
            <a:r>
              <a:rPr lang="en-US" sz="4000" dirty="0"/>
              <a:t>Lower-Order Thinking: Comprehension)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reader can find the answer to a question within the text. The reader can “put his finger on the answer” in one spot. These are right and wrong answers. </a:t>
            </a:r>
          </a:p>
          <a:p>
            <a:pPr marL="0" indent="0">
              <a:buNone/>
            </a:pPr>
            <a:r>
              <a:rPr lang="en-US" dirty="0"/>
              <a:t> </a:t>
            </a:r>
          </a:p>
          <a:p>
            <a:r>
              <a:rPr lang="en-US" dirty="0"/>
              <a:t>Define</a:t>
            </a:r>
          </a:p>
          <a:p>
            <a:r>
              <a:rPr lang="en-US" dirty="0"/>
              <a:t>Describe</a:t>
            </a:r>
          </a:p>
          <a:p>
            <a:r>
              <a:rPr lang="en-US" dirty="0"/>
              <a:t>Identify</a:t>
            </a:r>
          </a:p>
          <a:p>
            <a:r>
              <a:rPr lang="en-US" dirty="0"/>
              <a:t>Complete</a:t>
            </a:r>
          </a:p>
          <a:p>
            <a:r>
              <a:rPr lang="en-US" dirty="0"/>
              <a:t>List</a:t>
            </a:r>
          </a:p>
          <a:p>
            <a:r>
              <a:rPr lang="en-US" dirty="0"/>
              <a:t>Name</a:t>
            </a:r>
          </a:p>
          <a:p>
            <a:r>
              <a:rPr lang="en-US" dirty="0"/>
              <a:t>Recite</a:t>
            </a:r>
          </a:p>
          <a:p>
            <a:r>
              <a:rPr lang="en-US" dirty="0"/>
              <a:t>Observe</a:t>
            </a:r>
          </a:p>
          <a:p>
            <a:r>
              <a:rPr lang="en-US" dirty="0"/>
              <a:t>Select</a:t>
            </a:r>
          </a:p>
          <a:p>
            <a:endParaRPr lang="en-US" dirty="0"/>
          </a:p>
        </p:txBody>
      </p:sp>
    </p:spTree>
    <p:extLst>
      <p:ext uri="{BB962C8B-B14F-4D97-AF65-F5344CB8AC3E}">
        <p14:creationId xmlns:p14="http://schemas.microsoft.com/office/powerpoint/2010/main" val="4585540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LEVEL </a:t>
            </a:r>
            <a:r>
              <a:rPr lang="en-US" b="1" dirty="0"/>
              <a:t>2 </a:t>
            </a:r>
            <a:r>
              <a:rPr lang="en-US" b="1" dirty="0" smtClean="0"/>
              <a:t/>
            </a:r>
            <a:br>
              <a:rPr lang="en-US" b="1" dirty="0" smtClean="0"/>
            </a:br>
            <a:r>
              <a:rPr lang="en-US" sz="4000" dirty="0" smtClean="0"/>
              <a:t>(</a:t>
            </a:r>
            <a:r>
              <a:rPr lang="en-US" sz="4000" dirty="0"/>
              <a:t>Inferencing/Making Text Connections)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reader infers answers from what the text states, possibly in several places. </a:t>
            </a:r>
          </a:p>
          <a:p>
            <a:pPr marL="0" indent="0">
              <a:buNone/>
            </a:pPr>
            <a:r>
              <a:rPr lang="en-US" dirty="0"/>
              <a:t> </a:t>
            </a:r>
          </a:p>
          <a:p>
            <a:r>
              <a:rPr lang="en-US" dirty="0"/>
              <a:t>Sort</a:t>
            </a:r>
          </a:p>
          <a:p>
            <a:r>
              <a:rPr lang="en-US" dirty="0"/>
              <a:t>Distinguish</a:t>
            </a:r>
          </a:p>
          <a:p>
            <a:r>
              <a:rPr lang="en-US" dirty="0"/>
              <a:t>Compare</a:t>
            </a:r>
          </a:p>
          <a:p>
            <a:r>
              <a:rPr lang="en-US" dirty="0"/>
              <a:t>Contrast</a:t>
            </a:r>
          </a:p>
          <a:p>
            <a:r>
              <a:rPr lang="en-US" dirty="0"/>
              <a:t>Synthesize</a:t>
            </a:r>
          </a:p>
          <a:p>
            <a:r>
              <a:rPr lang="en-US" dirty="0"/>
              <a:t>Analyze</a:t>
            </a:r>
          </a:p>
          <a:p>
            <a:r>
              <a:rPr lang="en-US" dirty="0"/>
              <a:t>Group</a:t>
            </a:r>
          </a:p>
          <a:p>
            <a:r>
              <a:rPr lang="en-US" dirty="0"/>
              <a:t>Infer</a:t>
            </a:r>
          </a:p>
          <a:p>
            <a:endParaRPr lang="en-US" dirty="0"/>
          </a:p>
        </p:txBody>
      </p:sp>
    </p:spTree>
    <p:extLst>
      <p:ext uri="{BB962C8B-B14F-4D97-AF65-F5344CB8AC3E}">
        <p14:creationId xmlns:p14="http://schemas.microsoft.com/office/powerpoint/2010/main" val="20388819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LEVEL </a:t>
            </a:r>
            <a:r>
              <a:rPr lang="en-US" b="1" dirty="0"/>
              <a:t>3 </a:t>
            </a:r>
            <a:r>
              <a:rPr lang="en-US" b="1" dirty="0" smtClean="0"/>
              <a:t/>
            </a:r>
            <a:br>
              <a:rPr lang="en-US" b="1" dirty="0" smtClean="0"/>
            </a:br>
            <a:r>
              <a:rPr lang="en-US" sz="4000" dirty="0" smtClean="0"/>
              <a:t>(</a:t>
            </a:r>
            <a:r>
              <a:rPr lang="en-US" sz="4000" dirty="0"/>
              <a:t>Higher-Order Thinking: Application)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reader thinks beyond what the text </a:t>
            </a:r>
            <a:r>
              <a:rPr lang="en-US" dirty="0" smtClean="0"/>
              <a:t>states, </a:t>
            </a:r>
            <a:r>
              <a:rPr lang="en-US" dirty="0"/>
              <a:t>based on prior experiences or knowledge. There is not necessarily a right or wrong answer, but some answers are better than others!</a:t>
            </a:r>
          </a:p>
          <a:p>
            <a:pPr marL="0" indent="0">
              <a:buNone/>
            </a:pPr>
            <a:r>
              <a:rPr lang="en-US" dirty="0"/>
              <a:t> </a:t>
            </a:r>
          </a:p>
          <a:p>
            <a:r>
              <a:rPr lang="en-US" dirty="0"/>
              <a:t>Apply</a:t>
            </a:r>
          </a:p>
          <a:p>
            <a:r>
              <a:rPr lang="en-US" dirty="0"/>
              <a:t>Evaluate</a:t>
            </a:r>
          </a:p>
          <a:p>
            <a:r>
              <a:rPr lang="en-US" dirty="0"/>
              <a:t>Hypothesize</a:t>
            </a:r>
          </a:p>
          <a:p>
            <a:r>
              <a:rPr lang="en-US" dirty="0"/>
              <a:t>Imagine</a:t>
            </a:r>
          </a:p>
          <a:p>
            <a:r>
              <a:rPr lang="en-US" dirty="0"/>
              <a:t>Judge</a:t>
            </a:r>
          </a:p>
          <a:p>
            <a:r>
              <a:rPr lang="en-US" dirty="0"/>
              <a:t>If/Then</a:t>
            </a:r>
          </a:p>
          <a:p>
            <a:r>
              <a:rPr lang="en-US" dirty="0"/>
              <a:t>Predict</a:t>
            </a:r>
          </a:p>
          <a:p>
            <a:r>
              <a:rPr lang="en-US" dirty="0"/>
              <a:t>Speculate</a:t>
            </a:r>
          </a:p>
          <a:p>
            <a:endParaRPr lang="en-US" dirty="0"/>
          </a:p>
        </p:txBody>
      </p:sp>
    </p:spTree>
    <p:extLst>
      <p:ext uri="{BB962C8B-B14F-4D97-AF65-F5344CB8AC3E}">
        <p14:creationId xmlns:p14="http://schemas.microsoft.com/office/powerpoint/2010/main" val="5186015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Question-Answer Relationships (</a:t>
            </a:r>
            <a:r>
              <a:rPr lang="en-US" sz="4000" dirty="0" smtClean="0"/>
              <a:t>QAR)</a:t>
            </a:r>
            <a:endParaRPr lang="en-US" sz="4000" dirty="0"/>
          </a:p>
        </p:txBody>
      </p:sp>
      <p:sp>
        <p:nvSpPr>
          <p:cNvPr id="3" name="Content Placeholder 2"/>
          <p:cNvSpPr>
            <a:spLocks noGrp="1"/>
          </p:cNvSpPr>
          <p:nvPr>
            <p:ph idx="1"/>
          </p:nvPr>
        </p:nvSpPr>
        <p:spPr/>
        <p:txBody>
          <a:bodyPr>
            <a:normAutofit fontScale="85000" lnSpcReduction="20000"/>
          </a:bodyPr>
          <a:lstStyle/>
          <a:p>
            <a:r>
              <a:rPr lang="en-US" b="1" dirty="0" smtClean="0"/>
              <a:t>Right-There </a:t>
            </a:r>
            <a:r>
              <a:rPr lang="en-US" b="1" dirty="0"/>
              <a:t>Questions:</a:t>
            </a:r>
            <a:r>
              <a:rPr lang="en-US" dirty="0"/>
              <a:t> </a:t>
            </a:r>
            <a:r>
              <a:rPr lang="en-US" dirty="0" smtClean="0"/>
              <a:t>These are literal </a:t>
            </a:r>
            <a:r>
              <a:rPr lang="en-US" dirty="0"/>
              <a:t>questions whose answers can be found in the text. </a:t>
            </a:r>
            <a:r>
              <a:rPr lang="en-US" dirty="0" smtClean="0"/>
              <a:t>Often, </a:t>
            </a:r>
            <a:r>
              <a:rPr lang="en-US" dirty="0"/>
              <a:t>the words used in the question are the same words found in the text. </a:t>
            </a:r>
          </a:p>
          <a:p>
            <a:r>
              <a:rPr lang="en-US" b="1" dirty="0" smtClean="0"/>
              <a:t>Think-and-Search </a:t>
            </a:r>
            <a:r>
              <a:rPr lang="en-US" b="1" dirty="0"/>
              <a:t>Questions:</a:t>
            </a:r>
            <a:r>
              <a:rPr lang="en-US" dirty="0"/>
              <a:t> </a:t>
            </a:r>
            <a:r>
              <a:rPr lang="en-US" dirty="0" smtClean="0"/>
              <a:t>To address these kinds of questions, a</a:t>
            </a:r>
            <a:r>
              <a:rPr lang="en-US" dirty="0" smtClean="0"/>
              <a:t>nswers </a:t>
            </a:r>
            <a:r>
              <a:rPr lang="en-US" dirty="0"/>
              <a:t>are gathered from several parts of the text and put together to make </a:t>
            </a:r>
            <a:r>
              <a:rPr lang="en-US" dirty="0" smtClean="0"/>
              <a:t>meaning.</a:t>
            </a:r>
            <a:r>
              <a:rPr lang="en-US" dirty="0"/>
              <a:t> </a:t>
            </a:r>
          </a:p>
          <a:p>
            <a:r>
              <a:rPr lang="en-US" b="1" dirty="0"/>
              <a:t>Author and You:</a:t>
            </a:r>
            <a:r>
              <a:rPr lang="en-US" dirty="0"/>
              <a:t> These questions are based on information provided in the text but the student is required to relate it to their own experience. Although the answer does not lie directly in the text, the student must have read it </a:t>
            </a:r>
            <a:r>
              <a:rPr lang="en-US" dirty="0" smtClean="0"/>
              <a:t>to </a:t>
            </a:r>
            <a:r>
              <a:rPr lang="en-US" dirty="0"/>
              <a:t>answer the question. </a:t>
            </a:r>
          </a:p>
          <a:p>
            <a:r>
              <a:rPr lang="en-US" b="1" dirty="0"/>
              <a:t>On My Own:</a:t>
            </a:r>
            <a:r>
              <a:rPr lang="en-US" dirty="0"/>
              <a:t> These questions do not require the student to have read the passage but </a:t>
            </a:r>
            <a:r>
              <a:rPr lang="en-US" dirty="0" smtClean="0"/>
              <a:t>they</a:t>
            </a:r>
            <a:r>
              <a:rPr lang="en-US" dirty="0" smtClean="0"/>
              <a:t> </a:t>
            </a:r>
            <a:r>
              <a:rPr lang="en-US" dirty="0"/>
              <a:t>must use their background or prior knowledge to answer the question</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1452953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144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LEARN.thmx</Template>
  <TotalTime>152</TotalTime>
  <Words>365</Words>
  <Application>Microsoft Office PowerPoint</Application>
  <PresentationFormat>On-screen Show (4:3)</PresentationFormat>
  <Paragraphs>57</Paragraphs>
  <Slides>9</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Georgia</vt:lpstr>
      <vt:lpstr>Wingdings 2</vt:lpstr>
      <vt:lpstr>LEARN</vt:lpstr>
      <vt:lpstr>PowerPoint Presentation</vt:lpstr>
      <vt:lpstr>CREATING MEANINGFUL QUESTIONS</vt:lpstr>
      <vt:lpstr>Quick Write</vt:lpstr>
      <vt:lpstr>Quick Write (Key) Teacher Use Only</vt:lpstr>
      <vt:lpstr>  LEVEL 1  (Lower-Order Thinking: Comprehension)   </vt:lpstr>
      <vt:lpstr>  LEVEL 2  (Inferencing/Making Text Connections) </vt:lpstr>
      <vt:lpstr>  LEVEL 3  (Higher-Order Thinking: Application) </vt:lpstr>
      <vt:lpstr>Question-Answer Relationships (QAR)</vt:lpstr>
      <vt:lpstr>PowerPoint Presentation</vt:lpstr>
    </vt:vector>
  </TitlesOfParts>
  <Company>Norman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Amusement Park Webquest</dc:title>
  <dc:creator>ashleyt</dc:creator>
  <cp:lastModifiedBy>Schlasner, Jacqueline</cp:lastModifiedBy>
  <cp:revision>55</cp:revision>
  <dcterms:created xsi:type="dcterms:W3CDTF">2011-02-10T18:04:52Z</dcterms:created>
  <dcterms:modified xsi:type="dcterms:W3CDTF">2017-09-26T16:16:44Z</dcterms:modified>
</cp:coreProperties>
</file>